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94" r:id="rId2"/>
    <p:sldId id="2147476529" r:id="rId3"/>
    <p:sldId id="2147476530" r:id="rId4"/>
    <p:sldId id="2147476531" r:id="rId5"/>
    <p:sldId id="2147476532" r:id="rId6"/>
    <p:sldId id="2147476533" r:id="rId7"/>
    <p:sldId id="2147476534" r:id="rId8"/>
    <p:sldId id="284" r:id="rId9"/>
    <p:sldId id="285" r:id="rId10"/>
    <p:sldId id="42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24BF12-B07C-4EDF-8638-5BD9807AA1F8}" v="3" dt="2024-03-07T15:58:0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O Tao" userId="50e13620-d9b7-4797-b29c-a4beb9d18f0e" providerId="ADAL" clId="{BE24BF12-B07C-4EDF-8638-5BD9807AA1F8}"/>
    <pc:docChg chg="addSld modSld">
      <pc:chgData name="LIAO Tao" userId="50e13620-d9b7-4797-b29c-a4beb9d18f0e" providerId="ADAL" clId="{BE24BF12-B07C-4EDF-8638-5BD9807AA1F8}" dt="2024-03-07T15:58:03.292" v="2"/>
      <pc:docMkLst>
        <pc:docMk/>
      </pc:docMkLst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0" sldId="284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0" sldId="285"/>
        </pc:sldMkLst>
      </pc:sldChg>
      <pc:sldChg chg="add">
        <pc:chgData name="LIAO Tao" userId="50e13620-d9b7-4797-b29c-a4beb9d18f0e" providerId="ADAL" clId="{BE24BF12-B07C-4EDF-8638-5BD9807AA1F8}" dt="2024-03-07T15:57:43.810" v="0"/>
        <pc:sldMkLst>
          <pc:docMk/>
          <pc:sldMk cId="1274248489" sldId="394"/>
        </pc:sldMkLst>
      </pc:sldChg>
      <pc:sldChg chg="add">
        <pc:chgData name="LIAO Tao" userId="50e13620-d9b7-4797-b29c-a4beb9d18f0e" providerId="ADAL" clId="{BE24BF12-B07C-4EDF-8638-5BD9807AA1F8}" dt="2024-03-07T15:58:03.292" v="2"/>
        <pc:sldMkLst>
          <pc:docMk/>
          <pc:sldMk cId="2327006889" sldId="427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2957082375" sldId="2147476529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1113848585" sldId="2147476530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2784792885" sldId="2147476531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1008494902" sldId="2147476532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1660674188" sldId="2147476533"/>
        </pc:sldMkLst>
      </pc:sldChg>
      <pc:sldChg chg="add">
        <pc:chgData name="LIAO Tao" userId="50e13620-d9b7-4797-b29c-a4beb9d18f0e" providerId="ADAL" clId="{BE24BF12-B07C-4EDF-8638-5BD9807AA1F8}" dt="2024-03-07T15:57:53.911" v="1"/>
        <pc:sldMkLst>
          <pc:docMk/>
          <pc:sldMk cId="728710163" sldId="21474765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A3BF7-62DE-4095-94F0-E7820704A1B3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2E15A-1A3D-42EA-9CC5-4FEDA6C17B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27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EEB9A-8DAD-4CF6-96B0-01D401AF438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6EEB9A-8DAD-4CF6-96B0-01D401AF4387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94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EEB9A-8DAD-4CF6-96B0-01D401AF438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98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EEB9A-8DAD-4CF6-96B0-01D401AF438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51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EEB9A-8DAD-4CF6-96B0-01D401AF438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816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EEB9A-8DAD-4CF6-96B0-01D401AF438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20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09458-091E-B49E-7EDF-BE00CC649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8839A-5603-7DC3-D857-206FB4F3A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6C558-561F-AFC0-A4A3-6C08BF670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46B12-4340-036D-5AD2-B15DBBCA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08D32-F61C-1E21-4EA7-5A57D35F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3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C907-BB53-A075-F8AF-B6EBE6D7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58E55-E558-C23E-74ED-F98069617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E547C-0F74-F969-557F-21150F8F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22781-A2A0-9C9C-21EC-97776D43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F7344-0F90-0C48-2EA5-E34A79EA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8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73F1-F372-D4F9-9C4E-C78B7B1A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C91C2-5237-CD8D-4794-8C208D907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F56C8-6563-D71A-E01C-9793860D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81872-ABB9-5CC6-6C2E-D38C88C9A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3E7FE-1DBC-1626-3587-D7F9FEB5C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7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66F4-1D82-BE45-456B-CE7734A8D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316E1-5A18-A009-FE99-D7FF0EDE6D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BA603-222F-FD53-EB03-5BB8A60E9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BF9ED-F1E1-2DA8-407D-67C4BEE9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EB509-AB0F-8A7B-850C-8FCE6A5B0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63685-9C21-AF0B-59FB-E50DF21D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889ED-971B-86E9-C3EA-D51BA7BD4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2C307-4E89-984A-2187-A7A5AE2BB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8722A-5A7A-5774-9675-AC73A911D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BABB27-2994-A974-0FD1-09736DE9D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D90DE-40CE-61A9-B318-579A02D81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8164AB-A4C1-40D9-32F8-02385AED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C8E28F-A148-76A5-04D9-D06D1ED9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271C6-64DA-23CD-220D-9420CA8BB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65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0997-1631-195F-4E15-EEE7BFC1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DF69F-7000-6D44-C6F8-2843C7C9E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AC35F-2F33-ECE8-85C8-004E7138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9E7F1-86BC-1B4F-892F-1CE456A8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72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625A28-E761-E3BA-DFC5-A7F807E7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7D2CF-3462-4601-A547-4FE8364CA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C700C-BEF0-6911-CBC0-0B09317A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39DE-AABD-089C-9FE3-075A7E72A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120B6-8AFF-B4C3-69AA-7DE78E51E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3D5A9-72D7-E0AB-64FE-C11E30C29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3776E-02A9-1CFA-C80B-D52966E9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07A21-771E-0A72-F652-2DA315209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6605C-FC5F-555D-FB75-40F8BAA17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6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006D-DD6B-8155-117C-6A03C90B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DE8FB-BF42-6F7A-B678-CE1EC27A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86E3B-EDCE-01C8-A9E9-61A3A55DA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BAC33-C104-083A-3178-DC07BE2D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123B5-264F-FA1A-6DFB-6BAD7449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0B37C-C62A-CFEC-0528-82DD4FF2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8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9788A-0AD1-CCC3-E34F-946BB795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6911E0-BFFF-97A0-1806-C2053F279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547-2D29-3839-F343-E262DE62F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2F006-90E1-8886-B9D1-CCCF8BF1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A5604-0F27-66C6-16F2-CCD8B096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5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A0235E-0D9D-0DDB-2E09-C888CEFB0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A1637-348B-3ECC-3408-8EF1A8B60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36B24-1193-21FB-18C3-A1C53EAD5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3CCE2-EB11-E712-F50C-E4F48E0B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6C874-B3AF-4D70-4B67-14E807D9F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9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82FA7-3AB2-57EF-3ABD-A93B4E96C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AFDEF-2344-F203-5C3C-E2336B06D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01154-F141-6855-C5DC-AD08E73F9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7F5A2-84E1-4863-9532-3A64CBAA6EBF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E125E-EF02-740B-D4C0-46CFD8868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71BE9-B958-B172-DE6B-FDE8CF433A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0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12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BEST PRACTICE: BRAZIL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Safe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 panose="020B0803030202060203" pitchFamily="34" charset="0"/>
              </a:rPr>
              <a:t>Apr’23</a:t>
            </a: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11CD050-9D4A-F505-DAFD-00D6FF68E1DB}"/>
              </a:ext>
            </a:extLst>
          </p:cNvPr>
          <p:cNvSpPr txBox="1"/>
          <p:nvPr/>
        </p:nvSpPr>
        <p:spPr>
          <a:xfrm>
            <a:off x="587375" y="405204"/>
            <a:ext cx="3551107" cy="56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 ExtraBold"/>
              </a:rPr>
              <a:t>SAFE STUDY</a:t>
            </a:r>
            <a:endParaRPr lang="pt-BR" sz="28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  <a:sym typeface="Montserrat ExtraBold"/>
            </a:endParaRP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1C3ABF41-6A22-9A28-CC65-1E69F908D2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474" y="391760"/>
            <a:ext cx="553063" cy="55306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37285FB-09F8-73B6-F035-0A5B27507F00}"/>
              </a:ext>
            </a:extLst>
          </p:cNvPr>
          <p:cNvSpPr txBox="1"/>
          <p:nvPr/>
        </p:nvSpPr>
        <p:spPr>
          <a:xfrm>
            <a:off x="1249994" y="1345589"/>
            <a:ext cx="81324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DETERMINE IF THE </a:t>
            </a:r>
            <a:r>
              <a:rPr lang="en-US" sz="1600" b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SUPPLEMENTATION WITH FORTINI COMPLETE </a:t>
            </a:r>
            <a:r>
              <a:rPr lang="en-US" sz="16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PICKY EATERS HAS </a:t>
            </a:r>
            <a:r>
              <a:rPr lang="en-US" sz="1600" b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 ADDITIONAL BENEFIT </a:t>
            </a:r>
            <a:r>
              <a:rPr lang="en-US" sz="16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COMPARED TO THE NUTRITIONAL GUIDANCE.  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08B1783-34D2-9520-CBB0-C783821027F3}"/>
              </a:ext>
            </a:extLst>
          </p:cNvPr>
          <p:cNvGrpSpPr/>
          <p:nvPr/>
        </p:nvGrpSpPr>
        <p:grpSpPr>
          <a:xfrm>
            <a:off x="658466" y="1380737"/>
            <a:ext cx="498592" cy="484916"/>
            <a:chOff x="3820103" y="4302499"/>
            <a:chExt cx="974296" cy="974296"/>
          </a:xfrm>
        </p:grpSpPr>
        <p:sp>
          <p:nvSpPr>
            <p:cNvPr id="8" name="Google Shape;484;p17">
              <a:extLst>
                <a:ext uri="{FF2B5EF4-FFF2-40B4-BE49-F238E27FC236}">
                  <a16:creationId xmlns:a16="http://schemas.microsoft.com/office/drawing/2014/main" id="{72E20B37-D361-7752-6C72-0307A49E3EBC}"/>
                </a:ext>
              </a:extLst>
            </p:cNvPr>
            <p:cNvSpPr/>
            <p:nvPr/>
          </p:nvSpPr>
          <p:spPr>
            <a:xfrm>
              <a:off x="3820103" y="4302499"/>
              <a:ext cx="974296" cy="974296"/>
            </a:xfrm>
            <a:prstGeom prst="ellipse">
              <a:avLst/>
            </a:prstGeom>
            <a:gradFill>
              <a:gsLst>
                <a:gs pos="0">
                  <a:srgbClr val="9E6A30"/>
                </a:gs>
                <a:gs pos="1000">
                  <a:srgbClr val="9E6A30"/>
                </a:gs>
                <a:gs pos="23000">
                  <a:srgbClr val="DFBA61"/>
                </a:gs>
                <a:gs pos="38000">
                  <a:srgbClr val="F9E38D"/>
                </a:gs>
                <a:gs pos="60000">
                  <a:srgbClr val="E8C96F"/>
                </a:gs>
                <a:gs pos="83500">
                  <a:srgbClr val="BC923C"/>
                </a:gs>
                <a:gs pos="100000">
                  <a:srgbClr val="D9B35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6A35C696-51B6-7FE4-08EC-1D70950FB7D3}"/>
                </a:ext>
              </a:extLst>
            </p:cNvPr>
            <p:cNvGrpSpPr/>
            <p:nvPr/>
          </p:nvGrpSpPr>
          <p:grpSpPr>
            <a:xfrm>
              <a:off x="4081786" y="4513530"/>
              <a:ext cx="556455" cy="503142"/>
              <a:chOff x="7533446" y="-62704"/>
              <a:chExt cx="2622326" cy="2371084"/>
            </a:xfrm>
          </p:grpSpPr>
          <p:sp>
            <p:nvSpPr>
              <p:cNvPr id="10" name="Forma Livre: Forma 9">
                <a:extLst>
                  <a:ext uri="{FF2B5EF4-FFF2-40B4-BE49-F238E27FC236}">
                    <a16:creationId xmlns:a16="http://schemas.microsoft.com/office/drawing/2014/main" id="{8B237CE4-F7C8-7652-9DF1-63B724D7070B}"/>
                  </a:ext>
                </a:extLst>
              </p:cNvPr>
              <p:cNvSpPr/>
              <p:nvPr/>
            </p:nvSpPr>
            <p:spPr>
              <a:xfrm>
                <a:off x="7533446" y="164708"/>
                <a:ext cx="2147887" cy="2143672"/>
              </a:xfrm>
              <a:custGeom>
                <a:avLst/>
                <a:gdLst>
                  <a:gd name="connsiteX0" fmla="*/ 0 w 2147887"/>
                  <a:gd name="connsiteY0" fmla="*/ 287890 h 2143672"/>
                  <a:gd name="connsiteX1" fmla="*/ 0 w 2147887"/>
                  <a:gd name="connsiteY1" fmla="*/ 1906378 h 2143672"/>
                  <a:gd name="connsiteX2" fmla="*/ 1053465 w 2147887"/>
                  <a:gd name="connsiteY2" fmla="*/ 2143646 h 2143672"/>
                  <a:gd name="connsiteX3" fmla="*/ 2147888 w 2147887"/>
                  <a:gd name="connsiteY3" fmla="*/ 1856086 h 2143672"/>
                  <a:gd name="connsiteX4" fmla="*/ 2147888 w 2147887"/>
                  <a:gd name="connsiteY4" fmla="*/ 287890 h 2143672"/>
                  <a:gd name="connsiteX5" fmla="*/ 1053465 w 2147887"/>
                  <a:gd name="connsiteY5" fmla="*/ 330 h 2143672"/>
                  <a:gd name="connsiteX6" fmla="*/ 0 w 2147887"/>
                  <a:gd name="connsiteY6" fmla="*/ 287890 h 214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47887" h="2143672">
                    <a:moveTo>
                      <a:pt x="0" y="287890"/>
                    </a:moveTo>
                    <a:lnTo>
                      <a:pt x="0" y="1906378"/>
                    </a:lnTo>
                    <a:cubicBezTo>
                      <a:pt x="0" y="1906378"/>
                      <a:pt x="386810" y="2146598"/>
                      <a:pt x="1053465" y="2143646"/>
                    </a:cubicBezTo>
                    <a:cubicBezTo>
                      <a:pt x="1720120" y="2140598"/>
                      <a:pt x="2147888" y="1989150"/>
                      <a:pt x="2147888" y="1856086"/>
                    </a:cubicBezTo>
                    <a:cubicBezTo>
                      <a:pt x="2147888" y="1723022"/>
                      <a:pt x="2147888" y="287890"/>
                      <a:pt x="2147888" y="287890"/>
                    </a:cubicBezTo>
                    <a:cubicBezTo>
                      <a:pt x="2147888" y="287890"/>
                      <a:pt x="1802606" y="-11291"/>
                      <a:pt x="1053465" y="330"/>
                    </a:cubicBezTo>
                    <a:cubicBezTo>
                      <a:pt x="304324" y="11950"/>
                      <a:pt x="0" y="287890"/>
                      <a:pt x="0" y="287890"/>
                    </a:cubicBezTo>
                    <a:close/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 sz="2152">
                  <a:solidFill>
                    <a:schemeClr val="dk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DC8F0B53-22DE-DD4F-2063-065B0830846A}"/>
                  </a:ext>
                </a:extLst>
              </p:cNvPr>
              <p:cNvSpPr/>
              <p:nvPr/>
            </p:nvSpPr>
            <p:spPr>
              <a:xfrm>
                <a:off x="7533446" y="452598"/>
                <a:ext cx="2106929" cy="291582"/>
              </a:xfrm>
              <a:custGeom>
                <a:avLst/>
                <a:gdLst>
                  <a:gd name="connsiteX0" fmla="*/ 0 w 2106929"/>
                  <a:gd name="connsiteY0" fmla="*/ 0 h 291582"/>
                  <a:gd name="connsiteX1" fmla="*/ 1017365 w 2106929"/>
                  <a:gd name="connsiteY1" fmla="*/ 287560 h 291582"/>
                  <a:gd name="connsiteX2" fmla="*/ 2106930 w 2106929"/>
                  <a:gd name="connsiteY2" fmla="*/ 0 h 29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6929" h="291582">
                    <a:moveTo>
                      <a:pt x="0" y="0"/>
                    </a:moveTo>
                    <a:cubicBezTo>
                      <a:pt x="0" y="0"/>
                      <a:pt x="59912" y="331565"/>
                      <a:pt x="1017365" y="287560"/>
                    </a:cubicBezTo>
                    <a:cubicBezTo>
                      <a:pt x="1974723" y="243554"/>
                      <a:pt x="2086356" y="133350"/>
                      <a:pt x="2106930" y="0"/>
                    </a:cubicBezTo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lang="pt-BR" sz="2152">
                  <a:solidFill>
                    <a:schemeClr val="dk1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12" name="Gráfico 65">
                <a:extLst>
                  <a:ext uri="{FF2B5EF4-FFF2-40B4-BE49-F238E27FC236}">
                    <a16:creationId xmlns:a16="http://schemas.microsoft.com/office/drawing/2014/main" id="{A35A828C-72D1-FB97-1F5C-35A0A39C3E47}"/>
                  </a:ext>
                </a:extLst>
              </p:cNvPr>
              <p:cNvGrpSpPr/>
              <p:nvPr/>
            </p:nvGrpSpPr>
            <p:grpSpPr>
              <a:xfrm>
                <a:off x="9125168" y="-62704"/>
                <a:ext cx="1030604" cy="1030605"/>
                <a:chOff x="9125168" y="-62704"/>
                <a:chExt cx="1030604" cy="1030605"/>
              </a:xfrm>
              <a:noFill/>
            </p:grpSpPr>
            <p:sp>
              <p:nvSpPr>
                <p:cNvPr id="13" name="Forma Livre: Forma 12">
                  <a:extLst>
                    <a:ext uri="{FF2B5EF4-FFF2-40B4-BE49-F238E27FC236}">
                      <a16:creationId xmlns:a16="http://schemas.microsoft.com/office/drawing/2014/main" id="{8773AD76-FE43-1A49-C142-731C68CA4B10}"/>
                    </a:ext>
                  </a:extLst>
                </p:cNvPr>
                <p:cNvSpPr/>
                <p:nvPr/>
              </p:nvSpPr>
              <p:spPr>
                <a:xfrm>
                  <a:off x="9125168" y="-62704"/>
                  <a:ext cx="1030604" cy="1030605"/>
                </a:xfrm>
                <a:custGeom>
                  <a:avLst/>
                  <a:gdLst>
                    <a:gd name="connsiteX0" fmla="*/ 1030605 w 1030604"/>
                    <a:gd name="connsiteY0" fmla="*/ 515303 h 1030605"/>
                    <a:gd name="connsiteX1" fmla="*/ 515302 w 1030604"/>
                    <a:gd name="connsiteY1" fmla="*/ 1030605 h 1030605"/>
                    <a:gd name="connsiteX2" fmla="*/ 0 w 1030604"/>
                    <a:gd name="connsiteY2" fmla="*/ 515303 h 1030605"/>
                    <a:gd name="connsiteX3" fmla="*/ 515302 w 1030604"/>
                    <a:gd name="connsiteY3" fmla="*/ 0 h 1030605"/>
                    <a:gd name="connsiteX4" fmla="*/ 1030605 w 1030604"/>
                    <a:gd name="connsiteY4" fmla="*/ 515303 h 103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0604" h="1030605">
                      <a:moveTo>
                        <a:pt x="1030605" y="515303"/>
                      </a:moveTo>
                      <a:cubicBezTo>
                        <a:pt x="1030605" y="799896"/>
                        <a:pt x="799896" y="1030605"/>
                        <a:pt x="515302" y="1030605"/>
                      </a:cubicBezTo>
                      <a:cubicBezTo>
                        <a:pt x="230709" y="1030605"/>
                        <a:pt x="0" y="799896"/>
                        <a:pt x="0" y="515303"/>
                      </a:cubicBezTo>
                      <a:cubicBezTo>
                        <a:pt x="0" y="230709"/>
                        <a:pt x="230709" y="0"/>
                        <a:pt x="515302" y="0"/>
                      </a:cubicBezTo>
                      <a:cubicBezTo>
                        <a:pt x="799896" y="0"/>
                        <a:pt x="1030605" y="230709"/>
                        <a:pt x="1030605" y="51530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15875" cap="rnd" cmpd="sng">
                  <a:solidFill>
                    <a:srgbClr val="42106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t-BR" sz="2152">
                    <a:solidFill>
                      <a:schemeClr val="dk1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4" name="Forma Livre: Forma 13">
                  <a:extLst>
                    <a:ext uri="{FF2B5EF4-FFF2-40B4-BE49-F238E27FC236}">
                      <a16:creationId xmlns:a16="http://schemas.microsoft.com/office/drawing/2014/main" id="{3AF61A2A-A23C-CE38-B668-EF59CF911844}"/>
                    </a:ext>
                  </a:extLst>
                </p:cNvPr>
                <p:cNvSpPr/>
                <p:nvPr/>
              </p:nvSpPr>
              <p:spPr>
                <a:xfrm>
                  <a:off x="9329575" y="143226"/>
                  <a:ext cx="618839" cy="618839"/>
                </a:xfrm>
                <a:custGeom>
                  <a:avLst/>
                  <a:gdLst>
                    <a:gd name="connsiteX0" fmla="*/ 0 w 618839"/>
                    <a:gd name="connsiteY0" fmla="*/ 369951 h 618839"/>
                    <a:gd name="connsiteX1" fmla="*/ 0 w 618839"/>
                    <a:gd name="connsiteY1" fmla="*/ 248698 h 618839"/>
                    <a:gd name="connsiteX2" fmla="*/ 47625 w 618839"/>
                    <a:gd name="connsiteY2" fmla="*/ 201073 h 618839"/>
                    <a:gd name="connsiteX3" fmla="*/ 201168 w 618839"/>
                    <a:gd name="connsiteY3" fmla="*/ 201073 h 618839"/>
                    <a:gd name="connsiteX4" fmla="*/ 201168 w 618839"/>
                    <a:gd name="connsiteY4" fmla="*/ 47625 h 618839"/>
                    <a:gd name="connsiteX5" fmla="*/ 248793 w 618839"/>
                    <a:gd name="connsiteY5" fmla="*/ 0 h 618839"/>
                    <a:gd name="connsiteX6" fmla="*/ 370046 w 618839"/>
                    <a:gd name="connsiteY6" fmla="*/ 0 h 618839"/>
                    <a:gd name="connsiteX7" fmla="*/ 417671 w 618839"/>
                    <a:gd name="connsiteY7" fmla="*/ 47625 h 618839"/>
                    <a:gd name="connsiteX8" fmla="*/ 417671 w 618839"/>
                    <a:gd name="connsiteY8" fmla="*/ 201168 h 618839"/>
                    <a:gd name="connsiteX9" fmla="*/ 571214 w 618839"/>
                    <a:gd name="connsiteY9" fmla="*/ 201168 h 618839"/>
                    <a:gd name="connsiteX10" fmla="*/ 618839 w 618839"/>
                    <a:gd name="connsiteY10" fmla="*/ 248793 h 618839"/>
                    <a:gd name="connsiteX11" fmla="*/ 618839 w 618839"/>
                    <a:gd name="connsiteY11" fmla="*/ 370046 h 618839"/>
                    <a:gd name="connsiteX12" fmla="*/ 571214 w 618839"/>
                    <a:gd name="connsiteY12" fmla="*/ 417671 h 618839"/>
                    <a:gd name="connsiteX13" fmla="*/ 417671 w 618839"/>
                    <a:gd name="connsiteY13" fmla="*/ 417671 h 618839"/>
                    <a:gd name="connsiteX14" fmla="*/ 417671 w 618839"/>
                    <a:gd name="connsiteY14" fmla="*/ 571214 h 618839"/>
                    <a:gd name="connsiteX15" fmla="*/ 370046 w 618839"/>
                    <a:gd name="connsiteY15" fmla="*/ 618839 h 618839"/>
                    <a:gd name="connsiteX16" fmla="*/ 248793 w 618839"/>
                    <a:gd name="connsiteY16" fmla="*/ 618839 h 618839"/>
                    <a:gd name="connsiteX17" fmla="*/ 201168 w 618839"/>
                    <a:gd name="connsiteY17" fmla="*/ 571214 h 618839"/>
                    <a:gd name="connsiteX18" fmla="*/ 201168 w 618839"/>
                    <a:gd name="connsiteY18" fmla="*/ 417576 h 618839"/>
                    <a:gd name="connsiteX19" fmla="*/ 47625 w 618839"/>
                    <a:gd name="connsiteY19" fmla="*/ 417576 h 618839"/>
                    <a:gd name="connsiteX20" fmla="*/ 0 w 618839"/>
                    <a:gd name="connsiteY20" fmla="*/ 369951 h 618839"/>
                    <a:gd name="connsiteX21" fmla="*/ 0 w 618839"/>
                    <a:gd name="connsiteY21" fmla="*/ 369951 h 618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18839" h="618839">
                      <a:moveTo>
                        <a:pt x="0" y="369951"/>
                      </a:moveTo>
                      <a:lnTo>
                        <a:pt x="0" y="248698"/>
                      </a:lnTo>
                      <a:cubicBezTo>
                        <a:pt x="0" y="222504"/>
                        <a:pt x="21431" y="201073"/>
                        <a:pt x="47625" y="201073"/>
                      </a:cubicBezTo>
                      <a:lnTo>
                        <a:pt x="201168" y="201073"/>
                      </a:lnTo>
                      <a:lnTo>
                        <a:pt x="201168" y="47625"/>
                      </a:lnTo>
                      <a:cubicBezTo>
                        <a:pt x="201168" y="21431"/>
                        <a:pt x="222599" y="0"/>
                        <a:pt x="248793" y="0"/>
                      </a:cubicBezTo>
                      <a:lnTo>
                        <a:pt x="370046" y="0"/>
                      </a:lnTo>
                      <a:cubicBezTo>
                        <a:pt x="396240" y="0"/>
                        <a:pt x="417671" y="21431"/>
                        <a:pt x="417671" y="47625"/>
                      </a:cubicBezTo>
                      <a:lnTo>
                        <a:pt x="417671" y="201168"/>
                      </a:lnTo>
                      <a:lnTo>
                        <a:pt x="571214" y="201168"/>
                      </a:lnTo>
                      <a:cubicBezTo>
                        <a:pt x="597408" y="201168"/>
                        <a:pt x="618839" y="222599"/>
                        <a:pt x="618839" y="248793"/>
                      </a:cubicBezTo>
                      <a:lnTo>
                        <a:pt x="618839" y="370046"/>
                      </a:lnTo>
                      <a:cubicBezTo>
                        <a:pt x="618839" y="396240"/>
                        <a:pt x="597408" y="417671"/>
                        <a:pt x="571214" y="417671"/>
                      </a:cubicBezTo>
                      <a:lnTo>
                        <a:pt x="417671" y="417671"/>
                      </a:lnTo>
                      <a:lnTo>
                        <a:pt x="417671" y="571214"/>
                      </a:lnTo>
                      <a:cubicBezTo>
                        <a:pt x="417671" y="597408"/>
                        <a:pt x="396240" y="618839"/>
                        <a:pt x="370046" y="618839"/>
                      </a:cubicBezTo>
                      <a:lnTo>
                        <a:pt x="248793" y="618839"/>
                      </a:lnTo>
                      <a:cubicBezTo>
                        <a:pt x="222599" y="618839"/>
                        <a:pt x="201168" y="597408"/>
                        <a:pt x="201168" y="571214"/>
                      </a:cubicBezTo>
                      <a:lnTo>
                        <a:pt x="201168" y="417576"/>
                      </a:lnTo>
                      <a:lnTo>
                        <a:pt x="47625" y="417576"/>
                      </a:lnTo>
                      <a:cubicBezTo>
                        <a:pt x="21431" y="417576"/>
                        <a:pt x="0" y="396145"/>
                        <a:pt x="0" y="369951"/>
                      </a:cubicBezTo>
                      <a:lnTo>
                        <a:pt x="0" y="36995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5875" cap="rnd" cmpd="sng">
                  <a:solidFill>
                    <a:srgbClr val="42106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t-BR" sz="2152">
                    <a:solidFill>
                      <a:schemeClr val="dk1"/>
                    </a:solidFill>
                    <a:latin typeface="Calibri"/>
                    <a:cs typeface="Calibri"/>
                  </a:endParaRPr>
                </a:p>
              </p:txBody>
            </p:sp>
          </p:grpSp>
        </p:grp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A1F8C82-D597-1A29-E39C-9F306B2910B0}"/>
              </a:ext>
            </a:extLst>
          </p:cNvPr>
          <p:cNvSpPr txBox="1"/>
          <p:nvPr/>
        </p:nvSpPr>
        <p:spPr>
          <a:xfrm>
            <a:off x="778822" y="2450531"/>
            <a:ext cx="7330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Evaluate the difference between the groups in relation to</a:t>
            </a:r>
            <a:r>
              <a:rPr lang="en-US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pt-BR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5AD2119-3129-A10F-20EC-C9BC628E0A6C}"/>
              </a:ext>
            </a:extLst>
          </p:cNvPr>
          <p:cNvSpPr/>
          <p:nvPr/>
        </p:nvSpPr>
        <p:spPr>
          <a:xfrm>
            <a:off x="2886434" y="3110981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5AC27FC-260E-799D-AEA9-20047C4BC54F}"/>
              </a:ext>
            </a:extLst>
          </p:cNvPr>
          <p:cNvSpPr/>
          <p:nvPr/>
        </p:nvSpPr>
        <p:spPr>
          <a:xfrm>
            <a:off x="2886434" y="3702244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EAB392E-A811-1FE8-AAC4-90ECA7F3B6CC}"/>
              </a:ext>
            </a:extLst>
          </p:cNvPr>
          <p:cNvSpPr/>
          <p:nvPr/>
        </p:nvSpPr>
        <p:spPr>
          <a:xfrm>
            <a:off x="2886434" y="4293507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FFD9E62-EF3D-98CF-521F-00387C212EFA}"/>
              </a:ext>
            </a:extLst>
          </p:cNvPr>
          <p:cNvSpPr/>
          <p:nvPr/>
        </p:nvSpPr>
        <p:spPr>
          <a:xfrm>
            <a:off x="2886434" y="4884472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B9CAE8A-0E6A-76F1-EF84-5999E23F1142}"/>
              </a:ext>
            </a:extLst>
          </p:cNvPr>
          <p:cNvSpPr/>
          <p:nvPr/>
        </p:nvSpPr>
        <p:spPr>
          <a:xfrm>
            <a:off x="909742" y="3118147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D62E7EA-DD2D-AEC7-C55B-B6320745F02F}"/>
              </a:ext>
            </a:extLst>
          </p:cNvPr>
          <p:cNvSpPr txBox="1"/>
          <p:nvPr/>
        </p:nvSpPr>
        <p:spPr>
          <a:xfrm>
            <a:off x="938277" y="3221270"/>
            <a:ext cx="158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Weight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A546CB4-A7F0-1A67-F38B-37476BEC2F59}"/>
              </a:ext>
            </a:extLst>
          </p:cNvPr>
          <p:cNvSpPr txBox="1"/>
          <p:nvPr/>
        </p:nvSpPr>
        <p:spPr>
          <a:xfrm>
            <a:off x="2906094" y="3221270"/>
            <a:ext cx="1739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Height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1FEC0E6-FEED-C646-4301-96C42ED69C58}"/>
              </a:ext>
            </a:extLst>
          </p:cNvPr>
          <p:cNvSpPr/>
          <p:nvPr/>
        </p:nvSpPr>
        <p:spPr>
          <a:xfrm>
            <a:off x="909742" y="3709410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1DA2AD5-17C4-76C0-DDA5-AA0EAEACD6C6}"/>
              </a:ext>
            </a:extLst>
          </p:cNvPr>
          <p:cNvSpPr txBox="1"/>
          <p:nvPr/>
        </p:nvSpPr>
        <p:spPr>
          <a:xfrm>
            <a:off x="953911" y="3835545"/>
            <a:ext cx="158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BMI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9A881C8-EF7B-C0B6-4AAE-E211B127137B}"/>
              </a:ext>
            </a:extLst>
          </p:cNvPr>
          <p:cNvSpPr txBox="1"/>
          <p:nvPr/>
        </p:nvSpPr>
        <p:spPr>
          <a:xfrm>
            <a:off x="2897518" y="3653914"/>
            <a:ext cx="1739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Body </a:t>
            </a:r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Composition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71873A6-57AE-D510-5130-CAF12C3F9072}"/>
              </a:ext>
            </a:extLst>
          </p:cNvPr>
          <p:cNvSpPr/>
          <p:nvPr/>
        </p:nvSpPr>
        <p:spPr>
          <a:xfrm>
            <a:off x="909742" y="4300673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417153A-B134-6180-D085-BF6A2C890245}"/>
              </a:ext>
            </a:extLst>
          </p:cNvPr>
          <p:cNvSpPr txBox="1"/>
          <p:nvPr/>
        </p:nvSpPr>
        <p:spPr>
          <a:xfrm>
            <a:off x="1000915" y="4392579"/>
            <a:ext cx="158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Appetite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26358B9-E7CB-FB8A-4B94-3962AA70794F}"/>
              </a:ext>
            </a:extLst>
          </p:cNvPr>
          <p:cNvSpPr txBox="1"/>
          <p:nvPr/>
        </p:nvSpPr>
        <p:spPr>
          <a:xfrm>
            <a:off x="2899097" y="4392579"/>
            <a:ext cx="1739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</a:t>
            </a:r>
            <a:r>
              <a:rPr lang="pt-BR" sz="16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err="1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Activity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A861B108-2312-5272-8256-52D6C42DE236}"/>
              </a:ext>
            </a:extLst>
          </p:cNvPr>
          <p:cNvSpPr/>
          <p:nvPr/>
        </p:nvSpPr>
        <p:spPr>
          <a:xfrm>
            <a:off x="909742" y="4891638"/>
            <a:ext cx="1779148" cy="492444"/>
          </a:xfrm>
          <a:prstGeom prst="rect">
            <a:avLst/>
          </a:prstGeom>
          <a:pattFill prst="ltDnDiag">
            <a:fgClr>
              <a:srgbClr val="DCDCDC"/>
            </a:fgClr>
            <a:bgClr>
              <a:srgbClr val="E6E6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2677"/>
              </a:solidFill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9A77F9F3-D820-9183-63F3-F50CF437E09B}"/>
              </a:ext>
            </a:extLst>
          </p:cNvPr>
          <p:cNvSpPr txBox="1"/>
          <p:nvPr/>
        </p:nvSpPr>
        <p:spPr>
          <a:xfrm>
            <a:off x="1000914" y="4838306"/>
            <a:ext cx="1582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General health perception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ADF9A71-3FC2-A696-0F90-C68C189F478B}"/>
              </a:ext>
            </a:extLst>
          </p:cNvPr>
          <p:cNvSpPr txBox="1"/>
          <p:nvPr/>
        </p:nvSpPr>
        <p:spPr>
          <a:xfrm>
            <a:off x="2993489" y="4845472"/>
            <a:ext cx="156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Incidence of diseases</a:t>
            </a:r>
            <a:endParaRPr lang="pt-BR" sz="16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90986AF-04FA-2BB1-33B7-11C75F15C964}"/>
              </a:ext>
            </a:extLst>
          </p:cNvPr>
          <p:cNvGrpSpPr/>
          <p:nvPr/>
        </p:nvGrpSpPr>
        <p:grpSpPr>
          <a:xfrm>
            <a:off x="4772444" y="2231819"/>
            <a:ext cx="3177664" cy="2911642"/>
            <a:chOff x="6925745" y="2241359"/>
            <a:chExt cx="2491685" cy="2360976"/>
          </a:xfrm>
        </p:grpSpPr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2297237A-3CD2-F085-5D09-C015CE363B7B}"/>
                </a:ext>
              </a:extLst>
            </p:cNvPr>
            <p:cNvSpPr>
              <a:spLocks/>
            </p:cNvSpPr>
            <p:nvPr/>
          </p:nvSpPr>
          <p:spPr bwMode="auto">
            <a:xfrm rot="13629956">
              <a:off x="7005057" y="2213138"/>
              <a:ext cx="2309885" cy="2468509"/>
            </a:xfrm>
            <a:custGeom>
              <a:avLst/>
              <a:gdLst>
                <a:gd name="T0" fmla="*/ 189 w 1128"/>
                <a:gd name="T1" fmla="*/ 975 h 1206"/>
                <a:gd name="T2" fmla="*/ 326 w 1128"/>
                <a:gd name="T3" fmla="*/ 1056 h 1206"/>
                <a:gd name="T4" fmla="*/ 997 w 1128"/>
                <a:gd name="T5" fmla="*/ 966 h 1206"/>
                <a:gd name="T6" fmla="*/ 896 w 1128"/>
                <a:gd name="T7" fmla="*/ 305 h 1206"/>
                <a:gd name="T8" fmla="*/ 799 w 1128"/>
                <a:gd name="T9" fmla="*/ 199 h 1206"/>
                <a:gd name="T10" fmla="*/ 142 w 1128"/>
                <a:gd name="T11" fmla="*/ 324 h 1206"/>
                <a:gd name="T12" fmla="*/ 189 w 1128"/>
                <a:gd name="T13" fmla="*/ 975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206">
                  <a:moveTo>
                    <a:pt x="189" y="975"/>
                  </a:moveTo>
                  <a:cubicBezTo>
                    <a:pt x="227" y="1007"/>
                    <a:pt x="273" y="1034"/>
                    <a:pt x="326" y="1056"/>
                  </a:cubicBezTo>
                  <a:cubicBezTo>
                    <a:pt x="695" y="1206"/>
                    <a:pt x="875" y="1108"/>
                    <a:pt x="997" y="966"/>
                  </a:cubicBezTo>
                  <a:cubicBezTo>
                    <a:pt x="1118" y="825"/>
                    <a:pt x="1128" y="621"/>
                    <a:pt x="896" y="305"/>
                  </a:cubicBezTo>
                  <a:cubicBezTo>
                    <a:pt x="866" y="263"/>
                    <a:pt x="833" y="228"/>
                    <a:pt x="799" y="199"/>
                  </a:cubicBezTo>
                  <a:cubicBezTo>
                    <a:pt x="564" y="0"/>
                    <a:pt x="268" y="100"/>
                    <a:pt x="142" y="324"/>
                  </a:cubicBezTo>
                  <a:cubicBezTo>
                    <a:pt x="0" y="577"/>
                    <a:pt x="14" y="826"/>
                    <a:pt x="189" y="975"/>
                  </a:cubicBezTo>
                </a:path>
              </a:pathLst>
            </a:custGeom>
            <a:solidFill>
              <a:srgbClr val="43216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34" name="Imagem 33" descr="Menino sentado em frente a mesa com comida&#10;&#10;Descrição gerada automaticamente">
              <a:extLst>
                <a:ext uri="{FF2B5EF4-FFF2-40B4-BE49-F238E27FC236}">
                  <a16:creationId xmlns:a16="http://schemas.microsoft.com/office/drawing/2014/main" id="{12BD1594-F9D9-0B69-B119-E9A54A5586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62" t="15512" r="27966" b="18115"/>
            <a:stretch/>
          </p:blipFill>
          <p:spPr>
            <a:xfrm>
              <a:off x="7341284" y="2241359"/>
              <a:ext cx="2076146" cy="2084544"/>
            </a:xfrm>
            <a:custGeom>
              <a:avLst/>
              <a:gdLst>
                <a:gd name="connsiteX0" fmla="*/ 952861 w 2076146"/>
                <a:gd name="connsiteY0" fmla="*/ 2 h 2084544"/>
                <a:gd name="connsiteX1" fmla="*/ 1509091 w 2076146"/>
                <a:gd name="connsiteY1" fmla="*/ 214831 h 2084544"/>
                <a:gd name="connsiteX2" fmla="*/ 1704408 w 2076146"/>
                <a:gd name="connsiteY2" fmla="*/ 426944 h 2084544"/>
                <a:gd name="connsiteX3" fmla="*/ 1905957 w 2076146"/>
                <a:gd name="connsiteY3" fmla="*/ 1753685 h 2084544"/>
                <a:gd name="connsiteX4" fmla="*/ 563678 w 2076146"/>
                <a:gd name="connsiteY4" fmla="*/ 1934604 h 2084544"/>
                <a:gd name="connsiteX5" fmla="*/ 287326 w 2076146"/>
                <a:gd name="connsiteY5" fmla="*/ 1770321 h 2084544"/>
                <a:gd name="connsiteX6" fmla="*/ 193823 w 2076146"/>
                <a:gd name="connsiteY6" fmla="*/ 466455 h 2084544"/>
                <a:gd name="connsiteX7" fmla="*/ 952861 w 2076146"/>
                <a:gd name="connsiteY7" fmla="*/ 2 h 208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6146" h="2084544">
                  <a:moveTo>
                    <a:pt x="952861" y="2"/>
                  </a:moveTo>
                  <a:cubicBezTo>
                    <a:pt x="1139367" y="-400"/>
                    <a:pt x="1332995" y="65105"/>
                    <a:pt x="1509091" y="214831"/>
                  </a:cubicBezTo>
                  <a:cubicBezTo>
                    <a:pt x="1577660" y="273058"/>
                    <a:pt x="1644150" y="343762"/>
                    <a:pt x="1704408" y="426944"/>
                  </a:cubicBezTo>
                  <a:cubicBezTo>
                    <a:pt x="2169842" y="1061201"/>
                    <a:pt x="2151142" y="1470869"/>
                    <a:pt x="1905957" y="1753685"/>
                  </a:cubicBezTo>
                  <a:cubicBezTo>
                    <a:pt x="1662851" y="2038581"/>
                    <a:pt x="1301308" y="2234057"/>
                    <a:pt x="563678" y="1934604"/>
                  </a:cubicBezTo>
                  <a:cubicBezTo>
                    <a:pt x="455630" y="1890934"/>
                    <a:pt x="364206" y="1834787"/>
                    <a:pt x="287326" y="1770321"/>
                  </a:cubicBezTo>
                  <a:cubicBezTo>
                    <a:pt x="-63828" y="1472948"/>
                    <a:pt x="-90840" y="973861"/>
                    <a:pt x="193823" y="466455"/>
                  </a:cubicBezTo>
                  <a:cubicBezTo>
                    <a:pt x="350960" y="184418"/>
                    <a:pt x="642019" y="672"/>
                    <a:pt x="952861" y="2"/>
                  </a:cubicBezTo>
                  <a:close/>
                </a:path>
              </a:pathLst>
            </a:custGeom>
          </p:spPr>
        </p:pic>
      </p:grpSp>
      <p:sp>
        <p:nvSpPr>
          <p:cNvPr id="35" name="Elipse 34">
            <a:extLst>
              <a:ext uri="{FF2B5EF4-FFF2-40B4-BE49-F238E27FC236}">
                <a16:creationId xmlns:a16="http://schemas.microsoft.com/office/drawing/2014/main" id="{41BFE816-FB2A-42F2-4F7A-E3549A463C14}"/>
              </a:ext>
            </a:extLst>
          </p:cNvPr>
          <p:cNvSpPr/>
          <p:nvPr/>
        </p:nvSpPr>
        <p:spPr>
          <a:xfrm>
            <a:off x="9129060" y="1527900"/>
            <a:ext cx="1549897" cy="1481772"/>
          </a:xfrm>
          <a:prstGeom prst="ellipse">
            <a:avLst/>
          </a:prstGeom>
          <a:solidFill>
            <a:srgbClr val="002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32169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5418360-480F-87A3-9494-05BA0E684421}"/>
              </a:ext>
            </a:extLst>
          </p:cNvPr>
          <p:cNvSpPr txBox="1"/>
          <p:nvPr/>
        </p:nvSpPr>
        <p:spPr>
          <a:xfrm>
            <a:off x="9022198" y="1868048"/>
            <a:ext cx="17636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Patient referred by physicians and/or nutritionists</a:t>
            </a:r>
            <a:endParaRPr lang="pt-BR" sz="240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400" b="1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</a:t>
            </a:r>
            <a:endParaRPr lang="pt-BR" sz="1200" b="1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08BA2EE-DD77-8634-649D-47CC03228A0C}"/>
              </a:ext>
            </a:extLst>
          </p:cNvPr>
          <p:cNvSpPr txBox="1"/>
          <p:nvPr/>
        </p:nvSpPr>
        <p:spPr>
          <a:xfrm>
            <a:off x="10289427" y="3456397"/>
            <a:ext cx="94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600" b="1">
                <a:solidFill>
                  <a:schemeClr val="accent1"/>
                </a:solidFill>
              </a:rPr>
              <a:t>CONTROL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8D3FD567-DB28-1119-E680-FB73F3D3FF76}"/>
              </a:ext>
            </a:extLst>
          </p:cNvPr>
          <p:cNvCxnSpPr>
            <a:cxnSpLocks/>
          </p:cNvCxnSpPr>
          <p:nvPr/>
        </p:nvCxnSpPr>
        <p:spPr>
          <a:xfrm flipV="1">
            <a:off x="9037238" y="2900945"/>
            <a:ext cx="345209" cy="532739"/>
          </a:xfrm>
          <a:prstGeom prst="line">
            <a:avLst/>
          </a:prstGeom>
          <a:ln w="19050">
            <a:solidFill>
              <a:srgbClr val="00267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8A572C2-B497-0E54-05CF-8D0B6E04792A}"/>
              </a:ext>
            </a:extLst>
          </p:cNvPr>
          <p:cNvSpPr txBox="1"/>
          <p:nvPr/>
        </p:nvSpPr>
        <p:spPr>
          <a:xfrm>
            <a:off x="10443351" y="3680310"/>
            <a:ext cx="563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>
                <a:solidFill>
                  <a:srgbClr val="6B6B6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17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27BD9865-3497-F3B6-FC6D-035F72EF7046}"/>
              </a:ext>
            </a:extLst>
          </p:cNvPr>
          <p:cNvCxnSpPr>
            <a:cxnSpLocks/>
          </p:cNvCxnSpPr>
          <p:nvPr/>
        </p:nvCxnSpPr>
        <p:spPr>
          <a:xfrm>
            <a:off x="10450595" y="2955309"/>
            <a:ext cx="345209" cy="532739"/>
          </a:xfrm>
          <a:prstGeom prst="line">
            <a:avLst/>
          </a:prstGeom>
          <a:ln w="19050">
            <a:solidFill>
              <a:srgbClr val="002677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3DED01D7-C6F5-2FC4-ECCE-F08A6AAF161C}"/>
              </a:ext>
            </a:extLst>
          </p:cNvPr>
          <p:cNvSpPr txBox="1"/>
          <p:nvPr/>
        </p:nvSpPr>
        <p:spPr>
          <a:xfrm>
            <a:off x="8407399" y="3456397"/>
            <a:ext cx="1443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600" b="1">
                <a:solidFill>
                  <a:schemeClr val="accent1"/>
                </a:solidFill>
              </a:rPr>
              <a:t>INTERVENTION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36405E1-C1D6-4C9F-608D-07A38E91B29F}"/>
              </a:ext>
            </a:extLst>
          </p:cNvPr>
          <p:cNvSpPr txBox="1"/>
          <p:nvPr/>
        </p:nvSpPr>
        <p:spPr>
          <a:xfrm>
            <a:off x="8749218" y="3694301"/>
            <a:ext cx="563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>
                <a:solidFill>
                  <a:srgbClr val="6B6B6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18</a:t>
            </a:r>
          </a:p>
        </p:txBody>
      </p:sp>
      <p:pic>
        <p:nvPicPr>
          <p:cNvPr id="44" name="Gráfico 43" descr="Virar calendário">
            <a:extLst>
              <a:ext uri="{FF2B5EF4-FFF2-40B4-BE49-F238E27FC236}">
                <a16:creationId xmlns:a16="http://schemas.microsoft.com/office/drawing/2014/main" id="{86BCD09E-BCCF-58C8-923C-DACA1C96C0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61036" y="231509"/>
            <a:ext cx="914400" cy="914400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5618DC11-31B9-77CE-125C-A39AA97D62DB}"/>
              </a:ext>
            </a:extLst>
          </p:cNvPr>
          <p:cNvSpPr txBox="1"/>
          <p:nvPr/>
        </p:nvSpPr>
        <p:spPr>
          <a:xfrm>
            <a:off x="10495373" y="622853"/>
            <a:ext cx="567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b="1">
                <a:solidFill>
                  <a:srgbClr val="6B6B6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6M</a:t>
            </a: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B3F7DF9C-DD58-ADC5-35A6-03F16E049DE7}"/>
              </a:ext>
            </a:extLst>
          </p:cNvPr>
          <p:cNvCxnSpPr>
            <a:cxnSpLocks/>
          </p:cNvCxnSpPr>
          <p:nvPr/>
        </p:nvCxnSpPr>
        <p:spPr>
          <a:xfrm>
            <a:off x="10727311" y="4014794"/>
            <a:ext cx="0" cy="41783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75804183-5187-8085-8589-2E8EA2922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52" y="3912419"/>
            <a:ext cx="3087028" cy="2604999"/>
          </a:xfrm>
          <a:prstGeom prst="rect">
            <a:avLst/>
          </a:prstGeom>
        </p:spPr>
      </p:pic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955F668E-5004-4DA9-686C-177BA183F774}"/>
              </a:ext>
            </a:extLst>
          </p:cNvPr>
          <p:cNvCxnSpPr>
            <a:cxnSpLocks/>
          </p:cNvCxnSpPr>
          <p:nvPr/>
        </p:nvCxnSpPr>
        <p:spPr>
          <a:xfrm>
            <a:off x="9078411" y="4010126"/>
            <a:ext cx="0" cy="41783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200339D-EB5A-0DC6-8032-AAFAE76327BF}"/>
              </a:ext>
            </a:extLst>
          </p:cNvPr>
          <p:cNvSpPr txBox="1"/>
          <p:nvPr/>
        </p:nvSpPr>
        <p:spPr>
          <a:xfrm>
            <a:off x="10117264" y="4438818"/>
            <a:ext cx="1325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1"/>
                </a:solidFill>
              </a:rPr>
              <a:t>DIETARY COUNSELLING </a:t>
            </a:r>
            <a:endParaRPr lang="pt-BR" sz="1600" b="1">
              <a:solidFill>
                <a:schemeClr val="accent1"/>
              </a:solidFill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437F9220-4091-C3B1-C4F4-CEA7D9289363}"/>
              </a:ext>
            </a:extLst>
          </p:cNvPr>
          <p:cNvSpPr txBox="1"/>
          <p:nvPr/>
        </p:nvSpPr>
        <p:spPr>
          <a:xfrm>
            <a:off x="8460748" y="4422465"/>
            <a:ext cx="121535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accent1"/>
                </a:solidFill>
              </a:rPr>
              <a:t>DIETARY COUNSELLING </a:t>
            </a:r>
            <a:endParaRPr lang="pt-BR" sz="1600" b="1">
              <a:solidFill>
                <a:schemeClr val="accent1"/>
              </a:solidFill>
            </a:endParaRPr>
          </a:p>
          <a:p>
            <a:pPr algn="ctr"/>
            <a:r>
              <a:rPr lang="pt-BR" sz="1600" b="1">
                <a:solidFill>
                  <a:schemeClr val="accent1"/>
                </a:solidFill>
              </a:rPr>
              <a:t>+</a:t>
            </a:r>
          </a:p>
          <a:p>
            <a:pPr algn="ctr"/>
            <a:r>
              <a:rPr lang="pt-BR" sz="1600" b="1">
                <a:solidFill>
                  <a:schemeClr val="accent1"/>
                </a:solidFill>
              </a:rPr>
              <a:t>FORTINI COMPLETE </a:t>
            </a:r>
            <a:r>
              <a:rPr lang="pt-BR" sz="1100" b="1">
                <a:solidFill>
                  <a:srgbClr val="6B6B6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400ML</a:t>
            </a:r>
            <a:endParaRPr lang="pt-BR" sz="1600" b="1">
              <a:solidFill>
                <a:srgbClr val="6B6B6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pt-BR" sz="16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0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2B297EA-18BC-3A62-1133-99B14A65F9AB}"/>
              </a:ext>
            </a:extLst>
          </p:cNvPr>
          <p:cNvSpPr txBox="1"/>
          <p:nvPr/>
        </p:nvSpPr>
        <p:spPr>
          <a:xfrm>
            <a:off x="587375" y="404813"/>
            <a:ext cx="4524054" cy="56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4321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Montserrat ExtraBold"/>
              </a:rPr>
              <a:t>RESULTS</a:t>
            </a:r>
            <a:endParaRPr kumimoji="0" lang="pt-BR" sz="2800" b="0" i="0" u="none" strike="noStrike" kern="1200" cap="none" spc="0" normalizeH="0" baseline="0" noProof="0">
              <a:ln>
                <a:noFill/>
              </a:ln>
              <a:solidFill>
                <a:srgbClr val="432169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Montserrat ExtraBold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F99CCD-D20F-45FB-554B-41D95783F228}"/>
              </a:ext>
            </a:extLst>
          </p:cNvPr>
          <p:cNvSpPr/>
          <p:nvPr/>
        </p:nvSpPr>
        <p:spPr>
          <a:xfrm>
            <a:off x="8819642" y="2240872"/>
            <a:ext cx="2548429" cy="4115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5194110-4AEC-E0E7-F89A-63D1CC9BDA3A}"/>
              </a:ext>
            </a:extLst>
          </p:cNvPr>
          <p:cNvSpPr/>
          <p:nvPr/>
        </p:nvSpPr>
        <p:spPr>
          <a:xfrm>
            <a:off x="5756250" y="2240872"/>
            <a:ext cx="2856963" cy="411547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57056E7-DD6D-3CB2-458A-836FDE0CFF13}"/>
              </a:ext>
            </a:extLst>
          </p:cNvPr>
          <p:cNvSpPr/>
          <p:nvPr/>
        </p:nvSpPr>
        <p:spPr>
          <a:xfrm>
            <a:off x="3038123" y="2230004"/>
            <a:ext cx="2548429" cy="41154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5435BE7-3BC5-F54B-8E2F-B2799063A907}"/>
              </a:ext>
            </a:extLst>
          </p:cNvPr>
          <p:cNvSpPr/>
          <p:nvPr/>
        </p:nvSpPr>
        <p:spPr>
          <a:xfrm>
            <a:off x="319996" y="2209715"/>
            <a:ext cx="2548429" cy="411547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4" name="Group 22">
            <a:extLst>
              <a:ext uri="{FF2B5EF4-FFF2-40B4-BE49-F238E27FC236}">
                <a16:creationId xmlns:a16="http://schemas.microsoft.com/office/drawing/2014/main" id="{4E41989F-C587-9A3C-F366-00327AD99CE7}"/>
              </a:ext>
            </a:extLst>
          </p:cNvPr>
          <p:cNvGrpSpPr/>
          <p:nvPr/>
        </p:nvGrpSpPr>
        <p:grpSpPr>
          <a:xfrm>
            <a:off x="1028413" y="778514"/>
            <a:ext cx="10339658" cy="1351903"/>
            <a:chOff x="972500" y="2657805"/>
            <a:chExt cx="8586296" cy="924556"/>
          </a:xfrm>
        </p:grpSpPr>
        <p:sp>
          <p:nvSpPr>
            <p:cNvPr id="25" name="TextBox 28">
              <a:extLst>
                <a:ext uri="{FF2B5EF4-FFF2-40B4-BE49-F238E27FC236}">
                  <a16:creationId xmlns:a16="http://schemas.microsoft.com/office/drawing/2014/main" id="{C01F70DA-C036-7358-CCBA-0BD95891B7D8}"/>
                </a:ext>
              </a:extLst>
            </p:cNvPr>
            <p:cNvSpPr txBox="1"/>
            <p:nvPr/>
          </p:nvSpPr>
          <p:spPr>
            <a:xfrm>
              <a:off x="972500" y="2821154"/>
              <a:ext cx="1584766" cy="6314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Oswald SemiBold" pitchFamily="2" charset="0"/>
                  <a:ea typeface="+mn-ea"/>
                  <a:cs typeface="Aharoni" panose="02010803020104030203" pitchFamily="2" charset="-79"/>
                </a:rPr>
                <a:t>01</a:t>
              </a:r>
              <a:endPara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endParaRPr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1A2DAA1F-D393-CF99-A543-91A54191848A}"/>
                </a:ext>
              </a:extLst>
            </p:cNvPr>
            <p:cNvSpPr txBox="1"/>
            <p:nvPr/>
          </p:nvSpPr>
          <p:spPr>
            <a:xfrm>
              <a:off x="3276317" y="2659031"/>
              <a:ext cx="1584766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00B494"/>
                  </a:solidFill>
                  <a:effectLst/>
                  <a:uLnTx/>
                  <a:uFillTx/>
                  <a:latin typeface="Oswald SemiBold" pitchFamily="2" charset="0"/>
                  <a:ea typeface="+mn-ea"/>
                  <a:cs typeface="Aharoni" panose="02010803020104030203" pitchFamily="2" charset="-79"/>
                </a:rPr>
                <a:t>02</a:t>
              </a:r>
              <a:endPara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00B494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endParaRPr>
            </a:p>
          </p:txBody>
        </p:sp>
        <p:sp>
          <p:nvSpPr>
            <p:cNvPr id="27" name="TextBox 30">
              <a:extLst>
                <a:ext uri="{FF2B5EF4-FFF2-40B4-BE49-F238E27FC236}">
                  <a16:creationId xmlns:a16="http://schemas.microsoft.com/office/drawing/2014/main" id="{9F062B34-8F42-CA5F-994B-C0F3A65A98BB}"/>
                </a:ext>
              </a:extLst>
            </p:cNvPr>
            <p:cNvSpPr txBox="1"/>
            <p:nvPr/>
          </p:nvSpPr>
          <p:spPr>
            <a:xfrm>
              <a:off x="5510080" y="2657805"/>
              <a:ext cx="1584766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EBB6EC">
                      <a:lumMod val="50000"/>
                    </a:srgbClr>
                  </a:solidFill>
                  <a:effectLst/>
                  <a:uLnTx/>
                  <a:uFillTx/>
                  <a:latin typeface="Oswald SemiBold" pitchFamily="2" charset="0"/>
                  <a:ea typeface="+mn-ea"/>
                  <a:cs typeface="Aharoni" panose="02010803020104030203" pitchFamily="2" charset="-79"/>
                </a:rPr>
                <a:t>03</a:t>
              </a:r>
              <a:endPara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EBB6EC">
                    <a:lumMod val="50000"/>
                  </a:srgbClr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endParaRPr>
            </a:p>
          </p:txBody>
        </p:sp>
        <p:sp>
          <p:nvSpPr>
            <p:cNvPr id="28" name="TextBox 31">
              <a:extLst>
                <a:ext uri="{FF2B5EF4-FFF2-40B4-BE49-F238E27FC236}">
                  <a16:creationId xmlns:a16="http://schemas.microsoft.com/office/drawing/2014/main" id="{58418F64-8F57-08E2-FE4B-E34C9D8B0398}"/>
                </a:ext>
              </a:extLst>
            </p:cNvPr>
            <p:cNvSpPr txBox="1"/>
            <p:nvPr/>
          </p:nvSpPr>
          <p:spPr>
            <a:xfrm>
              <a:off x="7974030" y="2657805"/>
              <a:ext cx="1584766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Oswald SemiBold" pitchFamily="2" charset="0"/>
                  <a:ea typeface="+mn-ea"/>
                  <a:cs typeface="Aharoni" panose="02010803020104030203" pitchFamily="2" charset="-79"/>
                </a:rPr>
                <a:t>04</a:t>
              </a:r>
              <a:endPara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A77FE26-1DF0-AB6F-C16E-160825ECA890}"/>
              </a:ext>
            </a:extLst>
          </p:cNvPr>
          <p:cNvSpPr txBox="1"/>
          <p:nvPr/>
        </p:nvSpPr>
        <p:spPr>
          <a:xfrm>
            <a:off x="3001393" y="3254942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4" name="TextBox 32">
            <a:extLst>
              <a:ext uri="{FF2B5EF4-FFF2-40B4-BE49-F238E27FC236}">
                <a16:creationId xmlns:a16="http://schemas.microsoft.com/office/drawing/2014/main" id="{522ADD46-3F9C-D4D9-25CC-B3A3237BB7DE}"/>
              </a:ext>
            </a:extLst>
          </p:cNvPr>
          <p:cNvSpPr txBox="1"/>
          <p:nvPr/>
        </p:nvSpPr>
        <p:spPr>
          <a:xfrm>
            <a:off x="5913780" y="3525192"/>
            <a:ext cx="2548428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Decreased percentage of dietary inadequacy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Increasing levels of calcium, iron, zinc, and vitamins A, C, D and B12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C278E697-5F98-6EE4-95E5-50AFBE9B2F1A}"/>
              </a:ext>
            </a:extLst>
          </p:cNvPr>
          <p:cNvSpPr txBox="1"/>
          <p:nvPr/>
        </p:nvSpPr>
        <p:spPr>
          <a:xfrm>
            <a:off x="3041442" y="3365282"/>
            <a:ext cx="2548428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Did not change the BMI or change the % fat mass of the children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improved</a:t>
            </a: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body </a:t>
            </a:r>
            <a:r>
              <a:rPr kumimoji="0" lang="pt-BR" sz="1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proportion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9" name="TextBox 32">
            <a:extLst>
              <a:ext uri="{FF2B5EF4-FFF2-40B4-BE49-F238E27FC236}">
                <a16:creationId xmlns:a16="http://schemas.microsoft.com/office/drawing/2014/main" id="{03DCAD01-0B5A-D20B-39D0-8D684EBDC667}"/>
              </a:ext>
            </a:extLst>
          </p:cNvPr>
          <p:cNvSpPr txBox="1"/>
          <p:nvPr/>
        </p:nvSpPr>
        <p:spPr>
          <a:xfrm>
            <a:off x="388368" y="3005949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" name="TextBox 32">
            <a:extLst>
              <a:ext uri="{FF2B5EF4-FFF2-40B4-BE49-F238E27FC236}">
                <a16:creationId xmlns:a16="http://schemas.microsoft.com/office/drawing/2014/main" id="{2FD7B4AB-7C09-7FD3-644A-8D154AE1E1E3}"/>
              </a:ext>
            </a:extLst>
          </p:cNvPr>
          <p:cNvSpPr txBox="1"/>
          <p:nvPr/>
        </p:nvSpPr>
        <p:spPr>
          <a:xfrm>
            <a:off x="286585" y="3390116"/>
            <a:ext cx="254842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Increased weight and height of children</a:t>
            </a: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1B1809-9A1D-7B75-5ABB-B80535304EE0}"/>
              </a:ext>
            </a:extLst>
          </p:cNvPr>
          <p:cNvSpPr txBox="1"/>
          <p:nvPr/>
        </p:nvSpPr>
        <p:spPr>
          <a:xfrm>
            <a:off x="8795094" y="3550385"/>
            <a:ext cx="25484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Did not increase the number of infections</a:t>
            </a: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Increased appetite according to parents' perception</a:t>
            </a: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5C8D44A2-BB41-093C-FDAB-987C8710FB72}"/>
              </a:ext>
            </a:extLst>
          </p:cNvPr>
          <p:cNvSpPr txBox="1"/>
          <p:nvPr/>
        </p:nvSpPr>
        <p:spPr>
          <a:xfrm>
            <a:off x="2986290" y="2084954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6A43F8FF-9475-78B3-612A-6DEA33B82BAF}"/>
              </a:ext>
            </a:extLst>
          </p:cNvPr>
          <p:cNvSpPr txBox="1"/>
          <p:nvPr/>
        </p:nvSpPr>
        <p:spPr>
          <a:xfrm>
            <a:off x="5913780" y="2656090"/>
            <a:ext cx="254842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NUTRITIONAL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ADEQUACY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" name="TextBox 32">
            <a:extLst>
              <a:ext uri="{FF2B5EF4-FFF2-40B4-BE49-F238E27FC236}">
                <a16:creationId xmlns:a16="http://schemas.microsoft.com/office/drawing/2014/main" id="{7B84F42C-A532-4DBD-17C9-9371D25FB6A2}"/>
              </a:ext>
            </a:extLst>
          </p:cNvPr>
          <p:cNvSpPr txBox="1"/>
          <p:nvPr/>
        </p:nvSpPr>
        <p:spPr>
          <a:xfrm>
            <a:off x="3059751" y="2478999"/>
            <a:ext cx="254842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BODY COMPOSITION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TextBox 32">
            <a:extLst>
              <a:ext uri="{FF2B5EF4-FFF2-40B4-BE49-F238E27FC236}">
                <a16:creationId xmlns:a16="http://schemas.microsoft.com/office/drawing/2014/main" id="{F917B69D-8FFC-440D-6937-A01242DAC243}"/>
              </a:ext>
            </a:extLst>
          </p:cNvPr>
          <p:cNvSpPr txBox="1"/>
          <p:nvPr/>
        </p:nvSpPr>
        <p:spPr>
          <a:xfrm>
            <a:off x="373265" y="1835961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314AEA2B-CBB5-7DDE-17DC-59A354F8999F}"/>
              </a:ext>
            </a:extLst>
          </p:cNvPr>
          <p:cNvSpPr txBox="1"/>
          <p:nvPr/>
        </p:nvSpPr>
        <p:spPr>
          <a:xfrm>
            <a:off x="284783" y="2478999"/>
            <a:ext cx="254842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ANTHROPOMETRIC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PARAMETERS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3014B0DF-1AEA-5913-C4A6-B1C6D9D94CA0}"/>
              </a:ext>
            </a:extLst>
          </p:cNvPr>
          <p:cNvSpPr txBox="1"/>
          <p:nvPr/>
        </p:nvSpPr>
        <p:spPr>
          <a:xfrm>
            <a:off x="8819643" y="2656090"/>
            <a:ext cx="254842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GENERAL HEALTH PERCEPTION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2399EB2D-641D-8D8D-D646-C49BA9AFEE4C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1384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2B297EA-18BC-3A62-1133-99B14A65F9AB}"/>
              </a:ext>
            </a:extLst>
          </p:cNvPr>
          <p:cNvSpPr txBox="1"/>
          <p:nvPr/>
        </p:nvSpPr>
        <p:spPr>
          <a:xfrm>
            <a:off x="1124217" y="434788"/>
            <a:ext cx="8089611" cy="101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ANTHROPOMETRIC PARAMETERS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  <a:sym typeface="Montserrat ExtraBold"/>
            </a:endParaRP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C01F70DA-C036-7358-CCBA-0BD95891B7D8}"/>
              </a:ext>
            </a:extLst>
          </p:cNvPr>
          <p:cNvSpPr txBox="1"/>
          <p:nvPr/>
        </p:nvSpPr>
        <p:spPr>
          <a:xfrm>
            <a:off x="619908" y="329744"/>
            <a:ext cx="1908383" cy="923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>
                <a:solidFill>
                  <a:schemeClr val="accent1"/>
                </a:solidFill>
                <a:latin typeface="Oswald SemiBold" pitchFamily="2" charset="0"/>
                <a:cs typeface="Aharoni" panose="02010803020104030203" pitchFamily="2" charset="-79"/>
              </a:rPr>
              <a:t>01</a:t>
            </a:r>
            <a:endParaRPr lang="en-GB" sz="5400">
              <a:solidFill>
                <a:schemeClr val="accent1"/>
              </a:solidFill>
              <a:latin typeface="Oswald SemiBold" pitchFamily="2" charset="0"/>
              <a:cs typeface="Aharoni" panose="02010803020104030203" pitchFamily="2" charset="-79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77FE26-1DF0-AB6F-C16E-160825ECA890}"/>
              </a:ext>
            </a:extLst>
          </p:cNvPr>
          <p:cNvSpPr txBox="1"/>
          <p:nvPr/>
        </p:nvSpPr>
        <p:spPr>
          <a:xfrm>
            <a:off x="2875229" y="3074025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pt-BR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agem 6" descr="Gráfico&#10;&#10;Descrição gerada automaticamente">
            <a:extLst>
              <a:ext uri="{FF2B5EF4-FFF2-40B4-BE49-F238E27FC236}">
                <a16:creationId xmlns:a16="http://schemas.microsoft.com/office/drawing/2014/main" id="{FCCD5C4E-5B9C-2116-54CD-E5F13154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7203"/>
            <a:ext cx="5861311" cy="4103593"/>
          </a:xfrm>
          <a:prstGeom prst="rect">
            <a:avLst/>
          </a:prstGeom>
        </p:spPr>
      </p:pic>
      <p:pic>
        <p:nvPicPr>
          <p:cNvPr id="9" name="Imagem 8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FC7DC053-D7E7-EB73-6A2C-C66033B4C2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6" r="-138" b="1110"/>
          <a:stretch/>
        </p:blipFill>
        <p:spPr>
          <a:xfrm>
            <a:off x="6100149" y="1451555"/>
            <a:ext cx="5491924" cy="395951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F883384-C355-83B1-81CC-3B90E6B76184}"/>
              </a:ext>
            </a:extLst>
          </p:cNvPr>
          <p:cNvSpPr/>
          <p:nvPr/>
        </p:nvSpPr>
        <p:spPr>
          <a:xfrm>
            <a:off x="46780" y="4570872"/>
            <a:ext cx="5924102" cy="514486"/>
          </a:xfrm>
          <a:prstGeom prst="rect">
            <a:avLst/>
          </a:prstGeom>
          <a:noFill/>
          <a:ln w="38100">
            <a:solidFill>
              <a:srgbClr val="0026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9C13948-6391-9FE6-5967-1A2958B7AA80}"/>
              </a:ext>
            </a:extLst>
          </p:cNvPr>
          <p:cNvSpPr/>
          <p:nvPr/>
        </p:nvSpPr>
        <p:spPr>
          <a:xfrm>
            <a:off x="6100150" y="4566387"/>
            <a:ext cx="5514744" cy="514486"/>
          </a:xfrm>
          <a:prstGeom prst="rect">
            <a:avLst/>
          </a:prstGeom>
          <a:noFill/>
          <a:ln w="38100">
            <a:solidFill>
              <a:srgbClr val="0026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B62619F6-789F-470C-1A92-8CF946E27A24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27847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2B297EA-18BC-3A62-1133-99B14A65F9AB}"/>
              </a:ext>
            </a:extLst>
          </p:cNvPr>
          <p:cNvSpPr txBox="1"/>
          <p:nvPr/>
        </p:nvSpPr>
        <p:spPr>
          <a:xfrm>
            <a:off x="1574099" y="509792"/>
            <a:ext cx="7088638" cy="56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>
                <a:solidFill>
                  <a:srgbClr val="00B494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 ExtraBold"/>
              </a:rPr>
              <a:t>BODY COMPOSITION</a:t>
            </a:r>
            <a:endParaRPr lang="pt-BR" sz="2800">
              <a:solidFill>
                <a:srgbClr val="00B494"/>
              </a:solidFill>
              <a:latin typeface="Segoe UI" panose="020B0502040204020203" pitchFamily="34" charset="0"/>
              <a:cs typeface="Segoe UI" panose="020B0502040204020203" pitchFamily="34" charset="0"/>
              <a:sym typeface="Montserrat ExtraBold"/>
            </a:endParaRP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C01F70DA-C036-7358-CCBA-0BD95891B7D8}"/>
              </a:ext>
            </a:extLst>
          </p:cNvPr>
          <p:cNvSpPr txBox="1"/>
          <p:nvPr/>
        </p:nvSpPr>
        <p:spPr>
          <a:xfrm>
            <a:off x="619908" y="329744"/>
            <a:ext cx="1908383" cy="923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>
                <a:solidFill>
                  <a:srgbClr val="00B494"/>
                </a:solidFill>
                <a:latin typeface="Oswald SemiBold" pitchFamily="2" charset="0"/>
                <a:cs typeface="Aharoni" panose="02010803020104030203" pitchFamily="2" charset="-79"/>
              </a:rPr>
              <a:t>02</a:t>
            </a:r>
            <a:endParaRPr lang="en-GB" sz="5400">
              <a:solidFill>
                <a:srgbClr val="00B494"/>
              </a:solidFill>
              <a:latin typeface="Oswald SemiBold" pitchFamily="2" charset="0"/>
              <a:cs typeface="Aharoni" panose="02010803020104030203" pitchFamily="2" charset="-79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77FE26-1DF0-AB6F-C16E-160825ECA890}"/>
              </a:ext>
            </a:extLst>
          </p:cNvPr>
          <p:cNvSpPr txBox="1"/>
          <p:nvPr/>
        </p:nvSpPr>
        <p:spPr>
          <a:xfrm>
            <a:off x="2914585" y="3249239"/>
            <a:ext cx="254842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pt-BR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pt-B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Imagem 4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43FC53DF-22BA-F964-0381-5141448697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5"/>
          <a:stretch/>
        </p:blipFill>
        <p:spPr>
          <a:xfrm>
            <a:off x="358513" y="2012119"/>
            <a:ext cx="5369117" cy="3934618"/>
          </a:xfrm>
          <a:prstGeom prst="rect">
            <a:avLst/>
          </a:prstGeom>
        </p:spPr>
      </p:pic>
      <p:pic>
        <p:nvPicPr>
          <p:cNvPr id="6" name="Imagem 5" descr="Gráfico, Gráfico de caixa estreita&#10;&#10;Descrição gerada automaticamente">
            <a:extLst>
              <a:ext uri="{FF2B5EF4-FFF2-40B4-BE49-F238E27FC236}">
                <a16:creationId xmlns:a16="http://schemas.microsoft.com/office/drawing/2014/main" id="{F7B45687-1A4F-2579-F1B1-B5BA1405B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987" y="1942059"/>
            <a:ext cx="5611890" cy="40304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2326B3B-C17C-FFDA-68F5-C047B7B8732D}"/>
              </a:ext>
            </a:extLst>
          </p:cNvPr>
          <p:cNvSpPr/>
          <p:nvPr/>
        </p:nvSpPr>
        <p:spPr>
          <a:xfrm>
            <a:off x="274480" y="5060507"/>
            <a:ext cx="5537182" cy="444275"/>
          </a:xfrm>
          <a:prstGeom prst="rect">
            <a:avLst/>
          </a:prstGeom>
          <a:noFill/>
          <a:ln w="38100">
            <a:solidFill>
              <a:srgbClr val="00B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95E11B8-4521-009E-B95E-A52318FEBECD}"/>
              </a:ext>
            </a:extLst>
          </p:cNvPr>
          <p:cNvSpPr/>
          <p:nvPr/>
        </p:nvSpPr>
        <p:spPr>
          <a:xfrm>
            <a:off x="6085605" y="5060507"/>
            <a:ext cx="5404873" cy="444275"/>
          </a:xfrm>
          <a:prstGeom prst="rect">
            <a:avLst/>
          </a:prstGeom>
          <a:noFill/>
          <a:ln w="38100">
            <a:solidFill>
              <a:srgbClr val="00B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889D0E4-93D5-02C3-B235-913698872D93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10084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11CD050-9D4A-F505-DAFD-00D6FF68E1DB}"/>
              </a:ext>
            </a:extLst>
          </p:cNvPr>
          <p:cNvSpPr txBox="1"/>
          <p:nvPr/>
        </p:nvSpPr>
        <p:spPr>
          <a:xfrm>
            <a:off x="587375" y="405204"/>
            <a:ext cx="3551107" cy="56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 ExtraBold"/>
              </a:rPr>
              <a:t>SAFE STUDY</a:t>
            </a:r>
            <a:endParaRPr lang="pt-BR" sz="28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  <a:sym typeface="Montserrat ExtraBold"/>
            </a:endParaRP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1C3ABF41-6A22-9A28-CC65-1E69F908D2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474" y="391760"/>
            <a:ext cx="553063" cy="55306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694E60-7C2B-63C7-B900-E4D33D581372}"/>
              </a:ext>
            </a:extLst>
          </p:cNvPr>
          <p:cNvSpPr txBox="1"/>
          <p:nvPr/>
        </p:nvSpPr>
        <p:spPr>
          <a:xfrm>
            <a:off x="601313" y="1134308"/>
            <a:ext cx="8132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NEXTS STEPS</a:t>
            </a:r>
          </a:p>
        </p:txBody>
      </p:sp>
      <p:sp>
        <p:nvSpPr>
          <p:cNvPr id="3" name="CaixaDeTexto 106">
            <a:extLst>
              <a:ext uri="{FF2B5EF4-FFF2-40B4-BE49-F238E27FC236}">
                <a16:creationId xmlns:a16="http://schemas.microsoft.com/office/drawing/2014/main" id="{D1ADFBA5-B9AD-7F49-268C-A6673FD45BBB}"/>
              </a:ext>
            </a:extLst>
          </p:cNvPr>
          <p:cNvSpPr txBox="1"/>
          <p:nvPr/>
        </p:nvSpPr>
        <p:spPr>
          <a:xfrm>
            <a:off x="810197" y="2186683"/>
            <a:ext cx="2801459" cy="7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NUTRITION</a:t>
            </a:r>
            <a:r>
              <a:rPr kumimoji="0" lang="pt-BR" sz="1600" b="1" i="0" u="none" strike="noStrike" kern="1200" cap="none" spc="0" normalizeH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GROWTH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61" name="Agrupar 73">
            <a:extLst>
              <a:ext uri="{FF2B5EF4-FFF2-40B4-BE49-F238E27FC236}">
                <a16:creationId xmlns:a16="http://schemas.microsoft.com/office/drawing/2014/main" id="{D0BFFD55-157B-0EFE-30D0-903E0E63C85A}"/>
              </a:ext>
            </a:extLst>
          </p:cNvPr>
          <p:cNvGrpSpPr/>
          <p:nvPr/>
        </p:nvGrpSpPr>
        <p:grpSpPr>
          <a:xfrm>
            <a:off x="491280" y="2176345"/>
            <a:ext cx="318917" cy="318916"/>
            <a:chOff x="194683" y="4465468"/>
            <a:chExt cx="956702" cy="956702"/>
          </a:xfrm>
        </p:grpSpPr>
        <p:sp>
          <p:nvSpPr>
            <p:cNvPr id="62" name="Elipse 74">
              <a:extLst>
                <a:ext uri="{FF2B5EF4-FFF2-40B4-BE49-F238E27FC236}">
                  <a16:creationId xmlns:a16="http://schemas.microsoft.com/office/drawing/2014/main" id="{005FAF3F-0A2C-0940-5B6E-8F31B01F074C}"/>
                </a:ext>
              </a:extLst>
            </p:cNvPr>
            <p:cNvSpPr/>
            <p:nvPr/>
          </p:nvSpPr>
          <p:spPr>
            <a:xfrm>
              <a:off x="194683" y="4465468"/>
              <a:ext cx="956702" cy="956702"/>
            </a:xfrm>
            <a:prstGeom prst="ellipse">
              <a:avLst/>
            </a:prstGeom>
            <a:gradFill>
              <a:gsLst>
                <a:gs pos="23000">
                  <a:srgbClr val="DFBA61"/>
                </a:gs>
                <a:gs pos="83500">
                  <a:srgbClr val="BC923C"/>
                </a:gs>
                <a:gs pos="60000">
                  <a:srgbClr val="E8C96F"/>
                </a:gs>
                <a:gs pos="38000">
                  <a:srgbClr val="F9E38D"/>
                </a:gs>
                <a:gs pos="1000">
                  <a:srgbClr val="9E6A30"/>
                </a:gs>
                <a:gs pos="100000">
                  <a:srgbClr val="D9B352"/>
                </a:gs>
              </a:gsLst>
              <a:lin ang="0" scaled="0"/>
            </a:gra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Elipse 75">
              <a:extLst>
                <a:ext uri="{FF2B5EF4-FFF2-40B4-BE49-F238E27FC236}">
                  <a16:creationId xmlns:a16="http://schemas.microsoft.com/office/drawing/2014/main" id="{2D4377A0-5837-15FE-CC80-47A1434938EB}"/>
                </a:ext>
              </a:extLst>
            </p:cNvPr>
            <p:cNvSpPr/>
            <p:nvPr/>
          </p:nvSpPr>
          <p:spPr>
            <a:xfrm>
              <a:off x="297128" y="4567913"/>
              <a:ext cx="751812" cy="751812"/>
            </a:xfrm>
            <a:prstGeom prst="ellipse">
              <a:avLst/>
            </a:prstGeom>
            <a:gradFill>
              <a:gsLst>
                <a:gs pos="33000">
                  <a:schemeClr val="bg1"/>
                </a:gs>
                <a:gs pos="8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algn="ctr" rotWithShape="0">
                <a:schemeClr val="tx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5" name="Conector reto 94">
            <a:extLst>
              <a:ext uri="{FF2B5EF4-FFF2-40B4-BE49-F238E27FC236}">
                <a16:creationId xmlns:a16="http://schemas.microsoft.com/office/drawing/2014/main" id="{4B397741-64A2-7021-29A0-6EF1E025ED8D}"/>
              </a:ext>
            </a:extLst>
          </p:cNvPr>
          <p:cNvCxnSpPr>
            <a:cxnSpLocks/>
          </p:cNvCxnSpPr>
          <p:nvPr/>
        </p:nvCxnSpPr>
        <p:spPr>
          <a:xfrm>
            <a:off x="4297941" y="1381703"/>
            <a:ext cx="0" cy="14438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9A8EA85A-27AA-82AA-45FA-FB112EB9E822}"/>
              </a:ext>
            </a:extLst>
          </p:cNvPr>
          <p:cNvSpPr txBox="1"/>
          <p:nvPr/>
        </p:nvSpPr>
        <p:spPr>
          <a:xfrm>
            <a:off x="830938" y="2461111"/>
            <a:ext cx="2338911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Oral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presentation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68" name="Conector reto 101">
            <a:extLst>
              <a:ext uri="{FF2B5EF4-FFF2-40B4-BE49-F238E27FC236}">
                <a16:creationId xmlns:a16="http://schemas.microsoft.com/office/drawing/2014/main" id="{D096BD54-B019-617C-7E6A-9B36732367A0}"/>
              </a:ext>
            </a:extLst>
          </p:cNvPr>
          <p:cNvCxnSpPr>
            <a:cxnSpLocks/>
          </p:cNvCxnSpPr>
          <p:nvPr/>
        </p:nvCxnSpPr>
        <p:spPr>
          <a:xfrm>
            <a:off x="1653083" y="3701839"/>
            <a:ext cx="0" cy="15058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Imagem 68">
            <a:extLst>
              <a:ext uri="{FF2B5EF4-FFF2-40B4-BE49-F238E27FC236}">
                <a16:creationId xmlns:a16="http://schemas.microsoft.com/office/drawing/2014/main" id="{78B41125-98BE-05FF-E7F2-6D9AA2674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244" y="3037160"/>
            <a:ext cx="1283625" cy="1803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Gráfico 45">
            <a:extLst>
              <a:ext uri="{FF2B5EF4-FFF2-40B4-BE49-F238E27FC236}">
                <a16:creationId xmlns:a16="http://schemas.microsoft.com/office/drawing/2014/main" id="{1B2718A2-2A81-5B02-7128-51BD77E998FA}"/>
              </a:ext>
            </a:extLst>
          </p:cNvPr>
          <p:cNvSpPr/>
          <p:nvPr/>
        </p:nvSpPr>
        <p:spPr>
          <a:xfrm rot="17818380">
            <a:off x="2408812" y="3016996"/>
            <a:ext cx="342114" cy="340154"/>
          </a:xfrm>
          <a:custGeom>
            <a:avLst/>
            <a:gdLst>
              <a:gd name="connsiteX0" fmla="*/ 165284 w 185997"/>
              <a:gd name="connsiteY0" fmla="*/ 164917 h 190657"/>
              <a:gd name="connsiteX1" fmla="*/ 118898 w 185997"/>
              <a:gd name="connsiteY1" fmla="*/ 153583 h 190657"/>
              <a:gd name="connsiteX2" fmla="*/ 109087 w 185997"/>
              <a:gd name="connsiteY2" fmla="*/ 156059 h 190657"/>
              <a:gd name="connsiteX3" fmla="*/ 73463 w 185997"/>
              <a:gd name="connsiteY3" fmla="*/ 187873 h 190657"/>
              <a:gd name="connsiteX4" fmla="*/ 55461 w 185997"/>
              <a:gd name="connsiteY4" fmla="*/ 180634 h 190657"/>
              <a:gd name="connsiteX5" fmla="*/ 51937 w 185997"/>
              <a:gd name="connsiteY5" fmla="*/ 133009 h 190657"/>
              <a:gd name="connsiteX6" fmla="*/ 46603 w 185997"/>
              <a:gd name="connsiteY6" fmla="*/ 124436 h 190657"/>
              <a:gd name="connsiteX7" fmla="*/ 5360 w 185997"/>
              <a:gd name="connsiteY7" fmla="*/ 100338 h 190657"/>
              <a:gd name="connsiteX8" fmla="*/ 6693 w 185997"/>
              <a:gd name="connsiteY8" fmla="*/ 81002 h 190657"/>
              <a:gd name="connsiteX9" fmla="*/ 50889 w 185997"/>
              <a:gd name="connsiteY9" fmla="*/ 62905 h 190657"/>
              <a:gd name="connsiteX10" fmla="*/ 57366 w 185997"/>
              <a:gd name="connsiteY10" fmla="*/ 55189 h 190657"/>
              <a:gd name="connsiteX11" fmla="*/ 67463 w 185997"/>
              <a:gd name="connsiteY11" fmla="*/ 8517 h 190657"/>
              <a:gd name="connsiteX12" fmla="*/ 86322 w 185997"/>
              <a:gd name="connsiteY12" fmla="*/ 3850 h 190657"/>
              <a:gd name="connsiteX13" fmla="*/ 117183 w 185997"/>
              <a:gd name="connsiteY13" fmla="*/ 40235 h 190657"/>
              <a:gd name="connsiteX14" fmla="*/ 126518 w 185997"/>
              <a:gd name="connsiteY14" fmla="*/ 44045 h 190657"/>
              <a:gd name="connsiteX15" fmla="*/ 174047 w 185997"/>
              <a:gd name="connsiteY15" fmla="*/ 39283 h 190657"/>
              <a:gd name="connsiteX16" fmla="*/ 184334 w 185997"/>
              <a:gd name="connsiteY16" fmla="*/ 55761 h 190657"/>
              <a:gd name="connsiteX17" fmla="*/ 159188 w 185997"/>
              <a:gd name="connsiteY17" fmla="*/ 96433 h 190657"/>
              <a:gd name="connsiteX18" fmla="*/ 158522 w 185997"/>
              <a:gd name="connsiteY18" fmla="*/ 106434 h 190657"/>
              <a:gd name="connsiteX19" fmla="*/ 177762 w 185997"/>
              <a:gd name="connsiteY19" fmla="*/ 150154 h 190657"/>
              <a:gd name="connsiteX20" fmla="*/ 165284 w 185997"/>
              <a:gd name="connsiteY20" fmla="*/ 164917 h 19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5997" h="190657">
                <a:moveTo>
                  <a:pt x="165284" y="164917"/>
                </a:moveTo>
                <a:lnTo>
                  <a:pt x="118898" y="153583"/>
                </a:lnTo>
                <a:cubicBezTo>
                  <a:pt x="115469" y="152725"/>
                  <a:pt x="111754" y="153678"/>
                  <a:pt x="109087" y="156059"/>
                </a:cubicBezTo>
                <a:lnTo>
                  <a:pt x="73463" y="187873"/>
                </a:lnTo>
                <a:cubicBezTo>
                  <a:pt x="66796" y="193873"/>
                  <a:pt x="56128" y="189587"/>
                  <a:pt x="55461" y="180634"/>
                </a:cubicBezTo>
                <a:lnTo>
                  <a:pt x="51937" y="133009"/>
                </a:lnTo>
                <a:cubicBezTo>
                  <a:pt x="51651" y="129484"/>
                  <a:pt x="49651" y="126246"/>
                  <a:pt x="46603" y="124436"/>
                </a:cubicBezTo>
                <a:lnTo>
                  <a:pt x="5360" y="100338"/>
                </a:lnTo>
                <a:cubicBezTo>
                  <a:pt x="-2356" y="95861"/>
                  <a:pt x="-1594" y="84336"/>
                  <a:pt x="6693" y="81002"/>
                </a:cubicBezTo>
                <a:lnTo>
                  <a:pt x="50889" y="62905"/>
                </a:lnTo>
                <a:cubicBezTo>
                  <a:pt x="54223" y="61571"/>
                  <a:pt x="56604" y="58714"/>
                  <a:pt x="57366" y="55189"/>
                </a:cubicBezTo>
                <a:lnTo>
                  <a:pt x="67463" y="8517"/>
                </a:lnTo>
                <a:cubicBezTo>
                  <a:pt x="69368" y="-246"/>
                  <a:pt x="80512" y="-3008"/>
                  <a:pt x="86322" y="3850"/>
                </a:cubicBezTo>
                <a:lnTo>
                  <a:pt x="117183" y="40235"/>
                </a:lnTo>
                <a:cubicBezTo>
                  <a:pt x="119469" y="42997"/>
                  <a:pt x="122993" y="44331"/>
                  <a:pt x="126518" y="44045"/>
                </a:cubicBezTo>
                <a:lnTo>
                  <a:pt x="174047" y="39283"/>
                </a:lnTo>
                <a:cubicBezTo>
                  <a:pt x="183001" y="38425"/>
                  <a:pt x="189097" y="48141"/>
                  <a:pt x="184334" y="55761"/>
                </a:cubicBezTo>
                <a:lnTo>
                  <a:pt x="159188" y="96433"/>
                </a:lnTo>
                <a:cubicBezTo>
                  <a:pt x="157283" y="99481"/>
                  <a:pt x="157093" y="103195"/>
                  <a:pt x="158522" y="106434"/>
                </a:cubicBezTo>
                <a:lnTo>
                  <a:pt x="177762" y="150154"/>
                </a:lnTo>
                <a:cubicBezTo>
                  <a:pt x="181286" y="158250"/>
                  <a:pt x="173952" y="167013"/>
                  <a:pt x="165284" y="164917"/>
                </a:cubicBezTo>
                <a:close/>
              </a:path>
            </a:pathLst>
          </a:custGeom>
          <a:gradFill flip="none" rotWithShape="1">
            <a:gsLst>
              <a:gs pos="0">
                <a:srgbClr val="F9C682"/>
              </a:gs>
              <a:gs pos="100000">
                <a:srgbClr val="F08372"/>
              </a:gs>
            </a:gsLst>
            <a:lin ang="54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088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Helvetica"/>
            </a:endParaRPr>
          </a:p>
        </p:txBody>
      </p:sp>
      <p:sp>
        <p:nvSpPr>
          <p:cNvPr id="71" name="Gráfico 111">
            <a:extLst>
              <a:ext uri="{FF2B5EF4-FFF2-40B4-BE49-F238E27FC236}">
                <a16:creationId xmlns:a16="http://schemas.microsoft.com/office/drawing/2014/main" id="{25B08834-0AB4-D3DA-DB60-DD259EEE3172}"/>
              </a:ext>
            </a:extLst>
          </p:cNvPr>
          <p:cNvSpPr/>
          <p:nvPr/>
        </p:nvSpPr>
        <p:spPr>
          <a:xfrm>
            <a:off x="2080195" y="3372310"/>
            <a:ext cx="1023433" cy="1462352"/>
          </a:xfrm>
          <a:custGeom>
            <a:avLst/>
            <a:gdLst>
              <a:gd name="connsiteX0" fmla="*/ 3757587 w 3757587"/>
              <a:gd name="connsiteY0" fmla="*/ 3960516 h 3960515"/>
              <a:gd name="connsiteX1" fmla="*/ 2482541 w 3757587"/>
              <a:gd name="connsiteY1" fmla="*/ 2557992 h 3960515"/>
              <a:gd name="connsiteX2" fmla="*/ 2482541 w 3757587"/>
              <a:gd name="connsiteY2" fmla="*/ 964252 h 3960515"/>
              <a:gd name="connsiteX3" fmla="*/ 2948596 w 3757587"/>
              <a:gd name="connsiteY3" fmla="*/ 964252 h 3960515"/>
              <a:gd name="connsiteX4" fmla="*/ 1880837 w 3757587"/>
              <a:gd name="connsiteY4" fmla="*/ 0 h 3960515"/>
              <a:gd name="connsiteX5" fmla="*/ 808991 w 3757587"/>
              <a:gd name="connsiteY5" fmla="*/ 964252 h 3960515"/>
              <a:gd name="connsiteX6" fmla="*/ 1279132 w 3757587"/>
              <a:gd name="connsiteY6" fmla="*/ 964252 h 3960515"/>
              <a:gd name="connsiteX7" fmla="*/ 1279132 w 3757587"/>
              <a:gd name="connsiteY7" fmla="*/ 2557992 h 3960515"/>
              <a:gd name="connsiteX8" fmla="*/ 0 w 3757587"/>
              <a:gd name="connsiteY8" fmla="*/ 3960516 h 396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7587" h="3960515">
                <a:moveTo>
                  <a:pt x="3757587" y="3960516"/>
                </a:moveTo>
                <a:cubicBezTo>
                  <a:pt x="2952682" y="3960516"/>
                  <a:pt x="2478455" y="3438621"/>
                  <a:pt x="2482541" y="2557992"/>
                </a:cubicBezTo>
                <a:lnTo>
                  <a:pt x="2482541" y="964252"/>
                </a:lnTo>
                <a:lnTo>
                  <a:pt x="2948596" y="964252"/>
                </a:lnTo>
                <a:lnTo>
                  <a:pt x="1880837" y="0"/>
                </a:lnTo>
                <a:lnTo>
                  <a:pt x="808991" y="964252"/>
                </a:lnTo>
                <a:lnTo>
                  <a:pt x="1279132" y="964252"/>
                </a:lnTo>
                <a:lnTo>
                  <a:pt x="1279132" y="2557992"/>
                </a:lnTo>
                <a:cubicBezTo>
                  <a:pt x="1279132" y="3438621"/>
                  <a:pt x="804905" y="3960516"/>
                  <a:pt x="0" y="3960516"/>
                </a:cubicBezTo>
              </a:path>
            </a:pathLst>
          </a:custGeom>
          <a:ln w="38100">
            <a:solidFill>
              <a:srgbClr val="F48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l" defTabSz="1088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Helvetica"/>
            </a:endParaRPr>
          </a:p>
        </p:txBody>
      </p:sp>
      <p:pic>
        <p:nvPicPr>
          <p:cNvPr id="72" name="Imagem 71">
            <a:extLst>
              <a:ext uri="{FF2B5EF4-FFF2-40B4-BE49-F238E27FC236}">
                <a16:creationId xmlns:a16="http://schemas.microsoft.com/office/drawing/2014/main" id="{7DE30A64-3FB7-6B97-558E-86725FA9E5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8" t="15417" r="8360" b="6944"/>
          <a:stretch/>
        </p:blipFill>
        <p:spPr>
          <a:xfrm>
            <a:off x="2247175" y="3220310"/>
            <a:ext cx="922674" cy="1766351"/>
          </a:xfrm>
          <a:prstGeom prst="rect">
            <a:avLst/>
          </a:prstGeom>
          <a:effectLst>
            <a:outerShdw blurRad="203200" dist="342900" dir="2700000" algn="tl" rotWithShape="0">
              <a:prstClr val="black">
                <a:alpha val="12000"/>
              </a:prstClr>
            </a:outerShdw>
          </a:effectLst>
        </p:spPr>
      </p:pic>
      <p:sp>
        <p:nvSpPr>
          <p:cNvPr id="74" name="CaixaDeTexto 73">
            <a:extLst>
              <a:ext uri="{FF2B5EF4-FFF2-40B4-BE49-F238E27FC236}">
                <a16:creationId xmlns:a16="http://schemas.microsoft.com/office/drawing/2014/main" id="{B2D0FA70-5D9F-8794-66FE-E4326D452E90}"/>
              </a:ext>
            </a:extLst>
          </p:cNvPr>
          <p:cNvSpPr txBox="1"/>
          <p:nvPr/>
        </p:nvSpPr>
        <p:spPr>
          <a:xfrm>
            <a:off x="853091" y="5103887"/>
            <a:ext cx="29168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4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Abstract 155</a:t>
            </a:r>
          </a:p>
          <a:p>
            <a:pPr algn="l"/>
            <a:r>
              <a:rPr lang="en-US" sz="14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ANTHROPOMETRIC AND BODY COMPOSITION TRAJECTORIES OF PICKY-EATER CHILDREN</a:t>
            </a:r>
            <a:endParaRPr lang="pt-BR" sz="1400">
              <a:solidFill>
                <a:srgbClr val="7979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CaixaDeTexto 106">
            <a:extLst>
              <a:ext uri="{FF2B5EF4-FFF2-40B4-BE49-F238E27FC236}">
                <a16:creationId xmlns:a16="http://schemas.microsoft.com/office/drawing/2014/main" id="{7FC832FA-663C-2312-89C2-BF3C0C5DE03B}"/>
              </a:ext>
            </a:extLst>
          </p:cNvPr>
          <p:cNvSpPr txBox="1"/>
          <p:nvPr/>
        </p:nvSpPr>
        <p:spPr>
          <a:xfrm>
            <a:off x="4728856" y="2193639"/>
            <a:ext cx="2801459" cy="7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CHILDREN MDPI JOURNAL</a:t>
            </a:r>
            <a:endParaRPr kumimoji="0" lang="pt-BR" sz="1600" b="1" i="0" u="none" strike="noStrike" kern="1200" cap="none" spc="0" normalizeH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76" name="Agrupar 73">
            <a:extLst>
              <a:ext uri="{FF2B5EF4-FFF2-40B4-BE49-F238E27FC236}">
                <a16:creationId xmlns:a16="http://schemas.microsoft.com/office/drawing/2014/main" id="{0CED8423-8316-170A-000F-B034279B788F}"/>
              </a:ext>
            </a:extLst>
          </p:cNvPr>
          <p:cNvGrpSpPr/>
          <p:nvPr/>
        </p:nvGrpSpPr>
        <p:grpSpPr>
          <a:xfrm>
            <a:off x="4409939" y="2183301"/>
            <a:ext cx="318917" cy="318916"/>
            <a:chOff x="194683" y="4465468"/>
            <a:chExt cx="956702" cy="956702"/>
          </a:xfrm>
        </p:grpSpPr>
        <p:sp>
          <p:nvSpPr>
            <p:cNvPr id="77" name="Elipse 74">
              <a:extLst>
                <a:ext uri="{FF2B5EF4-FFF2-40B4-BE49-F238E27FC236}">
                  <a16:creationId xmlns:a16="http://schemas.microsoft.com/office/drawing/2014/main" id="{1D5EF2AE-94E2-4D07-D970-008D29DCC460}"/>
                </a:ext>
              </a:extLst>
            </p:cNvPr>
            <p:cNvSpPr/>
            <p:nvPr/>
          </p:nvSpPr>
          <p:spPr>
            <a:xfrm>
              <a:off x="194683" y="4465468"/>
              <a:ext cx="956702" cy="956702"/>
            </a:xfrm>
            <a:prstGeom prst="ellipse">
              <a:avLst/>
            </a:prstGeom>
            <a:gradFill>
              <a:gsLst>
                <a:gs pos="23000">
                  <a:srgbClr val="DFBA61"/>
                </a:gs>
                <a:gs pos="83500">
                  <a:srgbClr val="BC923C"/>
                </a:gs>
                <a:gs pos="60000">
                  <a:srgbClr val="E8C96F"/>
                </a:gs>
                <a:gs pos="38000">
                  <a:srgbClr val="F9E38D"/>
                </a:gs>
                <a:gs pos="1000">
                  <a:srgbClr val="9E6A30"/>
                </a:gs>
                <a:gs pos="100000">
                  <a:srgbClr val="D9B352"/>
                </a:gs>
              </a:gsLst>
              <a:lin ang="0" scaled="0"/>
            </a:gra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Elipse 75">
              <a:extLst>
                <a:ext uri="{FF2B5EF4-FFF2-40B4-BE49-F238E27FC236}">
                  <a16:creationId xmlns:a16="http://schemas.microsoft.com/office/drawing/2014/main" id="{13EE17F5-93B6-4764-616E-487217055075}"/>
                </a:ext>
              </a:extLst>
            </p:cNvPr>
            <p:cNvSpPr/>
            <p:nvPr/>
          </p:nvSpPr>
          <p:spPr>
            <a:xfrm>
              <a:off x="297128" y="4567913"/>
              <a:ext cx="751812" cy="751812"/>
            </a:xfrm>
            <a:prstGeom prst="ellipse">
              <a:avLst/>
            </a:prstGeom>
            <a:gradFill>
              <a:gsLst>
                <a:gs pos="33000">
                  <a:schemeClr val="bg1"/>
                </a:gs>
                <a:gs pos="8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algn="ctr" rotWithShape="0">
                <a:schemeClr val="tx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8F1424C9-8229-D3E0-5561-B2F8FC7624AA}"/>
              </a:ext>
            </a:extLst>
          </p:cNvPr>
          <p:cNvSpPr txBox="1"/>
          <p:nvPr/>
        </p:nvSpPr>
        <p:spPr>
          <a:xfrm>
            <a:off x="4749597" y="2468067"/>
            <a:ext cx="2338911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Submitted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january</a:t>
            </a:r>
            <a:endParaRPr lang="pt-BR" sz="16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5" name="CaixaDeTexto 106">
            <a:extLst>
              <a:ext uri="{FF2B5EF4-FFF2-40B4-BE49-F238E27FC236}">
                <a16:creationId xmlns:a16="http://schemas.microsoft.com/office/drawing/2014/main" id="{663F0DF1-EFC3-034D-C7DF-71BCB3BB9EC3}"/>
              </a:ext>
            </a:extLst>
          </p:cNvPr>
          <p:cNvSpPr txBox="1"/>
          <p:nvPr/>
        </p:nvSpPr>
        <p:spPr>
          <a:xfrm>
            <a:off x="8502606" y="2193639"/>
            <a:ext cx="2801459" cy="7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LASPGHAN</a:t>
            </a:r>
            <a:endParaRPr kumimoji="0" lang="pt-BR" sz="1600" b="1" i="0" u="none" strike="noStrike" kern="1200" cap="none" spc="0" normalizeH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86" name="Agrupar 73">
            <a:extLst>
              <a:ext uri="{FF2B5EF4-FFF2-40B4-BE49-F238E27FC236}">
                <a16:creationId xmlns:a16="http://schemas.microsoft.com/office/drawing/2014/main" id="{A9FC898E-717E-2F75-93C6-C3B9E12EC9DB}"/>
              </a:ext>
            </a:extLst>
          </p:cNvPr>
          <p:cNvGrpSpPr/>
          <p:nvPr/>
        </p:nvGrpSpPr>
        <p:grpSpPr>
          <a:xfrm>
            <a:off x="8183689" y="2183301"/>
            <a:ext cx="318917" cy="318916"/>
            <a:chOff x="194683" y="4465468"/>
            <a:chExt cx="956702" cy="956702"/>
          </a:xfrm>
        </p:grpSpPr>
        <p:sp>
          <p:nvSpPr>
            <p:cNvPr id="87" name="Elipse 74">
              <a:extLst>
                <a:ext uri="{FF2B5EF4-FFF2-40B4-BE49-F238E27FC236}">
                  <a16:creationId xmlns:a16="http://schemas.microsoft.com/office/drawing/2014/main" id="{71E36A97-713E-3713-1F0A-24CAF4265A73}"/>
                </a:ext>
              </a:extLst>
            </p:cNvPr>
            <p:cNvSpPr/>
            <p:nvPr/>
          </p:nvSpPr>
          <p:spPr>
            <a:xfrm>
              <a:off x="194683" y="4465468"/>
              <a:ext cx="956702" cy="956702"/>
            </a:xfrm>
            <a:prstGeom prst="ellipse">
              <a:avLst/>
            </a:prstGeom>
            <a:gradFill>
              <a:gsLst>
                <a:gs pos="23000">
                  <a:srgbClr val="DFBA61"/>
                </a:gs>
                <a:gs pos="83500">
                  <a:srgbClr val="BC923C"/>
                </a:gs>
                <a:gs pos="60000">
                  <a:srgbClr val="E8C96F"/>
                </a:gs>
                <a:gs pos="38000">
                  <a:srgbClr val="F9E38D"/>
                </a:gs>
                <a:gs pos="1000">
                  <a:srgbClr val="9E6A30"/>
                </a:gs>
                <a:gs pos="100000">
                  <a:srgbClr val="D9B352"/>
                </a:gs>
              </a:gsLst>
              <a:lin ang="0" scaled="0"/>
            </a:gra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Elipse 75">
              <a:extLst>
                <a:ext uri="{FF2B5EF4-FFF2-40B4-BE49-F238E27FC236}">
                  <a16:creationId xmlns:a16="http://schemas.microsoft.com/office/drawing/2014/main" id="{1071F2AE-E640-3F5A-B092-9E2AC6F576D2}"/>
                </a:ext>
              </a:extLst>
            </p:cNvPr>
            <p:cNvSpPr/>
            <p:nvPr/>
          </p:nvSpPr>
          <p:spPr>
            <a:xfrm>
              <a:off x="297128" y="4567913"/>
              <a:ext cx="751812" cy="751812"/>
            </a:xfrm>
            <a:prstGeom prst="ellipse">
              <a:avLst/>
            </a:prstGeom>
            <a:gradFill>
              <a:gsLst>
                <a:gs pos="33000">
                  <a:schemeClr val="bg1"/>
                </a:gs>
                <a:gs pos="8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algn="ctr" rotWithShape="0">
                <a:schemeClr val="tx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A4B84C40-280B-11D7-F033-31D24B6E05CD}"/>
              </a:ext>
            </a:extLst>
          </p:cNvPr>
          <p:cNvSpPr txBox="1"/>
          <p:nvPr/>
        </p:nvSpPr>
        <p:spPr>
          <a:xfrm>
            <a:off x="8523347" y="2468067"/>
            <a:ext cx="2338911" cy="510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Rio de Janeiro -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Brazil</a:t>
            </a:r>
            <a:endParaRPr lang="pt-BR" sz="16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85000"/>
              </a:lnSpc>
              <a:defRPr/>
            </a:pPr>
            <a:endParaRPr lang="pt-BR" sz="16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3" name="Imagem 92">
            <a:extLst>
              <a:ext uri="{FF2B5EF4-FFF2-40B4-BE49-F238E27FC236}">
                <a16:creationId xmlns:a16="http://schemas.microsoft.com/office/drawing/2014/main" id="{55A86F9E-013D-B9F5-33E1-09EC3E42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322" y="2932442"/>
            <a:ext cx="1499519" cy="1011723"/>
          </a:xfrm>
          <a:prstGeom prst="rect">
            <a:avLst/>
          </a:prstGeom>
        </p:spPr>
      </p:pic>
      <p:pic>
        <p:nvPicPr>
          <p:cNvPr id="95" name="Imagem 94">
            <a:extLst>
              <a:ext uri="{FF2B5EF4-FFF2-40B4-BE49-F238E27FC236}">
                <a16:creationId xmlns:a16="http://schemas.microsoft.com/office/drawing/2014/main" id="{A8DC4DC2-5037-2017-F6D2-2BD13E6D74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0879" y="3992787"/>
            <a:ext cx="1666875" cy="923925"/>
          </a:xfrm>
          <a:prstGeom prst="rect">
            <a:avLst/>
          </a:prstGeom>
        </p:spPr>
      </p:pic>
      <p:pic>
        <p:nvPicPr>
          <p:cNvPr id="97" name="Imagem 96">
            <a:extLst>
              <a:ext uri="{FF2B5EF4-FFF2-40B4-BE49-F238E27FC236}">
                <a16:creationId xmlns:a16="http://schemas.microsoft.com/office/drawing/2014/main" id="{7558EB0C-E515-E9CB-D0CA-5F2987712E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2070" b="5174"/>
          <a:stretch/>
        </p:blipFill>
        <p:spPr>
          <a:xfrm>
            <a:off x="8217839" y="3079146"/>
            <a:ext cx="2677917" cy="1125673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2275E57F-9D92-91A0-96E4-C12D737297B1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166067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06">
            <a:extLst>
              <a:ext uri="{FF2B5EF4-FFF2-40B4-BE49-F238E27FC236}">
                <a16:creationId xmlns:a16="http://schemas.microsoft.com/office/drawing/2014/main" id="{2C78837B-2D90-A50A-2929-B8ED9B2237CD}"/>
              </a:ext>
            </a:extLst>
          </p:cNvPr>
          <p:cNvSpPr txBox="1"/>
          <p:nvPr/>
        </p:nvSpPr>
        <p:spPr>
          <a:xfrm>
            <a:off x="1093292" y="1404035"/>
            <a:ext cx="2801459" cy="510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6 MONTHS THAT CHANGES THE FUTURE</a:t>
            </a:r>
          </a:p>
        </p:txBody>
      </p:sp>
      <p:grpSp>
        <p:nvGrpSpPr>
          <p:cNvPr id="5" name="Agrupar 73">
            <a:extLst>
              <a:ext uri="{FF2B5EF4-FFF2-40B4-BE49-F238E27FC236}">
                <a16:creationId xmlns:a16="http://schemas.microsoft.com/office/drawing/2014/main" id="{A7C02CA5-21C5-6DFF-8FBC-60CB3A87B50C}"/>
              </a:ext>
            </a:extLst>
          </p:cNvPr>
          <p:cNvGrpSpPr/>
          <p:nvPr/>
        </p:nvGrpSpPr>
        <p:grpSpPr>
          <a:xfrm>
            <a:off x="774375" y="1393697"/>
            <a:ext cx="318917" cy="318916"/>
            <a:chOff x="194683" y="4465468"/>
            <a:chExt cx="956702" cy="956702"/>
          </a:xfrm>
        </p:grpSpPr>
        <p:sp>
          <p:nvSpPr>
            <p:cNvPr id="6" name="Elipse 74">
              <a:extLst>
                <a:ext uri="{FF2B5EF4-FFF2-40B4-BE49-F238E27FC236}">
                  <a16:creationId xmlns:a16="http://schemas.microsoft.com/office/drawing/2014/main" id="{5CBDC7B1-653C-E595-EACE-9F19A5140B9C}"/>
                </a:ext>
              </a:extLst>
            </p:cNvPr>
            <p:cNvSpPr/>
            <p:nvPr/>
          </p:nvSpPr>
          <p:spPr>
            <a:xfrm>
              <a:off x="194683" y="4465468"/>
              <a:ext cx="956702" cy="956702"/>
            </a:xfrm>
            <a:prstGeom prst="ellipse">
              <a:avLst/>
            </a:prstGeom>
            <a:gradFill>
              <a:gsLst>
                <a:gs pos="23000">
                  <a:srgbClr val="DFBA61"/>
                </a:gs>
                <a:gs pos="83500">
                  <a:srgbClr val="BC923C"/>
                </a:gs>
                <a:gs pos="60000">
                  <a:srgbClr val="E8C96F"/>
                </a:gs>
                <a:gs pos="38000">
                  <a:srgbClr val="F9E38D"/>
                </a:gs>
                <a:gs pos="1000">
                  <a:srgbClr val="9E6A30"/>
                </a:gs>
                <a:gs pos="100000">
                  <a:srgbClr val="D9B352"/>
                </a:gs>
              </a:gsLst>
              <a:lin ang="0" scaled="0"/>
            </a:gra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Elipse 75">
              <a:extLst>
                <a:ext uri="{FF2B5EF4-FFF2-40B4-BE49-F238E27FC236}">
                  <a16:creationId xmlns:a16="http://schemas.microsoft.com/office/drawing/2014/main" id="{358AB338-7C41-1A82-EC4A-1F8AB4B1FCE2}"/>
                </a:ext>
              </a:extLst>
            </p:cNvPr>
            <p:cNvSpPr/>
            <p:nvPr/>
          </p:nvSpPr>
          <p:spPr>
            <a:xfrm>
              <a:off x="297128" y="4567913"/>
              <a:ext cx="751812" cy="751812"/>
            </a:xfrm>
            <a:prstGeom prst="ellipse">
              <a:avLst/>
            </a:prstGeom>
            <a:gradFill>
              <a:gsLst>
                <a:gs pos="33000">
                  <a:schemeClr val="bg1"/>
                </a:gs>
                <a:gs pos="8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algn="ctr" rotWithShape="0">
                <a:schemeClr val="tx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09349BC-A352-E64D-EBED-66BAC0E12490}"/>
              </a:ext>
            </a:extLst>
          </p:cNvPr>
          <p:cNvSpPr txBox="1"/>
          <p:nvPr/>
        </p:nvSpPr>
        <p:spPr>
          <a:xfrm>
            <a:off x="587375" y="405204"/>
            <a:ext cx="3551107" cy="56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 ExtraBold"/>
              </a:rPr>
              <a:t>SAFE STUDY</a:t>
            </a:r>
            <a:endParaRPr lang="pt-BR" sz="28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  <a:sym typeface="Montserrat ExtraBold"/>
            </a:endParaRPr>
          </a:p>
        </p:txBody>
      </p:sp>
      <p:pic>
        <p:nvPicPr>
          <p:cNvPr id="11" name="Imagem 10" descr="Uma imagem contendo Ícone&#10;&#10;Descrição gerada automaticamente">
            <a:extLst>
              <a:ext uri="{FF2B5EF4-FFF2-40B4-BE49-F238E27FC236}">
                <a16:creationId xmlns:a16="http://schemas.microsoft.com/office/drawing/2014/main" id="{9E795A44-A437-D479-6011-AEEF1309E3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474" y="391760"/>
            <a:ext cx="553063" cy="55306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1EF4DF2-D2A8-8C4C-3CE9-DE1FB2ED2990}"/>
              </a:ext>
            </a:extLst>
          </p:cNvPr>
          <p:cNvSpPr txBox="1"/>
          <p:nvPr/>
        </p:nvSpPr>
        <p:spPr>
          <a:xfrm>
            <a:off x="591488" y="2493946"/>
            <a:ext cx="3257206" cy="5436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 out</a:t>
            </a:r>
            <a:r>
              <a:rPr kumimoji="0" lang="pt-BR" sz="2400" b="1" i="0" u="none" strike="noStrike" kern="1200" cap="none" spc="0" normalizeH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pt-BR" sz="2400" b="1" i="0" u="none" strike="noStrike" kern="1200" cap="none" spc="0" normalizeH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</a:t>
            </a:r>
            <a:r>
              <a:rPr kumimoji="0" lang="pt-BR" sz="2400" b="1" i="0" u="none" strike="noStrike" kern="1200" cap="none" spc="0" normalizeH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pt-BR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10</a:t>
            </a:r>
          </a:p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have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feeding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difficulties</a:t>
            </a:r>
            <a:endParaRPr kumimoji="0" lang="pt-BR" sz="1200" i="0" u="none" strike="noStrike" kern="1200" cap="none" spc="0" normalizeH="0" baseline="0" noProof="0">
              <a:ln>
                <a:noFill/>
              </a:ln>
              <a:solidFill>
                <a:srgbClr val="797979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8E977E-8576-A446-ABE9-7C07A0B7B179}"/>
              </a:ext>
            </a:extLst>
          </p:cNvPr>
          <p:cNvSpPr txBox="1"/>
          <p:nvPr/>
        </p:nvSpPr>
        <p:spPr>
          <a:xfrm>
            <a:off x="2727266" y="5338928"/>
            <a:ext cx="1909952" cy="10144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30%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just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use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supplement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</a:t>
            </a:r>
            <a:r>
              <a:rPr lang="pt-BR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200" err="1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month</a:t>
            </a:r>
            <a:endParaRPr lang="pt-BR" sz="1200">
              <a:solidFill>
                <a:srgbClr val="7979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1" i="0" u="none" strike="noStrike" kern="1200" cap="none" spc="0" normalizeH="0" baseline="0" noProof="0">
              <a:ln>
                <a:noFill/>
              </a:ln>
              <a:solidFill>
                <a:srgbClr val="F08372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45B538B-5507-AE35-0580-077DBD3D073E}"/>
              </a:ext>
            </a:extLst>
          </p:cNvPr>
          <p:cNvSpPr txBox="1"/>
          <p:nvPr/>
        </p:nvSpPr>
        <p:spPr>
          <a:xfrm>
            <a:off x="864158" y="4347114"/>
            <a:ext cx="3342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77%</a:t>
            </a:r>
            <a:r>
              <a:rPr lang="en-US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 the parents adopt inappropriate attitudes to overcome this challenge as quickly as possible. </a:t>
            </a:r>
          </a:p>
        </p:txBody>
      </p:sp>
      <p:pic>
        <p:nvPicPr>
          <p:cNvPr id="56" name="Imagem 55">
            <a:extLst>
              <a:ext uri="{FF2B5EF4-FFF2-40B4-BE49-F238E27FC236}">
                <a16:creationId xmlns:a16="http://schemas.microsoft.com/office/drawing/2014/main" id="{A3B234E0-1BAB-7B3C-AC6E-B05B505F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9" t="22094" r="19036"/>
          <a:stretch/>
        </p:blipFill>
        <p:spPr>
          <a:xfrm>
            <a:off x="7222969" y="3340493"/>
            <a:ext cx="4345144" cy="3502542"/>
          </a:xfrm>
          <a:prstGeom prst="rect">
            <a:avLst/>
          </a:prstGeom>
        </p:spPr>
      </p:pic>
      <p:grpSp>
        <p:nvGrpSpPr>
          <p:cNvPr id="57" name="Agrupar 56">
            <a:extLst>
              <a:ext uri="{FF2B5EF4-FFF2-40B4-BE49-F238E27FC236}">
                <a16:creationId xmlns:a16="http://schemas.microsoft.com/office/drawing/2014/main" id="{EA8FBD0E-5EC4-286D-B77B-0D5602AD7D03}"/>
              </a:ext>
            </a:extLst>
          </p:cNvPr>
          <p:cNvGrpSpPr/>
          <p:nvPr/>
        </p:nvGrpSpPr>
        <p:grpSpPr>
          <a:xfrm>
            <a:off x="5101482" y="5394445"/>
            <a:ext cx="2837502" cy="1043778"/>
            <a:chOff x="159210" y="3479594"/>
            <a:chExt cx="3893878" cy="1112424"/>
          </a:xfrm>
        </p:grpSpPr>
        <p:sp>
          <p:nvSpPr>
            <p:cNvPr id="58" name="Google Shape;518;p17">
              <a:extLst>
                <a:ext uri="{FF2B5EF4-FFF2-40B4-BE49-F238E27FC236}">
                  <a16:creationId xmlns:a16="http://schemas.microsoft.com/office/drawing/2014/main" id="{EDE7A13B-0E8E-B8B9-EDD7-9754038F5F59}"/>
                </a:ext>
              </a:extLst>
            </p:cNvPr>
            <p:cNvSpPr/>
            <p:nvPr/>
          </p:nvSpPr>
          <p:spPr>
            <a:xfrm>
              <a:off x="240562" y="3479594"/>
              <a:ext cx="3812526" cy="1112424"/>
            </a:xfrm>
            <a:prstGeom prst="roundRect">
              <a:avLst>
                <a:gd name="adj" fmla="val 14228"/>
              </a:avLst>
            </a:prstGeom>
            <a:gradFill>
              <a:gsLst>
                <a:gs pos="0">
                  <a:srgbClr val="ED877A"/>
                </a:gs>
                <a:gs pos="49000">
                  <a:srgbClr val="F7BDB3"/>
                </a:gs>
                <a:gs pos="98230">
                  <a:srgbClr val="F08372"/>
                </a:gs>
                <a:gs pos="100000">
                  <a:srgbClr val="F0837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C710C905-29BF-8DCD-BD66-420781C3F967}"/>
                </a:ext>
              </a:extLst>
            </p:cNvPr>
            <p:cNvSpPr txBox="1"/>
            <p:nvPr/>
          </p:nvSpPr>
          <p:spPr>
            <a:xfrm>
              <a:off x="159210" y="3895094"/>
              <a:ext cx="2752940" cy="377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 sz="24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000" b="1">
                  <a:solidFill>
                    <a:srgbClr val="432169"/>
                  </a:solidFill>
                </a:rPr>
                <a:t>SUPPLEMENT</a:t>
              </a: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4321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D82CB7BC-585E-E027-1E14-30AE751F9C35}"/>
              </a:ext>
            </a:extLst>
          </p:cNvPr>
          <p:cNvGrpSpPr/>
          <p:nvPr/>
        </p:nvGrpSpPr>
        <p:grpSpPr>
          <a:xfrm>
            <a:off x="9782102" y="3526590"/>
            <a:ext cx="2302146" cy="817978"/>
            <a:chOff x="7779119" y="3627034"/>
            <a:chExt cx="3907944" cy="972433"/>
          </a:xfrm>
        </p:grpSpPr>
        <p:sp>
          <p:nvSpPr>
            <p:cNvPr id="61" name="Google Shape;518;p17">
              <a:extLst>
                <a:ext uri="{FF2B5EF4-FFF2-40B4-BE49-F238E27FC236}">
                  <a16:creationId xmlns:a16="http://schemas.microsoft.com/office/drawing/2014/main" id="{7E4425EB-5694-9863-AE97-96CB020452DB}"/>
                </a:ext>
              </a:extLst>
            </p:cNvPr>
            <p:cNvSpPr/>
            <p:nvPr/>
          </p:nvSpPr>
          <p:spPr>
            <a:xfrm>
              <a:off x="7779119" y="3627034"/>
              <a:ext cx="3907944" cy="972433"/>
            </a:xfrm>
            <a:prstGeom prst="roundRect">
              <a:avLst>
                <a:gd name="adj" fmla="val 14228"/>
              </a:avLst>
            </a:prstGeom>
            <a:gradFill>
              <a:gsLst>
                <a:gs pos="0">
                  <a:srgbClr val="ED877A"/>
                </a:gs>
                <a:gs pos="49000">
                  <a:srgbClr val="F7BDB3"/>
                </a:gs>
                <a:gs pos="98230">
                  <a:srgbClr val="F08372"/>
                </a:gs>
                <a:gs pos="100000">
                  <a:srgbClr val="F0837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4C5A3965-A935-0340-75EE-D2BC271CB705}"/>
                </a:ext>
              </a:extLst>
            </p:cNvPr>
            <p:cNvSpPr txBox="1"/>
            <p:nvPr/>
          </p:nvSpPr>
          <p:spPr>
            <a:xfrm>
              <a:off x="9000697" y="3747358"/>
              <a:ext cx="2686364" cy="731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 sz="240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l">
                <a:lnSpc>
                  <a:spcPct val="85000"/>
                </a:lnSpc>
                <a:defRPr/>
              </a:pPr>
              <a:r>
                <a:rPr lang="pt-BR" sz="2000" b="1">
                  <a:solidFill>
                    <a:srgbClr val="432169"/>
                  </a:solidFill>
                </a:rPr>
                <a:t>FAMILY SUPPORT</a:t>
              </a:r>
            </a:p>
          </p:txBody>
        </p: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D3BE5D02-28C3-39FF-F332-09D6C54061DF}"/>
              </a:ext>
            </a:extLst>
          </p:cNvPr>
          <p:cNvGrpSpPr/>
          <p:nvPr/>
        </p:nvGrpSpPr>
        <p:grpSpPr>
          <a:xfrm>
            <a:off x="5101481" y="3627803"/>
            <a:ext cx="2467003" cy="817978"/>
            <a:chOff x="3914616" y="1496925"/>
            <a:chExt cx="3908584" cy="1112424"/>
          </a:xfrm>
        </p:grpSpPr>
        <p:sp>
          <p:nvSpPr>
            <p:cNvPr id="64" name="Google Shape;518;p17">
              <a:extLst>
                <a:ext uri="{FF2B5EF4-FFF2-40B4-BE49-F238E27FC236}">
                  <a16:creationId xmlns:a16="http://schemas.microsoft.com/office/drawing/2014/main" id="{914A4974-C1A7-35A3-F03A-9BEE9FE0089A}"/>
                </a:ext>
              </a:extLst>
            </p:cNvPr>
            <p:cNvSpPr/>
            <p:nvPr/>
          </p:nvSpPr>
          <p:spPr>
            <a:xfrm>
              <a:off x="4010674" y="1496925"/>
              <a:ext cx="3812526" cy="1112424"/>
            </a:xfrm>
            <a:prstGeom prst="roundRect">
              <a:avLst>
                <a:gd name="adj" fmla="val 14228"/>
              </a:avLst>
            </a:prstGeom>
            <a:gradFill>
              <a:gsLst>
                <a:gs pos="0">
                  <a:srgbClr val="ED877A"/>
                </a:gs>
                <a:gs pos="49000">
                  <a:srgbClr val="F7BDB3"/>
                </a:gs>
                <a:gs pos="98230">
                  <a:srgbClr val="F08372"/>
                </a:gs>
                <a:gs pos="100000">
                  <a:srgbClr val="F0837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856CE27E-9A29-7F32-1767-CEC8C41AD806}"/>
                </a:ext>
              </a:extLst>
            </p:cNvPr>
            <p:cNvSpPr txBox="1"/>
            <p:nvPr/>
          </p:nvSpPr>
          <p:spPr>
            <a:xfrm>
              <a:off x="3914616" y="1626050"/>
              <a:ext cx="3326065" cy="837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000" b="1">
                  <a:solidFill>
                    <a:srgbClr val="43216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NUTRITIONAL REEDUCATION</a:t>
              </a:r>
            </a:p>
          </p:txBody>
        </p:sp>
      </p:grp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C964A086-A698-8F13-45AF-80EC3CE21B10}"/>
              </a:ext>
            </a:extLst>
          </p:cNvPr>
          <p:cNvGrpSpPr/>
          <p:nvPr/>
        </p:nvGrpSpPr>
        <p:grpSpPr>
          <a:xfrm>
            <a:off x="7213997" y="3540697"/>
            <a:ext cx="974296" cy="974296"/>
            <a:chOff x="5608852" y="2280321"/>
            <a:chExt cx="974296" cy="974296"/>
          </a:xfrm>
        </p:grpSpPr>
        <p:sp>
          <p:nvSpPr>
            <p:cNvPr id="67" name="Google Shape;484;p17">
              <a:extLst>
                <a:ext uri="{FF2B5EF4-FFF2-40B4-BE49-F238E27FC236}">
                  <a16:creationId xmlns:a16="http://schemas.microsoft.com/office/drawing/2014/main" id="{6EBA6398-2B5B-5269-9233-E58FC0617212}"/>
                </a:ext>
              </a:extLst>
            </p:cNvPr>
            <p:cNvSpPr/>
            <p:nvPr/>
          </p:nvSpPr>
          <p:spPr>
            <a:xfrm>
              <a:off x="5608852" y="2280321"/>
              <a:ext cx="974296" cy="974296"/>
            </a:xfrm>
            <a:prstGeom prst="ellipse">
              <a:avLst/>
            </a:prstGeom>
            <a:gradFill>
              <a:gsLst>
                <a:gs pos="0">
                  <a:srgbClr val="9E6A30"/>
                </a:gs>
                <a:gs pos="1000">
                  <a:srgbClr val="9E6A30"/>
                </a:gs>
                <a:gs pos="23000">
                  <a:srgbClr val="DFBA61"/>
                </a:gs>
                <a:gs pos="38000">
                  <a:srgbClr val="F9E38D"/>
                </a:gs>
                <a:gs pos="60000">
                  <a:srgbClr val="E8C96F"/>
                </a:gs>
                <a:gs pos="83500">
                  <a:srgbClr val="BC923C"/>
                </a:gs>
                <a:gs pos="100000">
                  <a:srgbClr val="D9B35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8" name="Google Shape;289;p8">
              <a:extLst>
                <a:ext uri="{FF2B5EF4-FFF2-40B4-BE49-F238E27FC236}">
                  <a16:creationId xmlns:a16="http://schemas.microsoft.com/office/drawing/2014/main" id="{9611FC71-5206-B48A-88A7-F5328CF8BFAD}"/>
                </a:ext>
              </a:extLst>
            </p:cNvPr>
            <p:cNvGrpSpPr/>
            <p:nvPr/>
          </p:nvGrpSpPr>
          <p:grpSpPr>
            <a:xfrm>
              <a:off x="5847177" y="2479168"/>
              <a:ext cx="497647" cy="576602"/>
              <a:chOff x="4679060" y="4276150"/>
              <a:chExt cx="681000" cy="789047"/>
            </a:xfrm>
          </p:grpSpPr>
          <p:sp>
            <p:nvSpPr>
              <p:cNvPr id="69" name="Google Shape;290;p8">
                <a:extLst>
                  <a:ext uri="{FF2B5EF4-FFF2-40B4-BE49-F238E27FC236}">
                    <a16:creationId xmlns:a16="http://schemas.microsoft.com/office/drawing/2014/main" id="{BC52FA88-91D7-3FD6-AC90-C8192E0C28E7}"/>
                  </a:ext>
                </a:extLst>
              </p:cNvPr>
              <p:cNvSpPr/>
              <p:nvPr/>
            </p:nvSpPr>
            <p:spPr>
              <a:xfrm>
                <a:off x="4679060" y="4462602"/>
                <a:ext cx="681000" cy="602595"/>
              </a:xfrm>
              <a:custGeom>
                <a:avLst/>
                <a:gdLst/>
                <a:ahLst/>
                <a:cxnLst/>
                <a:rect l="l" t="t" r="r" b="b"/>
                <a:pathLst>
                  <a:path w="681001" h="602595" extrusionOk="0">
                    <a:moveTo>
                      <a:pt x="10194" y="134615"/>
                    </a:moveTo>
                    <a:cubicBezTo>
                      <a:pt x="41748" y="30336"/>
                      <a:pt x="133519" y="-39451"/>
                      <a:pt x="267954" y="24532"/>
                    </a:cubicBezTo>
                    <a:cubicBezTo>
                      <a:pt x="298750" y="39196"/>
                      <a:pt x="322273" y="54617"/>
                      <a:pt x="339447" y="54617"/>
                    </a:cubicBezTo>
                    <a:cubicBezTo>
                      <a:pt x="356622" y="54617"/>
                      <a:pt x="380145" y="39196"/>
                      <a:pt x="410941" y="24532"/>
                    </a:cubicBezTo>
                    <a:cubicBezTo>
                      <a:pt x="625492" y="-77614"/>
                      <a:pt x="731997" y="161976"/>
                      <a:pt x="657140" y="336540"/>
                    </a:cubicBezTo>
                    <a:cubicBezTo>
                      <a:pt x="633049" y="392683"/>
                      <a:pt x="605048" y="447617"/>
                      <a:pt x="567288" y="494735"/>
                    </a:cubicBezTo>
                    <a:cubicBezTo>
                      <a:pt x="456661" y="632676"/>
                      <a:pt x="209253" y="643786"/>
                      <a:pt x="112152" y="496227"/>
                    </a:cubicBezTo>
                    <a:cubicBezTo>
                      <a:pt x="46296" y="396141"/>
                      <a:pt x="-27400" y="258745"/>
                      <a:pt x="10194" y="134615"/>
                    </a:cubicBezTo>
                    <a:lnTo>
                      <a:pt x="10194" y="134615"/>
                    </a:lnTo>
                    <a:close/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15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291;p8">
                <a:extLst>
                  <a:ext uri="{FF2B5EF4-FFF2-40B4-BE49-F238E27FC236}">
                    <a16:creationId xmlns:a16="http://schemas.microsoft.com/office/drawing/2014/main" id="{56F6E6AF-E1C7-EA75-DA87-6234C1518226}"/>
                  </a:ext>
                </a:extLst>
              </p:cNvPr>
              <p:cNvSpPr/>
              <p:nvPr/>
            </p:nvSpPr>
            <p:spPr>
              <a:xfrm>
                <a:off x="5019149" y="4680935"/>
                <a:ext cx="274904" cy="321625"/>
              </a:xfrm>
              <a:custGeom>
                <a:avLst/>
                <a:gdLst/>
                <a:ahLst/>
                <a:cxnLst/>
                <a:rect l="l" t="t" r="r" b="b"/>
                <a:pathLst>
                  <a:path w="274904" h="321625" extrusionOk="0">
                    <a:moveTo>
                      <a:pt x="274437" y="0"/>
                    </a:moveTo>
                    <a:cubicBezTo>
                      <a:pt x="276711" y="36647"/>
                      <a:pt x="270741" y="75165"/>
                      <a:pt x="255651" y="110367"/>
                    </a:cubicBezTo>
                    <a:cubicBezTo>
                      <a:pt x="236226" y="155660"/>
                      <a:pt x="213627" y="200006"/>
                      <a:pt x="183139" y="238027"/>
                    </a:cubicBezTo>
                    <a:cubicBezTo>
                      <a:pt x="138509" y="293696"/>
                      <a:pt x="69338" y="321483"/>
                      <a:pt x="0" y="321625"/>
                    </a:cubicBezTo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15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292;p8">
                <a:extLst>
                  <a:ext uri="{FF2B5EF4-FFF2-40B4-BE49-F238E27FC236}">
                    <a16:creationId xmlns:a16="http://schemas.microsoft.com/office/drawing/2014/main" id="{9A54400F-B14E-C61D-173B-14624006228A}"/>
                  </a:ext>
                </a:extLst>
              </p:cNvPr>
              <p:cNvSpPr/>
              <p:nvPr/>
            </p:nvSpPr>
            <p:spPr>
              <a:xfrm>
                <a:off x="4930789" y="4291844"/>
                <a:ext cx="87750" cy="225376"/>
              </a:xfrm>
              <a:custGeom>
                <a:avLst/>
                <a:gdLst/>
                <a:ahLst/>
                <a:cxnLst/>
                <a:rect l="l" t="t" r="r" b="b"/>
                <a:pathLst>
                  <a:path w="87750" h="225376" extrusionOk="0">
                    <a:moveTo>
                      <a:pt x="0" y="0"/>
                    </a:moveTo>
                    <a:cubicBezTo>
                      <a:pt x="69740" y="49155"/>
                      <a:pt x="88147" y="154263"/>
                      <a:pt x="87744" y="225377"/>
                    </a:cubicBezTo>
                  </a:path>
                </a:pathLst>
              </a:custGeom>
              <a:noFill/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15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293;p8">
                <a:extLst>
                  <a:ext uri="{FF2B5EF4-FFF2-40B4-BE49-F238E27FC236}">
                    <a16:creationId xmlns:a16="http://schemas.microsoft.com/office/drawing/2014/main" id="{662196F3-1E30-D093-A392-4D0D9F4F014E}"/>
                  </a:ext>
                </a:extLst>
              </p:cNvPr>
              <p:cNvSpPr/>
              <p:nvPr/>
            </p:nvSpPr>
            <p:spPr>
              <a:xfrm>
                <a:off x="4989277" y="4276150"/>
                <a:ext cx="284362" cy="131544"/>
              </a:xfrm>
              <a:custGeom>
                <a:avLst/>
                <a:gdLst/>
                <a:ahLst/>
                <a:cxnLst/>
                <a:rect l="l" t="t" r="r" b="b"/>
                <a:pathLst>
                  <a:path w="284362" h="131544" extrusionOk="0">
                    <a:moveTo>
                      <a:pt x="284362" y="56700"/>
                    </a:moveTo>
                    <a:cubicBezTo>
                      <a:pt x="251553" y="100264"/>
                      <a:pt x="200101" y="129259"/>
                      <a:pt x="141328" y="131415"/>
                    </a:cubicBezTo>
                    <a:cubicBezTo>
                      <a:pt x="86180" y="133452"/>
                      <a:pt x="35723" y="111492"/>
                      <a:pt x="0" y="74869"/>
                    </a:cubicBezTo>
                    <a:cubicBezTo>
                      <a:pt x="32833" y="31281"/>
                      <a:pt x="84262" y="2310"/>
                      <a:pt x="143034" y="130"/>
                    </a:cubicBezTo>
                    <a:cubicBezTo>
                      <a:pt x="198182" y="-1907"/>
                      <a:pt x="248663" y="20076"/>
                      <a:pt x="284362" y="56700"/>
                    </a:cubicBezTo>
                    <a:lnTo>
                      <a:pt x="284362" y="56700"/>
                    </a:lnTo>
                    <a:close/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15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0B993E65-CB94-BF4A-FB41-D4C151AE9084}"/>
              </a:ext>
            </a:extLst>
          </p:cNvPr>
          <p:cNvGrpSpPr/>
          <p:nvPr/>
        </p:nvGrpSpPr>
        <p:grpSpPr>
          <a:xfrm>
            <a:off x="9561548" y="3471633"/>
            <a:ext cx="974296" cy="974296"/>
            <a:chOff x="7688721" y="3548658"/>
            <a:chExt cx="974296" cy="974296"/>
          </a:xfrm>
        </p:grpSpPr>
        <p:sp>
          <p:nvSpPr>
            <p:cNvPr id="74" name="Google Shape;484;p17">
              <a:extLst>
                <a:ext uri="{FF2B5EF4-FFF2-40B4-BE49-F238E27FC236}">
                  <a16:creationId xmlns:a16="http://schemas.microsoft.com/office/drawing/2014/main" id="{23B8B428-B0FE-4BFC-4061-4A3B4F9B3E5C}"/>
                </a:ext>
              </a:extLst>
            </p:cNvPr>
            <p:cNvSpPr/>
            <p:nvPr/>
          </p:nvSpPr>
          <p:spPr>
            <a:xfrm>
              <a:off x="7688721" y="3548658"/>
              <a:ext cx="974296" cy="974296"/>
            </a:xfrm>
            <a:prstGeom prst="ellipse">
              <a:avLst/>
            </a:prstGeom>
            <a:gradFill>
              <a:gsLst>
                <a:gs pos="0">
                  <a:srgbClr val="9E6A30"/>
                </a:gs>
                <a:gs pos="1000">
                  <a:srgbClr val="9E6A30"/>
                </a:gs>
                <a:gs pos="23000">
                  <a:srgbClr val="DFBA61"/>
                </a:gs>
                <a:gs pos="38000">
                  <a:srgbClr val="F9E38D"/>
                </a:gs>
                <a:gs pos="60000">
                  <a:srgbClr val="E8C96F"/>
                </a:gs>
                <a:gs pos="83500">
                  <a:srgbClr val="BC923C"/>
                </a:gs>
                <a:gs pos="100000">
                  <a:srgbClr val="D9B35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75;p8">
              <a:extLst>
                <a:ext uri="{FF2B5EF4-FFF2-40B4-BE49-F238E27FC236}">
                  <a16:creationId xmlns:a16="http://schemas.microsoft.com/office/drawing/2014/main" id="{65B74071-725A-4A0E-833C-0D7BD3F94FF7}"/>
                </a:ext>
              </a:extLst>
            </p:cNvPr>
            <p:cNvSpPr/>
            <p:nvPr/>
          </p:nvSpPr>
          <p:spPr>
            <a:xfrm>
              <a:off x="7945203" y="3838178"/>
              <a:ext cx="461332" cy="395257"/>
            </a:xfrm>
            <a:custGeom>
              <a:avLst/>
              <a:gdLst/>
              <a:ahLst/>
              <a:cxnLst/>
              <a:rect l="l" t="t" r="r" b="b"/>
              <a:pathLst>
                <a:path w="312070" h="267373" extrusionOk="0">
                  <a:moveTo>
                    <a:pt x="6938" y="112404"/>
                  </a:moveTo>
                  <a:cubicBezTo>
                    <a:pt x="-4674" y="82212"/>
                    <a:pt x="-3231" y="51820"/>
                    <a:pt x="23004" y="25585"/>
                  </a:cubicBezTo>
                  <a:cubicBezTo>
                    <a:pt x="40064" y="8525"/>
                    <a:pt x="62419" y="0"/>
                    <a:pt x="84773" y="0"/>
                  </a:cubicBezTo>
                  <a:cubicBezTo>
                    <a:pt x="159273" y="0"/>
                    <a:pt x="146428" y="50539"/>
                    <a:pt x="156033" y="60173"/>
                  </a:cubicBezTo>
                  <a:cubicBezTo>
                    <a:pt x="165629" y="50539"/>
                    <a:pt x="152793" y="0"/>
                    <a:pt x="227293" y="0"/>
                  </a:cubicBezTo>
                  <a:cubicBezTo>
                    <a:pt x="249647" y="0"/>
                    <a:pt x="272002" y="8525"/>
                    <a:pt x="289062" y="25585"/>
                  </a:cubicBezTo>
                  <a:cubicBezTo>
                    <a:pt x="372173" y="108696"/>
                    <a:pt x="206525" y="233419"/>
                    <a:pt x="165103" y="261795"/>
                  </a:cubicBezTo>
                  <a:cubicBezTo>
                    <a:pt x="153883" y="269479"/>
                    <a:pt x="157706" y="269202"/>
                    <a:pt x="145960" y="261107"/>
                  </a:cubicBezTo>
                  <a:cubicBezTo>
                    <a:pt x="143981" y="259740"/>
                    <a:pt x="141745" y="258182"/>
                    <a:pt x="139298" y="256433"/>
                  </a:cubicBezTo>
                  <a:cubicBezTo>
                    <a:pt x="103315" y="230753"/>
                    <a:pt x="70915" y="200379"/>
                    <a:pt x="42788" y="166269"/>
                  </a:cubicBezTo>
                  <a:cubicBezTo>
                    <a:pt x="42788" y="166260"/>
                    <a:pt x="12052" y="125698"/>
                    <a:pt x="6938" y="112404"/>
                  </a:cubicBezTo>
                  <a:close/>
                </a:path>
              </a:pathLst>
            </a:custGeom>
            <a:solidFill>
              <a:schemeClr val="lt1"/>
            </a:solidFill>
            <a:ln w="15875" cap="rnd" cmpd="sng">
              <a:solidFill>
                <a:srgbClr val="4210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Agrupar 75">
            <a:extLst>
              <a:ext uri="{FF2B5EF4-FFF2-40B4-BE49-F238E27FC236}">
                <a16:creationId xmlns:a16="http://schemas.microsoft.com/office/drawing/2014/main" id="{2BCCE9D7-AA4F-E6A0-17D5-C2F7148148D6}"/>
              </a:ext>
            </a:extLst>
          </p:cNvPr>
          <p:cNvGrpSpPr/>
          <p:nvPr/>
        </p:nvGrpSpPr>
        <p:grpSpPr>
          <a:xfrm>
            <a:off x="7123615" y="5463927"/>
            <a:ext cx="974296" cy="974296"/>
            <a:chOff x="3820103" y="4302499"/>
            <a:chExt cx="974296" cy="974296"/>
          </a:xfrm>
        </p:grpSpPr>
        <p:sp>
          <p:nvSpPr>
            <p:cNvPr id="77" name="Google Shape;484;p17">
              <a:extLst>
                <a:ext uri="{FF2B5EF4-FFF2-40B4-BE49-F238E27FC236}">
                  <a16:creationId xmlns:a16="http://schemas.microsoft.com/office/drawing/2014/main" id="{0AD719A9-E7D8-A4CC-E4BA-E9099E003C0F}"/>
                </a:ext>
              </a:extLst>
            </p:cNvPr>
            <p:cNvSpPr/>
            <p:nvPr/>
          </p:nvSpPr>
          <p:spPr>
            <a:xfrm>
              <a:off x="3820103" y="4302499"/>
              <a:ext cx="974296" cy="974296"/>
            </a:xfrm>
            <a:prstGeom prst="ellipse">
              <a:avLst/>
            </a:prstGeom>
            <a:gradFill>
              <a:gsLst>
                <a:gs pos="0">
                  <a:srgbClr val="9E6A30"/>
                </a:gs>
                <a:gs pos="1000">
                  <a:srgbClr val="9E6A30"/>
                </a:gs>
                <a:gs pos="23000">
                  <a:srgbClr val="DFBA61"/>
                </a:gs>
                <a:gs pos="38000">
                  <a:srgbClr val="F9E38D"/>
                </a:gs>
                <a:gs pos="60000">
                  <a:srgbClr val="E8C96F"/>
                </a:gs>
                <a:gs pos="83500">
                  <a:srgbClr val="BC923C"/>
                </a:gs>
                <a:gs pos="100000">
                  <a:srgbClr val="D9B35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CBE98437-B6F7-5138-48C9-B2664478628C}"/>
                </a:ext>
              </a:extLst>
            </p:cNvPr>
            <p:cNvGrpSpPr/>
            <p:nvPr/>
          </p:nvGrpSpPr>
          <p:grpSpPr>
            <a:xfrm>
              <a:off x="4081786" y="4513530"/>
              <a:ext cx="556455" cy="503142"/>
              <a:chOff x="7533446" y="-62704"/>
              <a:chExt cx="2622326" cy="2371084"/>
            </a:xfrm>
          </p:grpSpPr>
          <p:sp>
            <p:nvSpPr>
              <p:cNvPr id="79" name="Forma Livre: Forma 78">
                <a:extLst>
                  <a:ext uri="{FF2B5EF4-FFF2-40B4-BE49-F238E27FC236}">
                    <a16:creationId xmlns:a16="http://schemas.microsoft.com/office/drawing/2014/main" id="{B8B4353E-8B34-0469-EC72-26C42D228299}"/>
                  </a:ext>
                </a:extLst>
              </p:cNvPr>
              <p:cNvSpPr/>
              <p:nvPr/>
            </p:nvSpPr>
            <p:spPr>
              <a:xfrm>
                <a:off x="7533446" y="164708"/>
                <a:ext cx="2147887" cy="2143672"/>
              </a:xfrm>
              <a:custGeom>
                <a:avLst/>
                <a:gdLst>
                  <a:gd name="connsiteX0" fmla="*/ 0 w 2147887"/>
                  <a:gd name="connsiteY0" fmla="*/ 287890 h 2143672"/>
                  <a:gd name="connsiteX1" fmla="*/ 0 w 2147887"/>
                  <a:gd name="connsiteY1" fmla="*/ 1906378 h 2143672"/>
                  <a:gd name="connsiteX2" fmla="*/ 1053465 w 2147887"/>
                  <a:gd name="connsiteY2" fmla="*/ 2143646 h 2143672"/>
                  <a:gd name="connsiteX3" fmla="*/ 2147888 w 2147887"/>
                  <a:gd name="connsiteY3" fmla="*/ 1856086 h 2143672"/>
                  <a:gd name="connsiteX4" fmla="*/ 2147888 w 2147887"/>
                  <a:gd name="connsiteY4" fmla="*/ 287890 h 2143672"/>
                  <a:gd name="connsiteX5" fmla="*/ 1053465 w 2147887"/>
                  <a:gd name="connsiteY5" fmla="*/ 330 h 2143672"/>
                  <a:gd name="connsiteX6" fmla="*/ 0 w 2147887"/>
                  <a:gd name="connsiteY6" fmla="*/ 287890 h 214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47887" h="2143672">
                    <a:moveTo>
                      <a:pt x="0" y="287890"/>
                    </a:moveTo>
                    <a:lnTo>
                      <a:pt x="0" y="1906378"/>
                    </a:lnTo>
                    <a:cubicBezTo>
                      <a:pt x="0" y="1906378"/>
                      <a:pt x="386810" y="2146598"/>
                      <a:pt x="1053465" y="2143646"/>
                    </a:cubicBezTo>
                    <a:cubicBezTo>
                      <a:pt x="1720120" y="2140598"/>
                      <a:pt x="2147888" y="1989150"/>
                      <a:pt x="2147888" y="1856086"/>
                    </a:cubicBezTo>
                    <a:cubicBezTo>
                      <a:pt x="2147888" y="1723022"/>
                      <a:pt x="2147888" y="287890"/>
                      <a:pt x="2147888" y="287890"/>
                    </a:cubicBezTo>
                    <a:cubicBezTo>
                      <a:pt x="2147888" y="287890"/>
                      <a:pt x="1802606" y="-11291"/>
                      <a:pt x="1053465" y="330"/>
                    </a:cubicBezTo>
                    <a:cubicBezTo>
                      <a:pt x="304324" y="11950"/>
                      <a:pt x="0" y="287890"/>
                      <a:pt x="0" y="287890"/>
                    </a:cubicBezTo>
                    <a:close/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 sz="2152">
                  <a:solidFill>
                    <a:schemeClr val="dk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80" name="Forma Livre: Forma 79">
                <a:extLst>
                  <a:ext uri="{FF2B5EF4-FFF2-40B4-BE49-F238E27FC236}">
                    <a16:creationId xmlns:a16="http://schemas.microsoft.com/office/drawing/2014/main" id="{96553883-F435-E149-413E-6754C192DD29}"/>
                  </a:ext>
                </a:extLst>
              </p:cNvPr>
              <p:cNvSpPr/>
              <p:nvPr/>
            </p:nvSpPr>
            <p:spPr>
              <a:xfrm>
                <a:off x="7533446" y="452598"/>
                <a:ext cx="2106929" cy="291582"/>
              </a:xfrm>
              <a:custGeom>
                <a:avLst/>
                <a:gdLst>
                  <a:gd name="connsiteX0" fmla="*/ 0 w 2106929"/>
                  <a:gd name="connsiteY0" fmla="*/ 0 h 291582"/>
                  <a:gd name="connsiteX1" fmla="*/ 1017365 w 2106929"/>
                  <a:gd name="connsiteY1" fmla="*/ 287560 h 291582"/>
                  <a:gd name="connsiteX2" fmla="*/ 2106930 w 2106929"/>
                  <a:gd name="connsiteY2" fmla="*/ 0 h 29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6929" h="291582">
                    <a:moveTo>
                      <a:pt x="0" y="0"/>
                    </a:moveTo>
                    <a:cubicBezTo>
                      <a:pt x="0" y="0"/>
                      <a:pt x="59912" y="331565"/>
                      <a:pt x="1017365" y="287560"/>
                    </a:cubicBezTo>
                    <a:cubicBezTo>
                      <a:pt x="1974723" y="243554"/>
                      <a:pt x="2086356" y="133350"/>
                      <a:pt x="2106930" y="0"/>
                    </a:cubicBezTo>
                  </a:path>
                </a:pathLst>
              </a:custGeom>
              <a:solidFill>
                <a:schemeClr val="lt1"/>
              </a:solidFill>
              <a:ln w="15875" cap="rnd" cmpd="sng">
                <a:solidFill>
                  <a:srgbClr val="42106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lang="pt-BR" sz="2152">
                  <a:solidFill>
                    <a:schemeClr val="dk1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81" name="Gráfico 65">
                <a:extLst>
                  <a:ext uri="{FF2B5EF4-FFF2-40B4-BE49-F238E27FC236}">
                    <a16:creationId xmlns:a16="http://schemas.microsoft.com/office/drawing/2014/main" id="{056731B1-FDC5-CF45-8C79-1EC6408C1B8B}"/>
                  </a:ext>
                </a:extLst>
              </p:cNvPr>
              <p:cNvGrpSpPr/>
              <p:nvPr/>
            </p:nvGrpSpPr>
            <p:grpSpPr>
              <a:xfrm>
                <a:off x="9125168" y="-62704"/>
                <a:ext cx="1030604" cy="1030605"/>
                <a:chOff x="9125168" y="-62704"/>
                <a:chExt cx="1030604" cy="1030605"/>
              </a:xfrm>
              <a:noFill/>
            </p:grpSpPr>
            <p:sp>
              <p:nvSpPr>
                <p:cNvPr id="82" name="Forma Livre: Forma 81">
                  <a:extLst>
                    <a:ext uri="{FF2B5EF4-FFF2-40B4-BE49-F238E27FC236}">
                      <a16:creationId xmlns:a16="http://schemas.microsoft.com/office/drawing/2014/main" id="{5B6CA4A6-6FE6-D36F-46B6-E62C24DF9FF5}"/>
                    </a:ext>
                  </a:extLst>
                </p:cNvPr>
                <p:cNvSpPr/>
                <p:nvPr/>
              </p:nvSpPr>
              <p:spPr>
                <a:xfrm>
                  <a:off x="9125168" y="-62704"/>
                  <a:ext cx="1030604" cy="1030605"/>
                </a:xfrm>
                <a:custGeom>
                  <a:avLst/>
                  <a:gdLst>
                    <a:gd name="connsiteX0" fmla="*/ 1030605 w 1030604"/>
                    <a:gd name="connsiteY0" fmla="*/ 515303 h 1030605"/>
                    <a:gd name="connsiteX1" fmla="*/ 515302 w 1030604"/>
                    <a:gd name="connsiteY1" fmla="*/ 1030605 h 1030605"/>
                    <a:gd name="connsiteX2" fmla="*/ 0 w 1030604"/>
                    <a:gd name="connsiteY2" fmla="*/ 515303 h 1030605"/>
                    <a:gd name="connsiteX3" fmla="*/ 515302 w 1030604"/>
                    <a:gd name="connsiteY3" fmla="*/ 0 h 1030605"/>
                    <a:gd name="connsiteX4" fmla="*/ 1030605 w 1030604"/>
                    <a:gd name="connsiteY4" fmla="*/ 515303 h 103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0604" h="1030605">
                      <a:moveTo>
                        <a:pt x="1030605" y="515303"/>
                      </a:moveTo>
                      <a:cubicBezTo>
                        <a:pt x="1030605" y="799896"/>
                        <a:pt x="799896" y="1030605"/>
                        <a:pt x="515302" y="1030605"/>
                      </a:cubicBezTo>
                      <a:cubicBezTo>
                        <a:pt x="230709" y="1030605"/>
                        <a:pt x="0" y="799896"/>
                        <a:pt x="0" y="515303"/>
                      </a:cubicBezTo>
                      <a:cubicBezTo>
                        <a:pt x="0" y="230709"/>
                        <a:pt x="230709" y="0"/>
                        <a:pt x="515302" y="0"/>
                      </a:cubicBezTo>
                      <a:cubicBezTo>
                        <a:pt x="799896" y="0"/>
                        <a:pt x="1030605" y="230709"/>
                        <a:pt x="1030605" y="51530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15875" cap="rnd" cmpd="sng">
                  <a:solidFill>
                    <a:srgbClr val="42106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t-BR" sz="2152">
                    <a:solidFill>
                      <a:schemeClr val="dk1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83" name="Forma Livre: Forma 82">
                  <a:extLst>
                    <a:ext uri="{FF2B5EF4-FFF2-40B4-BE49-F238E27FC236}">
                      <a16:creationId xmlns:a16="http://schemas.microsoft.com/office/drawing/2014/main" id="{DDB7933E-638A-C63C-5060-2009CE4CCB31}"/>
                    </a:ext>
                  </a:extLst>
                </p:cNvPr>
                <p:cNvSpPr/>
                <p:nvPr/>
              </p:nvSpPr>
              <p:spPr>
                <a:xfrm>
                  <a:off x="9329575" y="143226"/>
                  <a:ext cx="618839" cy="618839"/>
                </a:xfrm>
                <a:custGeom>
                  <a:avLst/>
                  <a:gdLst>
                    <a:gd name="connsiteX0" fmla="*/ 0 w 618839"/>
                    <a:gd name="connsiteY0" fmla="*/ 369951 h 618839"/>
                    <a:gd name="connsiteX1" fmla="*/ 0 w 618839"/>
                    <a:gd name="connsiteY1" fmla="*/ 248698 h 618839"/>
                    <a:gd name="connsiteX2" fmla="*/ 47625 w 618839"/>
                    <a:gd name="connsiteY2" fmla="*/ 201073 h 618839"/>
                    <a:gd name="connsiteX3" fmla="*/ 201168 w 618839"/>
                    <a:gd name="connsiteY3" fmla="*/ 201073 h 618839"/>
                    <a:gd name="connsiteX4" fmla="*/ 201168 w 618839"/>
                    <a:gd name="connsiteY4" fmla="*/ 47625 h 618839"/>
                    <a:gd name="connsiteX5" fmla="*/ 248793 w 618839"/>
                    <a:gd name="connsiteY5" fmla="*/ 0 h 618839"/>
                    <a:gd name="connsiteX6" fmla="*/ 370046 w 618839"/>
                    <a:gd name="connsiteY6" fmla="*/ 0 h 618839"/>
                    <a:gd name="connsiteX7" fmla="*/ 417671 w 618839"/>
                    <a:gd name="connsiteY7" fmla="*/ 47625 h 618839"/>
                    <a:gd name="connsiteX8" fmla="*/ 417671 w 618839"/>
                    <a:gd name="connsiteY8" fmla="*/ 201168 h 618839"/>
                    <a:gd name="connsiteX9" fmla="*/ 571214 w 618839"/>
                    <a:gd name="connsiteY9" fmla="*/ 201168 h 618839"/>
                    <a:gd name="connsiteX10" fmla="*/ 618839 w 618839"/>
                    <a:gd name="connsiteY10" fmla="*/ 248793 h 618839"/>
                    <a:gd name="connsiteX11" fmla="*/ 618839 w 618839"/>
                    <a:gd name="connsiteY11" fmla="*/ 370046 h 618839"/>
                    <a:gd name="connsiteX12" fmla="*/ 571214 w 618839"/>
                    <a:gd name="connsiteY12" fmla="*/ 417671 h 618839"/>
                    <a:gd name="connsiteX13" fmla="*/ 417671 w 618839"/>
                    <a:gd name="connsiteY13" fmla="*/ 417671 h 618839"/>
                    <a:gd name="connsiteX14" fmla="*/ 417671 w 618839"/>
                    <a:gd name="connsiteY14" fmla="*/ 571214 h 618839"/>
                    <a:gd name="connsiteX15" fmla="*/ 370046 w 618839"/>
                    <a:gd name="connsiteY15" fmla="*/ 618839 h 618839"/>
                    <a:gd name="connsiteX16" fmla="*/ 248793 w 618839"/>
                    <a:gd name="connsiteY16" fmla="*/ 618839 h 618839"/>
                    <a:gd name="connsiteX17" fmla="*/ 201168 w 618839"/>
                    <a:gd name="connsiteY17" fmla="*/ 571214 h 618839"/>
                    <a:gd name="connsiteX18" fmla="*/ 201168 w 618839"/>
                    <a:gd name="connsiteY18" fmla="*/ 417576 h 618839"/>
                    <a:gd name="connsiteX19" fmla="*/ 47625 w 618839"/>
                    <a:gd name="connsiteY19" fmla="*/ 417576 h 618839"/>
                    <a:gd name="connsiteX20" fmla="*/ 0 w 618839"/>
                    <a:gd name="connsiteY20" fmla="*/ 369951 h 618839"/>
                    <a:gd name="connsiteX21" fmla="*/ 0 w 618839"/>
                    <a:gd name="connsiteY21" fmla="*/ 369951 h 618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18839" h="618839">
                      <a:moveTo>
                        <a:pt x="0" y="369951"/>
                      </a:moveTo>
                      <a:lnTo>
                        <a:pt x="0" y="248698"/>
                      </a:lnTo>
                      <a:cubicBezTo>
                        <a:pt x="0" y="222504"/>
                        <a:pt x="21431" y="201073"/>
                        <a:pt x="47625" y="201073"/>
                      </a:cubicBezTo>
                      <a:lnTo>
                        <a:pt x="201168" y="201073"/>
                      </a:lnTo>
                      <a:lnTo>
                        <a:pt x="201168" y="47625"/>
                      </a:lnTo>
                      <a:cubicBezTo>
                        <a:pt x="201168" y="21431"/>
                        <a:pt x="222599" y="0"/>
                        <a:pt x="248793" y="0"/>
                      </a:cubicBezTo>
                      <a:lnTo>
                        <a:pt x="370046" y="0"/>
                      </a:lnTo>
                      <a:cubicBezTo>
                        <a:pt x="396240" y="0"/>
                        <a:pt x="417671" y="21431"/>
                        <a:pt x="417671" y="47625"/>
                      </a:cubicBezTo>
                      <a:lnTo>
                        <a:pt x="417671" y="201168"/>
                      </a:lnTo>
                      <a:lnTo>
                        <a:pt x="571214" y="201168"/>
                      </a:lnTo>
                      <a:cubicBezTo>
                        <a:pt x="597408" y="201168"/>
                        <a:pt x="618839" y="222599"/>
                        <a:pt x="618839" y="248793"/>
                      </a:cubicBezTo>
                      <a:lnTo>
                        <a:pt x="618839" y="370046"/>
                      </a:lnTo>
                      <a:cubicBezTo>
                        <a:pt x="618839" y="396240"/>
                        <a:pt x="597408" y="417671"/>
                        <a:pt x="571214" y="417671"/>
                      </a:cubicBezTo>
                      <a:lnTo>
                        <a:pt x="417671" y="417671"/>
                      </a:lnTo>
                      <a:lnTo>
                        <a:pt x="417671" y="571214"/>
                      </a:lnTo>
                      <a:cubicBezTo>
                        <a:pt x="417671" y="597408"/>
                        <a:pt x="396240" y="618839"/>
                        <a:pt x="370046" y="618839"/>
                      </a:cubicBezTo>
                      <a:lnTo>
                        <a:pt x="248793" y="618839"/>
                      </a:lnTo>
                      <a:cubicBezTo>
                        <a:pt x="222599" y="618839"/>
                        <a:pt x="201168" y="597408"/>
                        <a:pt x="201168" y="571214"/>
                      </a:cubicBezTo>
                      <a:lnTo>
                        <a:pt x="201168" y="417576"/>
                      </a:lnTo>
                      <a:lnTo>
                        <a:pt x="47625" y="417576"/>
                      </a:lnTo>
                      <a:cubicBezTo>
                        <a:pt x="21431" y="417576"/>
                        <a:pt x="0" y="396145"/>
                        <a:pt x="0" y="369951"/>
                      </a:cubicBezTo>
                      <a:lnTo>
                        <a:pt x="0" y="36995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5875" cap="rnd" cmpd="sng">
                  <a:solidFill>
                    <a:srgbClr val="42106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t-BR" sz="2152">
                    <a:solidFill>
                      <a:schemeClr val="dk1"/>
                    </a:solidFill>
                    <a:latin typeface="Calibri"/>
                    <a:cs typeface="Calibri"/>
                  </a:endParaRPr>
                </a:p>
              </p:txBody>
            </p:sp>
          </p:grpSp>
        </p:grpSp>
      </p:grp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B3323390-DA64-97E0-7F67-CF84943D8E2A}"/>
              </a:ext>
            </a:extLst>
          </p:cNvPr>
          <p:cNvSpPr txBox="1"/>
          <p:nvPr/>
        </p:nvSpPr>
        <p:spPr>
          <a:xfrm>
            <a:off x="808525" y="1925282"/>
            <a:ext cx="3744344" cy="30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Campaign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consumers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pt-BR" sz="1600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1600" err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HCPs</a:t>
            </a:r>
            <a:endParaRPr lang="pt-BR" sz="1600">
              <a:solidFill>
                <a:srgbClr val="00267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5CAC1883-9F90-E5D7-90CB-3F36274490E2}"/>
              </a:ext>
            </a:extLst>
          </p:cNvPr>
          <p:cNvSpPr txBox="1"/>
          <p:nvPr/>
        </p:nvSpPr>
        <p:spPr>
          <a:xfrm>
            <a:off x="831199" y="3334339"/>
            <a:ext cx="3023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50%</a:t>
            </a:r>
            <a:r>
              <a:rPr lang="en-US" sz="2400" b="1">
                <a:solidFill>
                  <a:srgbClr val="AB509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the parents have concerns about the kids eating habits even when the kids are growing well. </a:t>
            </a:r>
            <a:endParaRPr lang="pt-BR" sz="1200">
              <a:solidFill>
                <a:srgbClr val="7979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37CD1C5B-D905-15BB-CE11-F37A424647F7}"/>
              </a:ext>
            </a:extLst>
          </p:cNvPr>
          <p:cNvSpPr txBox="1"/>
          <p:nvPr/>
        </p:nvSpPr>
        <p:spPr>
          <a:xfrm>
            <a:off x="864158" y="5266269"/>
            <a:ext cx="19151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0267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50%</a:t>
            </a:r>
            <a:r>
              <a:rPr lang="en-US" sz="2400" b="1">
                <a:solidFill>
                  <a:srgbClr val="AB509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00">
                <a:solidFill>
                  <a:srgbClr val="7979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the picky eaters do not receive an adequate intervention. </a:t>
            </a:r>
            <a:endParaRPr lang="pt-BR" sz="1200">
              <a:solidFill>
                <a:srgbClr val="7979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625944DF-8EB4-6DBF-450E-63BCF3678667}"/>
              </a:ext>
            </a:extLst>
          </p:cNvPr>
          <p:cNvSpPr txBox="1"/>
          <p:nvPr/>
        </p:nvSpPr>
        <p:spPr>
          <a:xfrm>
            <a:off x="2469296" y="6561800"/>
            <a:ext cx="19151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>
                <a:solidFill>
                  <a:srgbClr val="4321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Nogueira et al. 2022</a:t>
            </a:r>
            <a:endParaRPr lang="pt-BR" sz="1400">
              <a:solidFill>
                <a:srgbClr val="4321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1" name="Imagem 90" descr="Uma imagem contendo frutas, pessoa, comendo, pedaço&#10;&#10;Descrição gerada automaticamente">
            <a:extLst>
              <a:ext uri="{FF2B5EF4-FFF2-40B4-BE49-F238E27FC236}">
                <a16:creationId xmlns:a16="http://schemas.microsoft.com/office/drawing/2014/main" id="{F949CA28-29C4-0F3E-0AC5-02755C382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74" y="538388"/>
            <a:ext cx="4122109" cy="231894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08DE6A62-67FE-4F48-BBE2-9921713B2018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72871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434" y="6564234"/>
            <a:ext cx="1732350" cy="19738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-58548" y="-334972"/>
            <a:ext cx="10515600" cy="1325563"/>
          </a:xfrm>
          <a:prstGeom prst="rect">
            <a:avLst/>
          </a:prstGeom>
        </p:spPr>
        <p:txBody>
          <a:bodyPr vert="horz" wrap="square" lIns="0" tIns="363016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100"/>
              </a:spcBef>
            </a:pPr>
            <a:r>
              <a:rPr sz="3600" spc="-340">
                <a:solidFill>
                  <a:srgbClr val="002577"/>
                </a:solidFill>
                <a:latin typeface="Arial"/>
                <a:cs typeface="Arial"/>
              </a:rPr>
              <a:t>SAFE</a:t>
            </a:r>
            <a:r>
              <a:rPr sz="3600" spc="-1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3600" spc="-114">
                <a:solidFill>
                  <a:srgbClr val="002577"/>
                </a:solidFill>
                <a:latin typeface="Arial"/>
                <a:cs typeface="Arial"/>
              </a:rPr>
              <a:t>STUDY</a:t>
            </a:r>
            <a:r>
              <a:rPr sz="3600" spc="-1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3600" spc="-50">
                <a:solidFill>
                  <a:srgbClr val="002577"/>
                </a:solidFill>
                <a:latin typeface="Arial"/>
                <a:cs typeface="Arial"/>
              </a:rPr>
              <a:t>IS</a:t>
            </a:r>
            <a:r>
              <a:rPr sz="3600" spc="-10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3600" spc="114">
                <a:solidFill>
                  <a:srgbClr val="002577"/>
                </a:solidFill>
                <a:latin typeface="Arial"/>
                <a:cs typeface="Arial"/>
              </a:rPr>
              <a:t>NOW</a:t>
            </a:r>
            <a:r>
              <a:rPr sz="3600" spc="-9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3600" spc="-130">
                <a:solidFill>
                  <a:srgbClr val="002577"/>
                </a:solidFill>
                <a:latin typeface="Arial"/>
                <a:cs typeface="Arial"/>
              </a:rPr>
              <a:t>PUBLISHED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7956" y="1205611"/>
            <a:ext cx="537464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u="sng" spc="-1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Design:</a:t>
            </a:r>
            <a:r>
              <a:rPr sz="1400" b="1" u="sng" spc="50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" marR="290830">
              <a:lnSpc>
                <a:spcPct val="100000"/>
              </a:lnSpc>
            </a:pP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6</a:t>
            </a:r>
            <a:r>
              <a:rPr sz="1400" spc="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months</a:t>
            </a:r>
            <a:r>
              <a:rPr sz="1400" spc="2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intervention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study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with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Fortini</a:t>
            </a:r>
            <a:r>
              <a:rPr sz="14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Complete</a:t>
            </a:r>
            <a:r>
              <a:rPr sz="1400" spc="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55">
                <a:solidFill>
                  <a:srgbClr val="002577"/>
                </a:solidFill>
                <a:latin typeface="Arial"/>
                <a:cs typeface="Arial"/>
              </a:rPr>
              <a:t>vs</a:t>
            </a:r>
            <a:r>
              <a:rPr sz="1400" spc="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Nutritional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guidance</a:t>
            </a:r>
            <a:r>
              <a:rPr sz="1400" spc="-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alone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sng" spc="-1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Objective: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-120">
                <a:solidFill>
                  <a:srgbClr val="002577"/>
                </a:solidFill>
                <a:latin typeface="Arial"/>
                <a:cs typeface="Arial"/>
              </a:rPr>
              <a:t>To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understand</a:t>
            </a:r>
            <a:r>
              <a:rPr sz="1400" spc="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if</a:t>
            </a:r>
            <a:r>
              <a:rPr sz="14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supplementing</a:t>
            </a:r>
            <a:r>
              <a:rPr sz="1400" spc="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Fortini</a:t>
            </a:r>
            <a:r>
              <a:rPr sz="1400" spc="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Complete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in</a:t>
            </a:r>
            <a:r>
              <a:rPr sz="1400" spc="2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picky</a:t>
            </a:r>
            <a:r>
              <a:rPr sz="14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eaters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25">
                <a:solidFill>
                  <a:srgbClr val="002577"/>
                </a:solidFill>
                <a:latin typeface="Arial"/>
                <a:cs typeface="Arial"/>
              </a:rPr>
              <a:t>has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an</a:t>
            </a:r>
            <a:r>
              <a:rPr sz="1400" spc="6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additional</a:t>
            </a:r>
            <a:r>
              <a:rPr sz="14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benefit</a:t>
            </a:r>
            <a:r>
              <a:rPr sz="1400" spc="8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50">
                <a:solidFill>
                  <a:srgbClr val="002577"/>
                </a:solidFill>
                <a:latin typeface="Arial"/>
                <a:cs typeface="Arial"/>
              </a:rPr>
              <a:t>vs</a:t>
            </a:r>
            <a:r>
              <a:rPr sz="1400" spc="8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the</a:t>
            </a:r>
            <a:r>
              <a:rPr sz="1400" spc="7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nutritional</a:t>
            </a:r>
            <a:r>
              <a:rPr sz="14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guidance</a:t>
            </a:r>
            <a:r>
              <a:rPr sz="1400" spc="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alone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2174746"/>
            <a:ext cx="5462270" cy="4683760"/>
            <a:chOff x="0" y="2174746"/>
            <a:chExt cx="5462270" cy="46837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74746"/>
              <a:ext cx="4457699" cy="46070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0839" y="6434327"/>
              <a:ext cx="2551176" cy="4236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2028" y="4547614"/>
              <a:ext cx="1845564" cy="230123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6211823" y="649223"/>
            <a:ext cx="5215255" cy="3581400"/>
            <a:chOff x="6211823" y="649223"/>
            <a:chExt cx="5215255" cy="358140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1823" y="649223"/>
              <a:ext cx="5033772" cy="32536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06895" y="844295"/>
              <a:ext cx="4463796" cy="26837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59695" y="3307079"/>
              <a:ext cx="1667255" cy="92354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14542" y="4134459"/>
            <a:ext cx="4842510" cy="194310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400" b="1" u="sng" spc="-2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Topline</a:t>
            </a:r>
            <a:r>
              <a:rPr sz="1400" b="1" u="sng" spc="-5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>
                <a:solidFill>
                  <a:srgbClr val="002577"/>
                </a:solidFill>
                <a:uFill>
                  <a:solidFill>
                    <a:srgbClr val="002577"/>
                  </a:solidFill>
                </a:uFill>
                <a:latin typeface="Arial"/>
                <a:cs typeface="Arial"/>
              </a:rPr>
              <a:t>results:</a:t>
            </a:r>
            <a:endParaRPr sz="1400">
              <a:latin typeface="Arial"/>
              <a:cs typeface="Arial"/>
            </a:endParaRPr>
          </a:p>
          <a:p>
            <a:pPr marL="12700" marR="5080" indent="-7620">
              <a:lnSpc>
                <a:spcPts val="1510"/>
              </a:lnSpc>
              <a:spcBef>
                <a:spcPts val="325"/>
              </a:spcBef>
              <a:buSzPct val="92857"/>
              <a:buChar char="•"/>
              <a:tabLst>
                <a:tab pos="74930" algn="l"/>
              </a:tabLst>
            </a:pPr>
            <a:r>
              <a:rPr sz="1400" spc="-30">
                <a:solidFill>
                  <a:srgbClr val="002577"/>
                </a:solidFill>
                <a:latin typeface="Arial"/>
                <a:cs typeface="Arial"/>
              </a:rPr>
              <a:t>	Increased</a:t>
            </a:r>
            <a:r>
              <a:rPr sz="1400" spc="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kids'</a:t>
            </a:r>
            <a:r>
              <a:rPr sz="14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weight,</a:t>
            </a:r>
            <a:r>
              <a:rPr sz="1400" spc="2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not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by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gaining</a:t>
            </a:r>
            <a:r>
              <a:rPr sz="1400" spc="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fat,</a:t>
            </a:r>
            <a:r>
              <a:rPr sz="1400" spc="1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50">
                <a:solidFill>
                  <a:srgbClr val="002577"/>
                </a:solidFill>
                <a:latin typeface="Arial"/>
                <a:cs typeface="Arial"/>
              </a:rPr>
              <a:t>but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due</a:t>
            </a:r>
            <a:r>
              <a:rPr sz="1400" spc="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60">
                <a:solidFill>
                  <a:srgbClr val="002577"/>
                </a:solidFill>
                <a:latin typeface="Arial"/>
                <a:cs typeface="Arial"/>
              </a:rPr>
              <a:t>to</a:t>
            </a:r>
            <a:r>
              <a:rPr sz="14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25">
                <a:solidFill>
                  <a:srgbClr val="002577"/>
                </a:solidFill>
                <a:latin typeface="Arial"/>
                <a:cs typeface="Arial"/>
              </a:rPr>
              <a:t>an </a:t>
            </a:r>
            <a:r>
              <a:rPr sz="1400" spc="-30">
                <a:solidFill>
                  <a:srgbClr val="002577"/>
                </a:solidFill>
                <a:latin typeface="Arial"/>
                <a:cs typeface="Arial"/>
              </a:rPr>
              <a:t>increase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in</a:t>
            </a:r>
            <a:r>
              <a:rPr sz="1400" spc="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stature/height,</a:t>
            </a:r>
            <a:r>
              <a:rPr sz="1400" spc="-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0">
                <a:solidFill>
                  <a:srgbClr val="002577"/>
                </a:solidFill>
                <a:latin typeface="Arial"/>
                <a:cs typeface="Arial"/>
              </a:rPr>
              <a:t>as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 shown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by</a:t>
            </a:r>
            <a:r>
              <a:rPr sz="1400" spc="-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BMI</a:t>
            </a:r>
            <a:r>
              <a:rPr sz="1400" spc="1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z-</a:t>
            </a:r>
            <a:r>
              <a:rPr sz="1400" spc="-20">
                <a:solidFill>
                  <a:srgbClr val="002577"/>
                </a:solidFill>
                <a:latin typeface="Arial"/>
                <a:cs typeface="Arial"/>
              </a:rPr>
              <a:t>score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 and</a:t>
            </a:r>
            <a:r>
              <a:rPr sz="1400" spc="-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20">
                <a:solidFill>
                  <a:srgbClr val="002577"/>
                </a:solidFill>
                <a:latin typeface="Arial"/>
                <a:cs typeface="Arial"/>
              </a:rPr>
              <a:t>body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fat</a:t>
            </a:r>
            <a:r>
              <a:rPr sz="1400" spc="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percentage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Clr>
                <a:srgbClr val="002577"/>
              </a:buClr>
              <a:buFont typeface="Arial"/>
              <a:buChar char="•"/>
            </a:pPr>
            <a:endParaRPr sz="1400">
              <a:latin typeface="Arial"/>
              <a:cs typeface="Arial"/>
            </a:endParaRPr>
          </a:p>
          <a:p>
            <a:pPr marL="74930" indent="-69850">
              <a:lnSpc>
                <a:spcPct val="100000"/>
              </a:lnSpc>
              <a:buSzPct val="92857"/>
              <a:buChar char="•"/>
              <a:tabLst>
                <a:tab pos="74930" algn="l"/>
              </a:tabLst>
            </a:pPr>
            <a:r>
              <a:rPr sz="1400" spc="-40">
                <a:solidFill>
                  <a:srgbClr val="002577"/>
                </a:solidFill>
                <a:latin typeface="Arial"/>
                <a:cs typeface="Arial"/>
              </a:rPr>
              <a:t>Decreased</a:t>
            </a:r>
            <a:r>
              <a:rPr sz="1400" spc="8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inadequate</a:t>
            </a:r>
            <a:r>
              <a:rPr sz="1400" spc="6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micronutrient</a:t>
            </a:r>
            <a:r>
              <a:rPr sz="14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intake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35"/>
              </a:spcBef>
              <a:buClr>
                <a:srgbClr val="002577"/>
              </a:buClr>
              <a:buFont typeface="Arial"/>
              <a:buChar char="•"/>
            </a:pPr>
            <a:endParaRPr sz="1400">
              <a:latin typeface="Arial"/>
              <a:cs typeface="Arial"/>
            </a:endParaRPr>
          </a:p>
          <a:p>
            <a:pPr marL="74295" indent="-69850">
              <a:lnSpc>
                <a:spcPct val="100000"/>
              </a:lnSpc>
              <a:buSzPct val="92857"/>
              <a:buChar char="•"/>
              <a:tabLst>
                <a:tab pos="74295" algn="l"/>
              </a:tabLst>
            </a:pPr>
            <a:r>
              <a:rPr sz="1400" spc="-20">
                <a:solidFill>
                  <a:srgbClr val="002577"/>
                </a:solidFill>
                <a:latin typeface="Arial"/>
                <a:cs typeface="Arial"/>
              </a:rPr>
              <a:t>Showed</a:t>
            </a:r>
            <a:r>
              <a:rPr sz="1400" spc="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a</a:t>
            </a:r>
            <a:r>
              <a:rPr sz="14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significant</a:t>
            </a:r>
            <a:r>
              <a:rPr sz="1400" spc="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improvement</a:t>
            </a:r>
            <a:r>
              <a:rPr sz="1400" spc="1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002577"/>
                </a:solidFill>
                <a:latin typeface="Arial"/>
                <a:cs typeface="Arial"/>
              </a:rPr>
              <a:t>in</a:t>
            </a:r>
            <a:r>
              <a:rPr sz="1400" spc="2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002577"/>
                </a:solidFill>
                <a:latin typeface="Arial"/>
                <a:cs typeface="Arial"/>
              </a:rPr>
              <a:t>appetite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434" y="6564234"/>
            <a:ext cx="1732350" cy="19738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721849" y="5194301"/>
            <a:ext cx="215444" cy="113606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BRAZIL</a:t>
            </a:r>
            <a:endParaRPr sz="1400" dirty="0">
              <a:latin typeface="Liberation Sans Narrow"/>
              <a:cs typeface="Liberation Sans Narro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4649" y="334517"/>
            <a:ext cx="2678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40">
                <a:solidFill>
                  <a:srgbClr val="002577"/>
                </a:solidFill>
                <a:latin typeface="Arial"/>
                <a:cs typeface="Arial"/>
              </a:rPr>
              <a:t>SAFE</a:t>
            </a:r>
            <a:r>
              <a:rPr sz="3600" spc="-1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3600" spc="-105">
                <a:solidFill>
                  <a:srgbClr val="002577"/>
                </a:solidFill>
                <a:latin typeface="Arial"/>
                <a:cs typeface="Arial"/>
              </a:rPr>
              <a:t>STUDY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553" y="1092453"/>
            <a:ext cx="4629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20">
                <a:solidFill>
                  <a:srgbClr val="002577"/>
                </a:solidFill>
                <a:latin typeface="Liberation Sans Narrow"/>
                <a:cs typeface="Liberation Sans Narrow"/>
              </a:rPr>
              <a:t>6</a:t>
            </a:r>
            <a:r>
              <a:rPr sz="1800" b="1" spc="-25">
                <a:solidFill>
                  <a:srgbClr val="002577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50">
                <a:solidFill>
                  <a:srgbClr val="002577"/>
                </a:solidFill>
                <a:latin typeface="Liberation Sans Narrow"/>
                <a:cs typeface="Liberation Sans Narrow"/>
              </a:rPr>
              <a:t>MONTHS</a:t>
            </a:r>
            <a:r>
              <a:rPr sz="1800" b="1" spc="-25">
                <a:solidFill>
                  <a:srgbClr val="002577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65">
                <a:solidFill>
                  <a:srgbClr val="002577"/>
                </a:solidFill>
                <a:latin typeface="Liberation Sans Narrow"/>
                <a:cs typeface="Liberation Sans Narrow"/>
              </a:rPr>
              <a:t>INTERVENTION</a:t>
            </a:r>
            <a:r>
              <a:rPr sz="1800" b="1">
                <a:solidFill>
                  <a:srgbClr val="002577"/>
                </a:solidFill>
                <a:latin typeface="Liberation Sans Narrow"/>
                <a:cs typeface="Liberation Sans Narrow"/>
              </a:rPr>
              <a:t> WITH</a:t>
            </a:r>
            <a:r>
              <a:rPr sz="1800" b="1" spc="-15">
                <a:solidFill>
                  <a:srgbClr val="002577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25">
                <a:solidFill>
                  <a:srgbClr val="002577"/>
                </a:solidFill>
                <a:latin typeface="Liberation Sans Narrow"/>
                <a:cs typeface="Liberation Sans Narrow"/>
              </a:rPr>
              <a:t>FORTINI</a:t>
            </a:r>
            <a:r>
              <a:rPr sz="1800" b="1" spc="-15">
                <a:solidFill>
                  <a:srgbClr val="002577"/>
                </a:solidFill>
                <a:latin typeface="Liberation Sans Narrow"/>
                <a:cs typeface="Liberation Sans Narrow"/>
              </a:rPr>
              <a:t> </a:t>
            </a:r>
            <a:r>
              <a:rPr sz="1800" b="1" spc="-85">
                <a:solidFill>
                  <a:srgbClr val="002577"/>
                </a:solidFill>
                <a:latin typeface="Liberation Sans Narrow"/>
                <a:cs typeface="Liberation Sans Narrow"/>
              </a:rPr>
              <a:t>COMPLETE</a:t>
            </a:r>
            <a:endParaRPr sz="1800">
              <a:latin typeface="Liberation Sans Narrow"/>
              <a:cs typeface="Liberation Sans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5215" y="2161020"/>
            <a:ext cx="2623820" cy="5753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600" b="1">
                <a:solidFill>
                  <a:srgbClr val="002577"/>
                </a:solidFill>
                <a:latin typeface="Arial"/>
                <a:cs typeface="Arial"/>
              </a:rPr>
              <a:t>NUTRITION</a:t>
            </a:r>
            <a:r>
              <a:rPr sz="1600" b="1" spc="114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002577"/>
                </a:solidFill>
                <a:latin typeface="Arial"/>
                <a:cs typeface="Arial"/>
              </a:rPr>
              <a:t>AND</a:t>
            </a:r>
            <a:r>
              <a:rPr sz="1600" b="1" spc="7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002577"/>
                </a:solidFill>
                <a:latin typeface="Arial"/>
                <a:cs typeface="Arial"/>
              </a:rPr>
              <a:t>GROWTH</a:t>
            </a:r>
            <a:endParaRPr sz="16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244"/>
              </a:spcBef>
            </a:pP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Oral</a:t>
            </a:r>
            <a:r>
              <a:rPr sz="1600" spc="-9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002577"/>
                </a:solidFill>
                <a:latin typeface="Arial"/>
                <a:cs typeface="Arial"/>
              </a:rPr>
              <a:t>presentation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68451" y="2189988"/>
            <a:ext cx="352425" cy="360045"/>
            <a:chOff x="568451" y="2189988"/>
            <a:chExt cx="352425" cy="3600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451" y="2189988"/>
              <a:ext cx="352043" cy="3596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791" y="2223516"/>
              <a:ext cx="249936" cy="25146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274945" y="2110003"/>
            <a:ext cx="1976120" cy="5746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600" b="1" spc="-10">
                <a:solidFill>
                  <a:srgbClr val="002577"/>
                </a:solidFill>
                <a:latin typeface="Arial"/>
                <a:cs typeface="Arial"/>
              </a:rPr>
              <a:t>LASPGHAN</a:t>
            </a:r>
            <a:endParaRPr sz="16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244"/>
              </a:spcBef>
            </a:pPr>
            <a:r>
              <a:rPr sz="1600" spc="-10">
                <a:solidFill>
                  <a:srgbClr val="002577"/>
                </a:solidFill>
                <a:latin typeface="Arial"/>
                <a:cs typeface="Arial"/>
              </a:rPr>
              <a:t>Rio</a:t>
            </a:r>
            <a:r>
              <a:rPr sz="1600" spc="-5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de</a:t>
            </a:r>
            <a:r>
              <a:rPr sz="1600" spc="-6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35">
                <a:solidFill>
                  <a:srgbClr val="002577"/>
                </a:solidFill>
                <a:latin typeface="Arial"/>
                <a:cs typeface="Arial"/>
              </a:rPr>
              <a:t>Janeiro</a:t>
            </a:r>
            <a:r>
              <a:rPr sz="1600" spc="-2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95">
                <a:solidFill>
                  <a:srgbClr val="002577"/>
                </a:solidFill>
                <a:latin typeface="Arial"/>
                <a:cs typeface="Arial"/>
              </a:rPr>
              <a:t>-</a:t>
            </a:r>
            <a:r>
              <a:rPr sz="1600" spc="-5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25">
                <a:solidFill>
                  <a:srgbClr val="002577"/>
                </a:solidFill>
                <a:latin typeface="Arial"/>
                <a:cs typeface="Arial"/>
              </a:rPr>
              <a:t>Brazil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56988" y="2138172"/>
            <a:ext cx="353695" cy="360045"/>
            <a:chOff x="4856988" y="2138172"/>
            <a:chExt cx="353695" cy="36004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6988" y="2138172"/>
              <a:ext cx="353542" cy="3596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10328" y="2173224"/>
              <a:ext cx="251460" cy="249936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8991" y="3201606"/>
            <a:ext cx="2679191" cy="110216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2627" y="3177539"/>
            <a:ext cx="3707891" cy="3037332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8255507" y="2138172"/>
            <a:ext cx="353695" cy="360045"/>
            <a:chOff x="8255507" y="2138172"/>
            <a:chExt cx="353695" cy="36004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55507" y="2138172"/>
              <a:ext cx="353542" cy="35966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08847" y="2173224"/>
              <a:ext cx="251459" cy="24993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643619" y="2141347"/>
            <a:ext cx="2325370" cy="755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545">
              <a:lnSpc>
                <a:spcPts val="1775"/>
              </a:lnSpc>
              <a:spcBef>
                <a:spcPts val="95"/>
              </a:spcBef>
            </a:pPr>
            <a:r>
              <a:rPr sz="1600" b="1">
                <a:solidFill>
                  <a:srgbClr val="002577"/>
                </a:solidFill>
                <a:latin typeface="Arial"/>
                <a:cs typeface="Arial"/>
              </a:rPr>
              <a:t>NEW</a:t>
            </a:r>
            <a:r>
              <a:rPr sz="1600" b="1" spc="-4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b="1" spc="-55">
                <a:solidFill>
                  <a:srgbClr val="002577"/>
                </a:solidFill>
                <a:latin typeface="Arial"/>
                <a:cs typeface="Arial"/>
              </a:rPr>
              <a:t>STUDY</a:t>
            </a:r>
            <a:r>
              <a:rPr sz="1600" b="1" spc="-4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002577"/>
                </a:solidFill>
                <a:latin typeface="Arial"/>
                <a:cs typeface="Arial"/>
              </a:rPr>
              <a:t>IS</a:t>
            </a:r>
            <a:r>
              <a:rPr sz="1600" b="1" spc="-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b="1" spc="-50">
                <a:solidFill>
                  <a:srgbClr val="002577"/>
                </a:solidFill>
                <a:latin typeface="Arial"/>
                <a:cs typeface="Arial"/>
              </a:rPr>
              <a:t>KICKED-</a:t>
            </a:r>
            <a:endParaRPr sz="1600">
              <a:latin typeface="Arial"/>
              <a:cs typeface="Arial"/>
            </a:endParaRPr>
          </a:p>
          <a:p>
            <a:pPr marL="42545">
              <a:lnSpc>
                <a:spcPts val="1775"/>
              </a:lnSpc>
            </a:pPr>
            <a:r>
              <a:rPr sz="1600" b="1" spc="-25">
                <a:solidFill>
                  <a:srgbClr val="002577"/>
                </a:solidFill>
                <a:latin typeface="Arial"/>
                <a:cs typeface="Arial"/>
              </a:rPr>
              <a:t>OFF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More</a:t>
            </a:r>
            <a:r>
              <a:rPr sz="16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55">
                <a:solidFill>
                  <a:srgbClr val="002577"/>
                </a:solidFill>
                <a:latin typeface="Arial"/>
                <a:cs typeface="Arial"/>
              </a:rPr>
              <a:t>to</a:t>
            </a:r>
            <a:r>
              <a:rPr sz="16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002577"/>
                </a:solidFill>
                <a:latin typeface="Arial"/>
                <a:cs typeface="Arial"/>
              </a:rPr>
              <a:t>come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860792" y="2805683"/>
            <a:ext cx="3996054" cy="2117090"/>
            <a:chOff x="7860792" y="2805683"/>
            <a:chExt cx="3996054" cy="2117090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85732" y="2869691"/>
              <a:ext cx="2570987" cy="205282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60792" y="2805683"/>
              <a:ext cx="2339340" cy="197358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8246491" y="4939055"/>
            <a:ext cx="2846070" cy="11442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54305" indent="-141605">
              <a:lnSpc>
                <a:spcPct val="100000"/>
              </a:lnSpc>
              <a:spcBef>
                <a:spcPts val="555"/>
              </a:spcBef>
              <a:buSzPct val="112500"/>
              <a:buChar char="•"/>
              <a:tabLst>
                <a:tab pos="154305" algn="l"/>
              </a:tabLst>
            </a:pP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8</a:t>
            </a:r>
            <a:r>
              <a:rPr sz="16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50">
                <a:solidFill>
                  <a:srgbClr val="002577"/>
                </a:solidFill>
                <a:latin typeface="Arial"/>
                <a:cs typeface="Arial"/>
              </a:rPr>
              <a:t>weeks</a:t>
            </a:r>
            <a:r>
              <a:rPr sz="1600" spc="4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intervention</a:t>
            </a:r>
            <a:r>
              <a:rPr sz="16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002577"/>
                </a:solidFill>
                <a:latin typeface="Arial"/>
                <a:cs typeface="Arial"/>
              </a:rPr>
              <a:t>study</a:t>
            </a:r>
            <a:endParaRPr sz="1600">
              <a:latin typeface="Arial"/>
              <a:cs typeface="Arial"/>
            </a:endParaRPr>
          </a:p>
          <a:p>
            <a:pPr marL="12700" marR="5080" indent="-12700">
              <a:lnSpc>
                <a:spcPts val="1730"/>
              </a:lnSpc>
              <a:spcBef>
                <a:spcPts val="670"/>
              </a:spcBef>
              <a:buSzPct val="93750"/>
              <a:buChar char="•"/>
              <a:tabLst>
                <a:tab pos="83820" algn="l"/>
              </a:tabLst>
            </a:pPr>
            <a:r>
              <a:rPr sz="1600" spc="-114">
                <a:solidFill>
                  <a:srgbClr val="002577"/>
                </a:solidFill>
                <a:latin typeface="Arial"/>
                <a:cs typeface="Arial"/>
              </a:rPr>
              <a:t>	PARIQUERA-</a:t>
            </a:r>
            <a:r>
              <a:rPr sz="1600" spc="-70">
                <a:solidFill>
                  <a:srgbClr val="002577"/>
                </a:solidFill>
                <a:latin typeface="Arial"/>
                <a:cs typeface="Arial"/>
              </a:rPr>
              <a:t>AÇU:</a:t>
            </a:r>
            <a:r>
              <a:rPr sz="1600" spc="8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city</a:t>
            </a:r>
            <a:r>
              <a:rPr sz="1600" spc="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with</a:t>
            </a:r>
            <a:r>
              <a:rPr sz="1600" spc="30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25">
                <a:solidFill>
                  <a:srgbClr val="002577"/>
                </a:solidFill>
                <a:latin typeface="Arial"/>
                <a:cs typeface="Arial"/>
              </a:rPr>
              <a:t>low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HDI</a:t>
            </a:r>
            <a:r>
              <a:rPr sz="1600" spc="-2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002577"/>
                </a:solidFill>
                <a:latin typeface="Arial"/>
                <a:cs typeface="Arial"/>
              </a:rPr>
              <a:t>in</a:t>
            </a:r>
            <a:r>
              <a:rPr sz="1600" spc="-3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002577"/>
                </a:solidFill>
                <a:latin typeface="Arial"/>
                <a:cs typeface="Arial"/>
              </a:rPr>
              <a:t>Brazil</a:t>
            </a:r>
            <a:endParaRPr sz="1600">
              <a:latin typeface="Arial"/>
              <a:cs typeface="Arial"/>
            </a:endParaRPr>
          </a:p>
          <a:p>
            <a:pPr marL="83185" indent="-80645">
              <a:lnSpc>
                <a:spcPct val="100000"/>
              </a:lnSpc>
              <a:spcBef>
                <a:spcPts val="384"/>
              </a:spcBef>
              <a:buSzPct val="90625"/>
              <a:buChar char="•"/>
              <a:tabLst>
                <a:tab pos="83185" algn="l"/>
              </a:tabLst>
            </a:pPr>
            <a:r>
              <a:rPr sz="1600" spc="-10">
                <a:solidFill>
                  <a:srgbClr val="002577"/>
                </a:solidFill>
                <a:latin typeface="Arial"/>
                <a:cs typeface="Arial"/>
              </a:rPr>
              <a:t>Global</a:t>
            </a:r>
            <a:r>
              <a:rPr sz="1600" spc="-75">
                <a:solidFill>
                  <a:srgbClr val="002577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002577"/>
                </a:solidFill>
                <a:latin typeface="Arial"/>
                <a:cs typeface="Arial"/>
              </a:rPr>
              <a:t>funding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ctor examining a baby&#10;&#10;Description automatically generated">
            <a:extLst>
              <a:ext uri="{FF2B5EF4-FFF2-40B4-BE49-F238E27FC236}">
                <a16:creationId xmlns:a16="http://schemas.microsoft.com/office/drawing/2014/main" id="{DB1815EF-B655-C4F3-14D0-0B0969FDC7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6A14BB-EB7B-0306-A287-28164AC6D8F8}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chemeClr val="accent1">
              <a:lumMod val="5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745830C-433A-DABE-7EFA-F7C155BDD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257" y="143839"/>
            <a:ext cx="2302886" cy="1034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14DA1D-D6FE-BB62-2E3D-1E5783E03908}"/>
              </a:ext>
            </a:extLst>
          </p:cNvPr>
          <p:cNvSpPr txBox="1"/>
          <p:nvPr/>
        </p:nvSpPr>
        <p:spPr>
          <a:xfrm>
            <a:off x="3538825" y="5183397"/>
            <a:ext cx="486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>
                <a:solidFill>
                  <a:schemeClr val="bg1"/>
                </a:solidFill>
                <a:latin typeface="Founders Grotesk Bold" panose="020B0803030202060203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27006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Widescreen</PresentationFormat>
  <Paragraphs>114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Danone One</vt:lpstr>
      <vt:lpstr>Founders Grotesk Bold</vt:lpstr>
      <vt:lpstr>Liberation Sans Narrow</vt:lpstr>
      <vt:lpstr>Oswald SemiBold</vt:lpstr>
      <vt:lpstr>Segoe UI</vt:lpstr>
      <vt:lpstr>Office Theme</vt:lpstr>
      <vt:lpstr>BEST PRACTICE: BRAZIL  Safe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SAFE STUDY IS NOW PUBLISHED</vt:lpstr>
      <vt:lpstr>SAFE STUDY</vt:lpstr>
      <vt:lpstr>PowerPoint Presentation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PRACTICE: BRAZIL  Safe study</dc:title>
  <dc:creator>LIAO Tao</dc:creator>
  <cp:lastModifiedBy>LIAO Tao</cp:lastModifiedBy>
  <cp:revision>1</cp:revision>
  <dcterms:created xsi:type="dcterms:W3CDTF">2024-03-07T15:57:37Z</dcterms:created>
  <dcterms:modified xsi:type="dcterms:W3CDTF">2024-03-07T15:58:08Z</dcterms:modified>
</cp:coreProperties>
</file>