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83148" r:id="rId2"/>
    <p:sldId id="21474717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48302F-CDAD-40BA-AD86-A6D05C1AC70C}" v="1" dt="2024-03-07T16:03:24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O Tao" userId="50e13620-d9b7-4797-b29c-a4beb9d18f0e" providerId="ADAL" clId="{C648302F-CDAD-40BA-AD86-A6D05C1AC70C}"/>
    <pc:docChg chg="addSld modSld">
      <pc:chgData name="LIAO Tao" userId="50e13620-d9b7-4797-b29c-a4beb9d18f0e" providerId="ADAL" clId="{C648302F-CDAD-40BA-AD86-A6D05C1AC70C}" dt="2024-03-07T16:03:24.537" v="0"/>
      <pc:docMkLst>
        <pc:docMk/>
      </pc:docMkLst>
      <pc:sldChg chg="add">
        <pc:chgData name="LIAO Tao" userId="50e13620-d9b7-4797-b29c-a4beb9d18f0e" providerId="ADAL" clId="{C648302F-CDAD-40BA-AD86-A6D05C1AC70C}" dt="2024-03-07T16:03:24.537" v="0"/>
        <pc:sldMkLst>
          <pc:docMk/>
          <pc:sldMk cId="1939872164" sldId="2147471758"/>
        </pc:sldMkLst>
      </pc:sldChg>
      <pc:sldChg chg="add">
        <pc:chgData name="LIAO Tao" userId="50e13620-d9b7-4797-b29c-a4beb9d18f0e" providerId="ADAL" clId="{C648302F-CDAD-40BA-AD86-A6D05C1AC70C}" dt="2024-03-07T16:03:24.537" v="0"/>
        <pc:sldMkLst>
          <pc:docMk/>
          <pc:sldMk cId="1363160857" sldId="214748314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BF46-96B7-6B07-53F7-E3B8BDF14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8B2AFF-1A3F-14EA-ACF7-8DD0331AEB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F024B-CB18-05BF-34DB-FAD42D769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716BA-5F79-15A5-658D-AD77C6414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39D0F-250E-AAAE-A651-7A863BFFB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4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DDF5C-B143-F305-B59A-3058EE2A9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9D2E4-A871-8FB3-1E7F-88984D4E8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CCAF6-FD07-C208-1B1C-653A0EA00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96EBE-800A-45FC-9B5A-F8518400D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8AA22-CE4D-DFD5-B79D-6BF17690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8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2479C-58DF-432B-BAE7-AC5B486F8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DB311-499F-C934-9F8A-754BD5A90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94F7D-7006-B5BE-AEDE-74490EC3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9AF05-47A4-3F32-A1D1-D489C787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1A545-D7D1-3DFA-89EB-90A0602CA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58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3BD5A-D1C4-BF11-0D45-611B584C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86C51-8889-734C-5A38-32D57AB468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7A98E-4AAB-8B6F-5EAB-8AF10F69B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16F66-AE01-025F-D9F1-2FB9B3554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7BD6C-EE91-30C0-A02C-33665DCE2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A9005-3442-C063-8EDF-A8A2F0B9F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2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B2BB1-E5AD-BF53-E35A-7647DE1DC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39C035-68E5-4F8E-7F5F-CFD34AB3D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104A3-24F6-5AA8-F7B3-E932DBC9B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544BBD-2857-15BA-01D2-3DEFD63594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DF040A-BB3A-E8EC-6F3A-560DD9889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382BD5-25B4-345F-2562-57021ACFD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E3B1BF-AEE7-8262-DD57-8E8BB1D6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308CBC-9343-0EA6-3131-60D96E767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71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C4D56-8811-2DC8-D2F1-392266A51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0B412B-D07B-B896-1DF2-96F3F788B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110899-7C2D-C45C-D6B5-921F2B3C0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305BB3-877B-FF5A-BAB0-AECF98A2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2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599F96-E979-E688-A9AC-32AA6C6A3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34E783-6D29-5FEA-5FBD-13B9CEAF8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CD198-5951-8897-FBEE-9422F1E33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7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08D4-EAA2-D4CF-EBE2-03244C64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10434-BC84-301B-F4A5-9776E8359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1068C-4FA8-75D3-7DDB-4691C95E8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6A6F88-C4F1-E17A-1C46-409ABD09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87FAB-693F-01D8-BD76-B4673FC3F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0CC96-F4D7-02FE-B9AB-A53889183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38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48BA4-16A1-4576-DDCB-BACB1453B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D4A431-9ADC-118F-4510-329912D559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0BCBB-0E83-8D8D-51C9-A0D777DFB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A1DD7-A088-633B-FFDF-CDD4DF86C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46944-8142-919D-3968-A2FAA560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FB450-EB08-40BD-BF26-26A70A4B0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2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8ED28-8416-D737-7852-5CC60D6F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4F9F71-71C9-A081-0E65-91622FD57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2B205-41BF-6931-67A6-380CAC669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A32C5-D3B9-3137-AF9F-EAF776F90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6D8E5-586D-2E4F-6156-F6988454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65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9D601F-66CC-DFB3-34AC-297404F21D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20C48-DDC5-8F1A-855E-32F1A8A86E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05D60-3088-4CE3-D8CA-7DA459C87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68955-88F8-A9DF-1792-EEFF8823C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84973-EBD6-E943-621B-F0B65F87E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412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P - Mental Availabi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ging + longevity">
            <a:extLst>
              <a:ext uri="{FF2B5EF4-FFF2-40B4-BE49-F238E27FC236}">
                <a16:creationId xmlns:a16="http://schemas.microsoft.com/office/drawing/2014/main" id="{D1CD3391-44A1-4614-AED3-618B6DF8913D}"/>
              </a:ext>
            </a:extLst>
          </p:cNvPr>
          <p:cNvSpPr/>
          <p:nvPr userDrawn="1"/>
        </p:nvSpPr>
        <p:spPr>
          <a:xfrm>
            <a:off x="5928360" y="483213"/>
            <a:ext cx="5948382" cy="5842510"/>
          </a:xfrm>
          <a:prstGeom prst="roundRect">
            <a:avLst>
              <a:gd name="adj" fmla="val 2088"/>
            </a:avLst>
          </a:prstGeom>
          <a:gradFill>
            <a:gsLst>
              <a:gs pos="0">
                <a:srgbClr val="B2179B">
                  <a:alpha val="10000"/>
                </a:srgbClr>
              </a:gs>
              <a:gs pos="100000">
                <a:srgbClr val="B2179B">
                  <a:alpha val="5000"/>
                </a:srgbClr>
              </a:gs>
              <a:gs pos="60000">
                <a:srgbClr val="B2179B">
                  <a:alpha val="10000"/>
                </a:srgbClr>
              </a:gs>
            </a:gsLst>
            <a:lin ang="5400000" scaled="0"/>
          </a:gradFill>
          <a:ln>
            <a:noFill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defTabSz="457200">
              <a:lnSpc>
                <a:spcPct val="90000"/>
              </a:lnSpc>
              <a:defRPr sz="3000" b="1" spc="-59">
                <a:solidFill>
                  <a:srgbClr val="FFFFFF"/>
                </a:solidFill>
                <a:latin typeface="Dax OT"/>
                <a:ea typeface="Dax OT"/>
                <a:cs typeface="Dax OT"/>
                <a:sym typeface="Dax OT"/>
              </a:defRPr>
            </a:lvl1pPr>
          </a:lstStyle>
          <a:p>
            <a:pPr lvl="0"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8D3BBD0-4600-478E-B39C-143CC3648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94" y="322006"/>
            <a:ext cx="4885811" cy="441453"/>
          </a:xfrm>
        </p:spPr>
        <p:txBody>
          <a:bodyPr>
            <a:normAutofit/>
          </a:bodyPr>
          <a:lstStyle>
            <a:lvl1pPr>
              <a:defRPr sz="2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9110B0E-7DD3-46B1-8272-5C4E99EC5F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1854" y="765345"/>
            <a:ext cx="4885351" cy="42845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8C2CFF-8EA4-496B-AAA3-7E3D61DBA34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8138" y="261490"/>
            <a:ext cx="667516" cy="667516"/>
          </a:xfrm>
          <a:prstGeom prst="ellipse">
            <a:avLst/>
          </a:prstGeom>
          <a:solidFill>
            <a:schemeClr val="accent2"/>
          </a:solidFill>
          <a:ln w="22225" cap="rnd">
            <a:solidFill>
              <a:schemeClr val="bg1"/>
            </a:solidFill>
          </a:ln>
        </p:spPr>
        <p:txBody>
          <a:bodyPr>
            <a:noAutofit/>
          </a:bodyPr>
          <a:lstStyle>
            <a:lvl1pPr>
              <a:defRPr sz="1100"/>
            </a:lvl1pPr>
          </a:lstStyle>
          <a:p>
            <a:r>
              <a:rPr lang="en-GB"/>
              <a:t>Flag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4DE1992-8D69-486A-8EAC-70C3BC3D25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10934" y="234645"/>
            <a:ext cx="4939728" cy="237417"/>
          </a:xfrm>
        </p:spPr>
        <p:txBody>
          <a:bodyPr anchor="b" anchorCtr="0">
            <a:noAutofit/>
          </a:bodyPr>
          <a:lstStyle>
            <a:lvl1pPr>
              <a:defRPr sz="1100" b="0" cap="all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Country name</a:t>
            </a:r>
          </a:p>
        </p:txBody>
      </p:sp>
      <p:sp>
        <p:nvSpPr>
          <p:cNvPr id="15" name="aging + longevity">
            <a:extLst>
              <a:ext uri="{FF2B5EF4-FFF2-40B4-BE49-F238E27FC236}">
                <a16:creationId xmlns:a16="http://schemas.microsoft.com/office/drawing/2014/main" id="{75BA4C0F-6755-47D1-98AC-94B8D1C2F568}"/>
              </a:ext>
            </a:extLst>
          </p:cNvPr>
          <p:cNvSpPr/>
          <p:nvPr userDrawn="1"/>
        </p:nvSpPr>
        <p:spPr>
          <a:xfrm>
            <a:off x="315258" y="1315844"/>
            <a:ext cx="5563668" cy="5009878"/>
          </a:xfrm>
          <a:prstGeom prst="roundRect">
            <a:avLst>
              <a:gd name="adj" fmla="val 2409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50000"/>
                </a:schemeClr>
              </a:gs>
              <a:gs pos="60000">
                <a:schemeClr val="bg1">
                  <a:lumMod val="95000"/>
                </a:schemeClr>
              </a:gs>
            </a:gsLst>
            <a:lin ang="5400000" scaled="0"/>
          </a:gradFill>
          <a:ln/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18000" rIns="0" bIns="144000" numCol="1" anchor="t">
            <a:noAutofit/>
          </a:bodyPr>
          <a:lstStyle>
            <a:lvl1pPr defTabSz="457200">
              <a:lnSpc>
                <a:spcPct val="90000"/>
              </a:lnSpc>
              <a:defRPr sz="3000" b="1" spc="-59">
                <a:solidFill>
                  <a:srgbClr val="FFFFFF"/>
                </a:solidFill>
                <a:latin typeface="Dax OT"/>
                <a:ea typeface="Dax OT"/>
                <a:cs typeface="Dax OT"/>
                <a:sym typeface="Dax OT"/>
              </a:defRPr>
            </a:lvl1pPr>
          </a:lstStyle>
          <a:p>
            <a:pPr algn="ctr"/>
            <a:endParaRPr lang="en-US" sz="1400">
              <a:solidFill>
                <a:srgbClr val="00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137070F8-9F38-4EC1-9F99-00A1EDF1FF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29400" y="6391541"/>
            <a:ext cx="5247859" cy="286232"/>
          </a:xfrm>
        </p:spPr>
        <p:txBody>
          <a:bodyPr anchor="ctr" anchorCtr="0">
            <a:normAutofit/>
          </a:bodyPr>
          <a:lstStyle>
            <a:lvl1pPr>
              <a:defRPr sz="1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A5EB74-27D7-4E7E-A10E-56C24222C2B0}"/>
              </a:ext>
            </a:extLst>
          </p:cNvPr>
          <p:cNvSpPr txBox="1"/>
          <p:nvPr userDrawn="1"/>
        </p:nvSpPr>
        <p:spPr>
          <a:xfrm>
            <a:off x="5953437" y="6414724"/>
            <a:ext cx="898832" cy="3139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</a:pPr>
            <a:r>
              <a:rPr kumimoji="0" lang="en-US" sz="800" b="0" i="0" strike="noStrike" kern="1200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POINT OF</a:t>
            </a:r>
            <a:br>
              <a:rPr kumimoji="0" lang="en-US" sz="800" b="0" i="0" strike="noStrike" kern="1200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800" b="0" i="0" strike="noStrike" kern="1200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CONTACT</a:t>
            </a:r>
            <a:endParaRPr kumimoji="0" lang="en-US" sz="800" b="0" i="0" u="none" strike="noStrike" kern="1200" cap="none" spc="0" normalizeH="0" baseline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86CC05-BDCF-4293-A649-DC4FB4ED36DE}"/>
              </a:ext>
            </a:extLst>
          </p:cNvPr>
          <p:cNvCxnSpPr>
            <a:cxnSpLocks/>
          </p:cNvCxnSpPr>
          <p:nvPr userDrawn="1"/>
        </p:nvCxnSpPr>
        <p:spPr>
          <a:xfrm>
            <a:off x="6544330" y="6429640"/>
            <a:ext cx="0" cy="286232"/>
          </a:xfrm>
          <a:prstGeom prst="line">
            <a:avLst/>
          </a:prstGeom>
          <a:ln>
            <a:solidFill>
              <a:srgbClr val="B217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3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BE49A2-B124-A167-3CB2-579C40859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4C9DD-47AD-E887-24D0-85E6E8BA9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B88CF-9254-C01F-AACB-6D44237EAA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321D5-DAD2-4C7B-A49C-D2CE3CF404AF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39425-21E6-C9C3-EF32-1F5F69189B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5BE0A-E751-2275-A396-BC20674C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01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6" y="2020204"/>
            <a:ext cx="10812219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BEST PRACTICE: NETHERLANDS</a:t>
            </a: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Prolonging the journey in post-discharge period</a:t>
            </a: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endParaRPr lang="en-GB" sz="4000" b="1" dirty="0">
              <a:solidFill>
                <a:prstClr val="white"/>
              </a:solidFill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177" y="4086535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NL" dirty="0">
                <a:solidFill>
                  <a:srgbClr val="FFFFFF"/>
                </a:solidFill>
                <a:latin typeface="Founders Grotesk Bold" panose="020B0803030202060203" pitchFamily="34" charset="0"/>
              </a:rPr>
              <a:t>February </a:t>
            </a:r>
            <a:r>
              <a:rPr lang="en-GB" dirty="0">
                <a:solidFill>
                  <a:srgbClr val="FFFFFF"/>
                </a:solidFill>
                <a:latin typeface="Founders Grotesk Bold" panose="020B0803030202060203" pitchFamily="34" charset="0"/>
              </a:rPr>
              <a:t>’2</a:t>
            </a:r>
            <a:r>
              <a:rPr lang="en-NL" dirty="0">
                <a:solidFill>
                  <a:srgbClr val="FFFFFF"/>
                </a:solidFill>
                <a:latin typeface="Founders Grotesk Bold" panose="020B0803030202060203" pitchFamily="34" charset="0"/>
              </a:rPr>
              <a:t>4</a:t>
            </a:r>
            <a:endParaRPr lang="en-GB" dirty="0">
              <a:solidFill>
                <a:srgbClr val="FFFFFF"/>
              </a:solidFill>
              <a:latin typeface="Founders Grotesk Bold" panose="020B0803030202060203" pitchFamily="34" charset="0"/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16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7904D5C-AC2A-F56F-8F36-EB5BDA19B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332" y="4609878"/>
            <a:ext cx="4257158" cy="167833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8058EAA-3116-434E-A79E-765E81DBB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634" y="413952"/>
            <a:ext cx="4862747" cy="385616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2"/>
                </a:solidFill>
                <a:latin typeface="+mj-lt"/>
              </a:rPr>
              <a:t>Prolong the nutritional care per patient in faltering growth category after discharge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6F65797-D969-4CDB-80B7-0BDBE798170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" y="-13751"/>
            <a:ext cx="1140431" cy="244419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GB" err="1"/>
              <a:t>netherlands</a:t>
            </a:r>
            <a:endParaRPr lang="en-GB"/>
          </a:p>
        </p:txBody>
      </p:sp>
      <p:sp>
        <p:nvSpPr>
          <p:cNvPr id="114" name="Text Placeholder 113">
            <a:extLst>
              <a:ext uri="{FF2B5EF4-FFF2-40B4-BE49-F238E27FC236}">
                <a16:creationId xmlns:a16="http://schemas.microsoft.com/office/drawing/2014/main" id="{E87DCECE-B5E7-405D-AA41-5DE2479B6B7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690783" y="6445762"/>
            <a:ext cx="5200724" cy="327270"/>
          </a:xfrm>
        </p:spPr>
        <p:txBody>
          <a:bodyPr>
            <a:normAutofit/>
          </a:bodyPr>
          <a:lstStyle/>
          <a:p>
            <a:r>
              <a:rPr lang="nl-NL"/>
              <a:t>Ruby </a:t>
            </a:r>
            <a:r>
              <a:rPr lang="nl-NL" err="1"/>
              <a:t>Portielje</a:t>
            </a:r>
            <a:r>
              <a:rPr lang="nl-NL"/>
              <a:t>, ruby.portielje-markus@danone.com</a:t>
            </a:r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031C66-B088-4968-9F75-2B0AA9963669}"/>
              </a:ext>
            </a:extLst>
          </p:cNvPr>
          <p:cNvSpPr txBox="1"/>
          <p:nvPr/>
        </p:nvSpPr>
        <p:spPr>
          <a:xfrm>
            <a:off x="6095999" y="573719"/>
            <a:ext cx="5781342" cy="104182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INSIGHT</a:t>
            </a:r>
          </a:p>
          <a:p>
            <a:pPr>
              <a:lnSpc>
                <a:spcPct val="90000"/>
              </a:lnSpc>
              <a:spcBef>
                <a:spcPts val="300"/>
              </a:spcBef>
              <a:defRPr/>
            </a:pPr>
            <a:r>
              <a:rPr lang="en-GB" sz="1400"/>
              <a:t>We lose patients after leaving the hospital and nutritional care is not optimal captured. In a study performed in an academic hospital in the Netherlands, </a:t>
            </a:r>
            <a:r>
              <a:rPr lang="en-GB" sz="1400" b="1"/>
              <a:t>4 out of 5 patients </a:t>
            </a:r>
            <a:r>
              <a:rPr lang="en-GB" sz="1400"/>
              <a:t>were leaving the hospital </a:t>
            </a:r>
            <a:r>
              <a:rPr lang="en-GB" sz="1400" b="1"/>
              <a:t>without a full nutritional plan</a:t>
            </a:r>
            <a:r>
              <a:rPr lang="en-GB" sz="1400"/>
              <a:t>.</a:t>
            </a:r>
            <a:endParaRPr lang="en-NL" sz="140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1BB2DEE-DF5E-4A57-BC35-DE1150BA3CA6}"/>
              </a:ext>
            </a:extLst>
          </p:cNvPr>
          <p:cNvSpPr txBox="1"/>
          <p:nvPr/>
        </p:nvSpPr>
        <p:spPr>
          <a:xfrm>
            <a:off x="6095999" y="3000455"/>
            <a:ext cx="5594350" cy="85792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INITIATIVE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/>
              <a:t>Drive awareness &amp; Equip the HCP &amp; patient with the right information &amp; tools to prolong the nutritional care per patient. Drive branded prescription of </a:t>
            </a:r>
            <a:r>
              <a:rPr lang="en-GB" sz="1400" err="1"/>
              <a:t>NutriniDrink</a:t>
            </a:r>
            <a:r>
              <a:rPr lang="en-GB" sz="1400"/>
              <a:t> Compact by including products in toolkit.</a:t>
            </a:r>
            <a:endParaRPr lang="en-US" sz="140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ECDCC5D-F330-4181-8747-0741FA705E6C}"/>
              </a:ext>
            </a:extLst>
          </p:cNvPr>
          <p:cNvSpPr txBox="1"/>
          <p:nvPr/>
        </p:nvSpPr>
        <p:spPr>
          <a:xfrm>
            <a:off x="6095999" y="3924942"/>
            <a:ext cx="5688563" cy="664028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OUTCOME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/>
              <a:t>HCP’s feedback is very positive, already more then 500 toolkits requested and more to come! Despite OOS, our </a:t>
            </a:r>
            <a:r>
              <a:rPr lang="en-US" sz="1400" err="1"/>
              <a:t>NutriniDrink</a:t>
            </a:r>
            <a:r>
              <a:rPr lang="en-US" sz="1400"/>
              <a:t> Compact has grown with </a:t>
            </a:r>
            <a:r>
              <a:rPr lang="en-US" sz="1400" b="1">
                <a:solidFill>
                  <a:schemeClr val="accent3"/>
                </a:solidFill>
              </a:rPr>
              <a:t>11,2% </a:t>
            </a:r>
            <a:r>
              <a:rPr lang="en-US" sz="1400"/>
              <a:t>vs YTD-1 (units).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D3543D9-EB36-47B4-BE10-2CE66DC47EAB}"/>
              </a:ext>
            </a:extLst>
          </p:cNvPr>
          <p:cNvSpPr txBox="1"/>
          <p:nvPr/>
        </p:nvSpPr>
        <p:spPr>
          <a:xfrm>
            <a:off x="460249" y="5618859"/>
            <a:ext cx="5293708" cy="58985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tIns="72000" bIns="9000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KEY LEARNING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Providing services beyond product for HCP will impact your brand</a:t>
            </a:r>
          </a:p>
        </p:txBody>
      </p:sp>
      <p:pic>
        <p:nvPicPr>
          <p:cNvPr id="10" name="Picture Placeholder 9" descr="Text&#10;&#10;Description automatically generated">
            <a:extLst>
              <a:ext uri="{FF2B5EF4-FFF2-40B4-BE49-F238E27FC236}">
                <a16:creationId xmlns:a16="http://schemas.microsoft.com/office/drawing/2014/main" id="{2AF810DB-3F32-40BF-9F51-A70F180BE42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1" r="32051"/>
          <a:stretch>
            <a:fillRect/>
          </a:stretch>
        </p:blipFill>
        <p:spPr/>
      </p:pic>
      <p:pic>
        <p:nvPicPr>
          <p:cNvPr id="30" name="Picture 29" descr="Pie chart&#10;&#10;Description automatically generated with medium confidence">
            <a:extLst>
              <a:ext uri="{FF2B5EF4-FFF2-40B4-BE49-F238E27FC236}">
                <a16:creationId xmlns:a16="http://schemas.microsoft.com/office/drawing/2014/main" id="{494BA751-7647-4800-AB0C-2309F384D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780" y="251581"/>
            <a:ext cx="666000" cy="666000"/>
          </a:xfrm>
          <a:prstGeom prst="rect">
            <a:avLst/>
          </a:prstGeom>
        </p:spPr>
      </p:pic>
      <p:pic>
        <p:nvPicPr>
          <p:cNvPr id="2" name="Picture 1" descr="A box with a picture of a child&#10;&#10;Description automatically generated">
            <a:extLst>
              <a:ext uri="{FF2B5EF4-FFF2-40B4-BE49-F238E27FC236}">
                <a16:creationId xmlns:a16="http://schemas.microsoft.com/office/drawing/2014/main" id="{BC92B423-DB5D-EC7D-477F-EFD092FC53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37" y="2208269"/>
            <a:ext cx="2992680" cy="29926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998FDE-8DEE-9049-03FB-AF47F51140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127" y="1273911"/>
            <a:ext cx="1882776" cy="1058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0807D9-CC83-C46E-22FA-D132CA03D8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1115" y="1460471"/>
            <a:ext cx="2913592" cy="1651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3957FF-5EFD-FD0F-30A5-7607F0397B6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6700"/>
          <a:stretch/>
        </p:blipFill>
        <p:spPr>
          <a:xfrm>
            <a:off x="4829386" y="982852"/>
            <a:ext cx="790091" cy="38874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ED42F1E-32B2-860F-C0F1-9D97D419E692}"/>
              </a:ext>
            </a:extLst>
          </p:cNvPr>
          <p:cNvCxnSpPr/>
          <p:nvPr/>
        </p:nvCxnSpPr>
        <p:spPr>
          <a:xfrm>
            <a:off x="7557281" y="5429186"/>
            <a:ext cx="0" cy="5253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5689C85-2429-AF35-746C-752630CADFF9}"/>
              </a:ext>
            </a:extLst>
          </p:cNvPr>
          <p:cNvSpPr txBox="1"/>
          <p:nvPr/>
        </p:nvSpPr>
        <p:spPr>
          <a:xfrm>
            <a:off x="6959600" y="5016283"/>
            <a:ext cx="173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>
                <a:solidFill>
                  <a:schemeClr val="accent3"/>
                </a:solidFill>
              </a:rPr>
              <a:t>Start campaign</a:t>
            </a:r>
            <a:endParaRPr lang="en-NL">
              <a:solidFill>
                <a:schemeClr val="accent3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83BB83-9EA2-9CC9-0EF4-D6BBDD591F81}"/>
              </a:ext>
            </a:extLst>
          </p:cNvPr>
          <p:cNvSpPr txBox="1"/>
          <p:nvPr/>
        </p:nvSpPr>
        <p:spPr>
          <a:xfrm>
            <a:off x="7893050" y="4581996"/>
            <a:ext cx="1498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100"/>
              <a:t>SALES IN UNITS</a:t>
            </a:r>
            <a:endParaRPr lang="en-NL" sz="1100"/>
          </a:p>
        </p:txBody>
      </p:sp>
      <p:pic>
        <p:nvPicPr>
          <p:cNvPr id="25" name="Picture 24" descr="A book with a picture of a child&#10;&#10;Description automatically generated">
            <a:extLst>
              <a:ext uri="{FF2B5EF4-FFF2-40B4-BE49-F238E27FC236}">
                <a16:creationId xmlns:a16="http://schemas.microsoft.com/office/drawing/2014/main" id="{663F65BA-11C2-21EB-5770-7BBF9CBF3D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370" r="97593">
                        <a14:foregroundMark x1="7037" y1="34444" x2="9074" y2="68704"/>
                        <a14:foregroundMark x1="9074" y1="68704" x2="9074" y2="68704"/>
                        <a14:foregroundMark x1="8519" y1="30556" x2="28333" y2="30370"/>
                        <a14:foregroundMark x1="28333" y1="30370" x2="42222" y2="31111"/>
                        <a14:foregroundMark x1="25926" y1="28148" x2="7778" y2="31296"/>
                        <a14:foregroundMark x1="7778" y1="31296" x2="7593" y2="31481"/>
                        <a14:foregroundMark x1="5741" y1="30185" x2="6111" y2="59815"/>
                        <a14:foregroundMark x1="6111" y1="59815" x2="73704" y2="50185"/>
                        <a14:foregroundMark x1="73704" y1="50185" x2="92593" y2="51111"/>
                        <a14:foregroundMark x1="92593" y1="51111" x2="92963" y2="50741"/>
                        <a14:foregroundMark x1="87593" y1="50185" x2="80741" y2="70741"/>
                        <a14:foregroundMark x1="80741" y1="70741" x2="80741" y2="71111"/>
                        <a14:foregroundMark x1="94074" y1="51296" x2="97593" y2="44815"/>
                        <a14:foregroundMark x1="57037" y1="29444" x2="7778" y2="30185"/>
                        <a14:foregroundMark x1="4815" y1="28148" x2="40926" y2="24444"/>
                        <a14:foregroundMark x1="40926" y1="24444" x2="56481" y2="29630"/>
                        <a14:foregroundMark x1="64074" y1="28704" x2="28333" y2="34444"/>
                        <a14:foregroundMark x1="4074" y1="55185" x2="370" y2="34074"/>
                        <a14:foregroundMark x1="32407" y1="43519" x2="80370" y2="575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81" y="4021536"/>
            <a:ext cx="1874208" cy="187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7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Danone One</vt:lpstr>
      <vt:lpstr>Dax OT</vt:lpstr>
      <vt:lpstr>Founders Grotesk Bold</vt:lpstr>
      <vt:lpstr>Oswald Light</vt:lpstr>
      <vt:lpstr>Oswald SemiBold</vt:lpstr>
      <vt:lpstr>Office Theme</vt:lpstr>
      <vt:lpstr>BEST PRACTICE: NETHERLANDS  Prolonging the journey in post-discharge period  </vt:lpstr>
      <vt:lpstr>Prolong the nutritional care per patient in faltering growth category after discharge</vt:lpstr>
    </vt:vector>
  </TitlesOfParts>
  <Company>Danone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PRACTICE: Netherlands  Discharge Toolkit  </dc:title>
  <dc:creator>LIAO Tao</dc:creator>
  <cp:lastModifiedBy>MITROVIC Jelena</cp:lastModifiedBy>
  <cp:revision>2</cp:revision>
  <dcterms:created xsi:type="dcterms:W3CDTF">2024-03-07T16:03:16Z</dcterms:created>
  <dcterms:modified xsi:type="dcterms:W3CDTF">2024-03-08T13:12:36Z</dcterms:modified>
</cp:coreProperties>
</file>