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147483144" r:id="rId2"/>
    <p:sldId id="2147474811" r:id="rId3"/>
    <p:sldId id="2147473264" r:id="rId4"/>
    <p:sldId id="2147473182" r:id="rId5"/>
    <p:sldId id="2147473186" r:id="rId6"/>
    <p:sldId id="2147473189" r:id="rId7"/>
    <p:sldId id="214747326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23B921-399C-40BF-8114-6810852D6BDE}" v="1" dt="2024-03-07T16:04:21.2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AO Tao" userId="50e13620-d9b7-4797-b29c-a4beb9d18f0e" providerId="ADAL" clId="{0323B921-399C-40BF-8114-6810852D6BDE}"/>
    <pc:docChg chg="addSld modSld">
      <pc:chgData name="LIAO Tao" userId="50e13620-d9b7-4797-b29c-a4beb9d18f0e" providerId="ADAL" clId="{0323B921-399C-40BF-8114-6810852D6BDE}" dt="2024-03-07T16:04:21.249" v="0"/>
      <pc:docMkLst>
        <pc:docMk/>
      </pc:docMkLst>
      <pc:sldChg chg="add">
        <pc:chgData name="LIAO Tao" userId="50e13620-d9b7-4797-b29c-a4beb9d18f0e" providerId="ADAL" clId="{0323B921-399C-40BF-8114-6810852D6BDE}" dt="2024-03-07T16:04:21.249" v="0"/>
        <pc:sldMkLst>
          <pc:docMk/>
          <pc:sldMk cId="2335765082" sldId="2147473182"/>
        </pc:sldMkLst>
      </pc:sldChg>
      <pc:sldChg chg="add">
        <pc:chgData name="LIAO Tao" userId="50e13620-d9b7-4797-b29c-a4beb9d18f0e" providerId="ADAL" clId="{0323B921-399C-40BF-8114-6810852D6BDE}" dt="2024-03-07T16:04:21.249" v="0"/>
        <pc:sldMkLst>
          <pc:docMk/>
          <pc:sldMk cId="2917628929" sldId="2147473186"/>
        </pc:sldMkLst>
      </pc:sldChg>
      <pc:sldChg chg="add">
        <pc:chgData name="LIAO Tao" userId="50e13620-d9b7-4797-b29c-a4beb9d18f0e" providerId="ADAL" clId="{0323B921-399C-40BF-8114-6810852D6BDE}" dt="2024-03-07T16:04:21.249" v="0"/>
        <pc:sldMkLst>
          <pc:docMk/>
          <pc:sldMk cId="817589909" sldId="2147473189"/>
        </pc:sldMkLst>
      </pc:sldChg>
      <pc:sldChg chg="add">
        <pc:chgData name="LIAO Tao" userId="50e13620-d9b7-4797-b29c-a4beb9d18f0e" providerId="ADAL" clId="{0323B921-399C-40BF-8114-6810852D6BDE}" dt="2024-03-07T16:04:21.249" v="0"/>
        <pc:sldMkLst>
          <pc:docMk/>
          <pc:sldMk cId="2604058176" sldId="2147473264"/>
        </pc:sldMkLst>
      </pc:sldChg>
      <pc:sldChg chg="add">
        <pc:chgData name="LIAO Tao" userId="50e13620-d9b7-4797-b29c-a4beb9d18f0e" providerId="ADAL" clId="{0323B921-399C-40BF-8114-6810852D6BDE}" dt="2024-03-07T16:04:21.249" v="0"/>
        <pc:sldMkLst>
          <pc:docMk/>
          <pc:sldMk cId="2349421672" sldId="2147473266"/>
        </pc:sldMkLst>
      </pc:sldChg>
      <pc:sldChg chg="add">
        <pc:chgData name="LIAO Tao" userId="50e13620-d9b7-4797-b29c-a4beb9d18f0e" providerId="ADAL" clId="{0323B921-399C-40BF-8114-6810852D6BDE}" dt="2024-03-07T16:04:21.249" v="0"/>
        <pc:sldMkLst>
          <pc:docMk/>
          <pc:sldMk cId="3641875468" sldId="2147474811"/>
        </pc:sldMkLst>
      </pc:sldChg>
      <pc:sldChg chg="add">
        <pc:chgData name="LIAO Tao" userId="50e13620-d9b7-4797-b29c-a4beb9d18f0e" providerId="ADAL" clId="{0323B921-399C-40BF-8114-6810852D6BDE}" dt="2024-03-07T16:04:21.249" v="0"/>
        <pc:sldMkLst>
          <pc:docMk/>
          <pc:sldMk cId="474044537" sldId="214748314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0286C-A4C0-1148-1CD1-33AE1579A4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BA0BCF-7088-01B5-6B15-8B390560F7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B5A63C-C420-68CD-6716-C270873B7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65FAB-B5FC-4CB5-905B-09D62B1A4693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78500E-F821-D250-29B4-A7FB0507D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FF4F6-81AA-75C4-1465-65D6BCD79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E83EB-68FF-4CD8-B2C5-B28BE11DA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973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2BBEE-C85E-DDBA-BF15-9A06C2835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D89635-A038-79F8-827F-8A22567F89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242FE3-0941-025F-801B-E53BDE889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65FAB-B5FC-4CB5-905B-09D62B1A4693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434B6F-58BC-4B2E-AB87-7FA3B193F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F49DAA-B5F8-1B2D-025E-EDD7ABE44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E83EB-68FF-4CD8-B2C5-B28BE11DA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286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D23D8-20F2-32C5-7BEF-755F33CCA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621C8-7FCA-BFCA-F008-47B2E1B9B6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B9A7C7-0472-03C9-47EF-F67CEC1FD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65FAB-B5FC-4CB5-905B-09D62B1A4693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D9690B-FEA3-9A6D-4E74-D3F09BE9F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BBD8B-2317-61E7-6D0D-8238FE9B0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E83EB-68FF-4CD8-B2C5-B28BE11DA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774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4D3BC-8E4D-E08C-C7E4-11CA7D498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D0B5D-DAC9-20B0-0C67-A8B6541F18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19CD6C-4131-CE79-9580-3AD262268C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EA21ED-3995-99E7-CB4F-1FC1FFE96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65FAB-B5FC-4CB5-905B-09D62B1A4693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D7F0FC-7564-22EF-F3CD-23BE20113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3E3200-2A2F-0EE6-808A-BED6669A2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E83EB-68FF-4CD8-B2C5-B28BE11DA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268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6DC7B-03B1-7C87-4637-8D5B7EE56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FA4E75-19A0-ADCD-47CB-BA581D771C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E8D310-68D6-9702-2B35-867909C1A4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900B04-DAC3-18E9-255F-8DA559E564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D757BB-9928-98F8-E0A8-EC997D0139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843C272-C0D6-BFF8-B12D-B7EC858C5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65FAB-B5FC-4CB5-905B-09D62B1A4693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4182B8-08F7-0A92-9852-F55EF2F74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8119D2-1522-DAA5-F5C2-C5E053A38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E83EB-68FF-4CD8-B2C5-B28BE11DA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23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52A6F-CCF9-4685-50E7-CEC365A70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363AD3-2938-68EF-7A80-F50590219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65FAB-B5FC-4CB5-905B-09D62B1A4693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42B217-CFCA-E147-EACC-7C0F4945F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FA691C-5BBA-6A5D-6E03-4A319C17A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E83EB-68FF-4CD8-B2C5-B28BE11DA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823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10B813-F78B-0B67-5FB5-A85773E8B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65FAB-B5FC-4CB5-905B-09D62B1A4693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A5AC34-D2EB-DD0D-E10A-9B395FDED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BF0AFE-8E53-AEC7-269C-BA5A8A84E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E83EB-68FF-4CD8-B2C5-B28BE11DA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304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6BA14-1059-15FB-FFE1-7ED3ED1D3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0A158F-B5C2-3E8B-3C5C-AA92D92CD3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E47847-BFC3-1E14-A216-156E1299B3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811323-46BE-03CB-AB8A-2B075B87C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65FAB-B5FC-4CB5-905B-09D62B1A4693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AA1FD2-2227-5166-90AE-FC49C7BC6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83A8D8-4A63-6D26-5490-935C825BD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E83EB-68FF-4CD8-B2C5-B28BE11DA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957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CBAA1-45A2-CD8D-03B2-C75F830E3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B4136C-5BE4-66DB-52E4-3D372CB096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14C05E-8C73-A797-7BAD-334836F140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16ED78-1E66-31A5-099C-2FD8A2F22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65FAB-B5FC-4CB5-905B-09D62B1A4693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D2FC59-8091-BB1A-2DF8-E4D449EFB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5FC4AA-209A-50DA-1B28-5DB5E616D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E83EB-68FF-4CD8-B2C5-B28BE11DA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681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0CE9A-DE6F-0D6B-E1C1-E8A2BC465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B5308E-8CBB-1A5C-6A46-E62C7B62B7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7F66C0-E8D5-B5DE-3EC0-24F6C10DA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65FAB-B5FC-4CB5-905B-09D62B1A4693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5139B-A4A7-8676-D30D-12CE8DD23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5126F7-1487-FB75-01C2-D8E3518BE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E83EB-68FF-4CD8-B2C5-B28BE11DA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277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B1DB53-3779-A04B-CE6C-DCD55692E9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ECF815-8C1E-AF56-1E03-1B159882AD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1F6A31-FCB8-7577-06D7-B970A90EB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65FAB-B5FC-4CB5-905B-09D62B1A4693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0F1758-0C6C-2D4E-96A8-8985E8CFE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04E61C-6D8F-6C34-7641-8AE04DEFD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E83EB-68FF-4CD8-B2C5-B28BE11DA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388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P - More Fuel for Grow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aging + longevity">
            <a:extLst>
              <a:ext uri="{FF2B5EF4-FFF2-40B4-BE49-F238E27FC236}">
                <a16:creationId xmlns:a16="http://schemas.microsoft.com/office/drawing/2014/main" id="{D1CD3391-44A1-4614-AED3-618B6DF8913D}"/>
              </a:ext>
            </a:extLst>
          </p:cNvPr>
          <p:cNvSpPr/>
          <p:nvPr userDrawn="1"/>
        </p:nvSpPr>
        <p:spPr>
          <a:xfrm>
            <a:off x="5928360" y="483213"/>
            <a:ext cx="5948382" cy="5842510"/>
          </a:xfrm>
          <a:prstGeom prst="roundRect">
            <a:avLst>
              <a:gd name="adj" fmla="val 2088"/>
            </a:avLst>
          </a:prstGeom>
          <a:gradFill>
            <a:gsLst>
              <a:gs pos="0">
                <a:srgbClr val="496EA3">
                  <a:alpha val="10000"/>
                </a:srgbClr>
              </a:gs>
              <a:gs pos="100000">
                <a:srgbClr val="496EA3">
                  <a:alpha val="5000"/>
                </a:srgbClr>
              </a:gs>
              <a:gs pos="60000">
                <a:srgbClr val="496EA3">
                  <a:alpha val="10000"/>
                </a:srgbClr>
              </a:gs>
            </a:gsLst>
            <a:lin ang="5400000" scaled="0"/>
          </a:gradFill>
          <a:ln>
            <a:noFill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defTabSz="457200">
              <a:lnSpc>
                <a:spcPct val="90000"/>
              </a:lnSpc>
              <a:defRPr sz="3000" b="1" spc="-59">
                <a:solidFill>
                  <a:srgbClr val="FFFFFF"/>
                </a:solidFill>
                <a:latin typeface="Dax OT"/>
                <a:ea typeface="Dax OT"/>
                <a:cs typeface="Dax OT"/>
                <a:sym typeface="Dax OT"/>
              </a:defRPr>
            </a:lvl1pPr>
          </a:lstStyle>
          <a:p>
            <a:pPr lvl="0"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F58913F-8FAB-4691-BC16-E502ADE04C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727"/>
          <a:stretch/>
        </p:blipFill>
        <p:spPr>
          <a:xfrm>
            <a:off x="8595854" y="229117"/>
            <a:ext cx="3596146" cy="57256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F8D3BBD0-4600-478E-B39C-143CC3648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1394" y="322006"/>
            <a:ext cx="4885811" cy="441453"/>
          </a:xfrm>
        </p:spPr>
        <p:txBody>
          <a:bodyPr>
            <a:normAutofit/>
          </a:bodyPr>
          <a:lstStyle>
            <a:lvl1pPr>
              <a:defRPr sz="2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C9110B0E-7DD3-46B1-8272-5C4E99EC5F2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11854" y="765345"/>
            <a:ext cx="4885351" cy="42845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1600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88C2CFF-8EA4-496B-AAA3-7E3D61DBA34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68138" y="261490"/>
            <a:ext cx="667516" cy="667516"/>
          </a:xfrm>
          <a:prstGeom prst="ellipse">
            <a:avLst/>
          </a:prstGeom>
          <a:solidFill>
            <a:schemeClr val="accent2"/>
          </a:solidFill>
          <a:ln w="22225" cap="rnd">
            <a:solidFill>
              <a:schemeClr val="bg1"/>
            </a:solidFill>
          </a:ln>
        </p:spPr>
        <p:txBody>
          <a:bodyPr>
            <a:noAutofit/>
          </a:bodyPr>
          <a:lstStyle>
            <a:lvl1pPr>
              <a:defRPr sz="1100"/>
            </a:lvl1pPr>
          </a:lstStyle>
          <a:p>
            <a:r>
              <a:rPr lang="en-GB"/>
              <a:t>Flag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4DE1992-8D69-486A-8EAC-70C3BC3D25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10934" y="234645"/>
            <a:ext cx="4939728" cy="237417"/>
          </a:xfrm>
        </p:spPr>
        <p:txBody>
          <a:bodyPr anchor="b" anchorCtr="0">
            <a:noAutofit/>
          </a:bodyPr>
          <a:lstStyle>
            <a:lvl1pPr>
              <a:defRPr sz="1100" b="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Country name</a:t>
            </a:r>
          </a:p>
        </p:txBody>
      </p:sp>
      <p:sp>
        <p:nvSpPr>
          <p:cNvPr id="15" name="aging + longevity">
            <a:extLst>
              <a:ext uri="{FF2B5EF4-FFF2-40B4-BE49-F238E27FC236}">
                <a16:creationId xmlns:a16="http://schemas.microsoft.com/office/drawing/2014/main" id="{75BA4C0F-6755-47D1-98AC-94B8D1C2F568}"/>
              </a:ext>
            </a:extLst>
          </p:cNvPr>
          <p:cNvSpPr/>
          <p:nvPr userDrawn="1"/>
        </p:nvSpPr>
        <p:spPr>
          <a:xfrm>
            <a:off x="315258" y="1315844"/>
            <a:ext cx="5563668" cy="5009878"/>
          </a:xfrm>
          <a:prstGeom prst="roundRect">
            <a:avLst>
              <a:gd name="adj" fmla="val 2409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95000"/>
                  <a:alpha val="50000"/>
                </a:schemeClr>
              </a:gs>
              <a:gs pos="60000">
                <a:schemeClr val="bg1">
                  <a:lumMod val="95000"/>
                </a:schemeClr>
              </a:gs>
            </a:gsLst>
            <a:lin ang="5400000" scaled="0"/>
          </a:gradFill>
          <a:ln/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0" tIns="18000" rIns="0" bIns="144000" numCol="1" anchor="t">
            <a:noAutofit/>
          </a:bodyPr>
          <a:lstStyle>
            <a:lvl1pPr defTabSz="457200">
              <a:lnSpc>
                <a:spcPct val="90000"/>
              </a:lnSpc>
              <a:defRPr sz="3000" b="1" spc="-59">
                <a:solidFill>
                  <a:srgbClr val="FFFFFF"/>
                </a:solidFill>
                <a:latin typeface="Dax OT"/>
                <a:ea typeface="Dax OT"/>
                <a:cs typeface="Dax OT"/>
                <a:sym typeface="Dax OT"/>
              </a:defRPr>
            </a:lvl1pPr>
          </a:lstStyle>
          <a:p>
            <a:pPr algn="ctr"/>
            <a:endParaRPr lang="en-US" sz="1400">
              <a:solidFill>
                <a:srgbClr val="000000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137070F8-9F38-4EC1-9F99-00A1EDF1FF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3936" y="6443400"/>
            <a:ext cx="5024989" cy="319291"/>
          </a:xfrm>
        </p:spPr>
        <p:txBody>
          <a:bodyPr anchor="ctr" anchorCtr="0">
            <a:normAutofit/>
          </a:bodyPr>
          <a:lstStyle>
            <a:lvl1pPr>
              <a:defRPr sz="1000" cap="none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3A5EB74-27D7-4E7E-A10E-56C24222C2B0}"/>
              </a:ext>
            </a:extLst>
          </p:cNvPr>
          <p:cNvSpPr txBox="1"/>
          <p:nvPr userDrawn="1"/>
        </p:nvSpPr>
        <p:spPr>
          <a:xfrm>
            <a:off x="227509" y="6428574"/>
            <a:ext cx="898832" cy="31393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kumimoji="0" lang="en-US" sz="800" b="0" i="0" strike="noStrike" kern="1200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POINT OF</a:t>
            </a:r>
            <a:br>
              <a:rPr kumimoji="0" lang="en-US" sz="800" b="0" i="0" strike="noStrike" kern="1200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US" sz="800" b="0" i="0" strike="noStrike" kern="1200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CONTACT</a:t>
            </a:r>
            <a:endParaRPr kumimoji="0" lang="en-US" sz="800" b="0" i="0" u="none" strike="noStrike" kern="1200" cap="none" spc="0" normalizeH="0" baseline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586CC05-BDCF-4293-A649-DC4FB4ED36DE}"/>
              </a:ext>
            </a:extLst>
          </p:cNvPr>
          <p:cNvCxnSpPr>
            <a:cxnSpLocks/>
          </p:cNvCxnSpPr>
          <p:nvPr userDrawn="1"/>
        </p:nvCxnSpPr>
        <p:spPr>
          <a:xfrm>
            <a:off x="781705" y="6442424"/>
            <a:ext cx="0" cy="286232"/>
          </a:xfrm>
          <a:prstGeom prst="line">
            <a:avLst/>
          </a:prstGeom>
          <a:ln>
            <a:solidFill>
              <a:srgbClr val="496EA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Graphic 79">
            <a:extLst>
              <a:ext uri="{FF2B5EF4-FFF2-40B4-BE49-F238E27FC236}">
                <a16:creationId xmlns:a16="http://schemas.microsoft.com/office/drawing/2014/main" id="{E1067FAA-4ECC-4350-A067-F22CD22E5169}"/>
              </a:ext>
            </a:extLst>
          </p:cNvPr>
          <p:cNvSpPr/>
          <p:nvPr userDrawn="1"/>
        </p:nvSpPr>
        <p:spPr>
          <a:xfrm>
            <a:off x="8863680" y="340518"/>
            <a:ext cx="287024" cy="350045"/>
          </a:xfrm>
          <a:custGeom>
            <a:avLst/>
            <a:gdLst>
              <a:gd name="connsiteX0" fmla="*/ 332032 w 643528"/>
              <a:gd name="connsiteY0" fmla="*/ 363295 h 784824"/>
              <a:gd name="connsiteX1" fmla="*/ 313534 w 643528"/>
              <a:gd name="connsiteY1" fmla="*/ 382345 h 784824"/>
              <a:gd name="connsiteX2" fmla="*/ 313534 w 643528"/>
              <a:gd name="connsiteY2" fmla="*/ 408444 h 784824"/>
              <a:gd name="connsiteX3" fmla="*/ 271167 w 643528"/>
              <a:gd name="connsiteY3" fmla="*/ 439105 h 784824"/>
              <a:gd name="connsiteX4" fmla="*/ 269234 w 643528"/>
              <a:gd name="connsiteY4" fmla="*/ 493426 h 784824"/>
              <a:gd name="connsiteX5" fmla="*/ 323755 w 643528"/>
              <a:gd name="connsiteY5" fmla="*/ 531431 h 784824"/>
              <a:gd name="connsiteX6" fmla="*/ 353425 w 643528"/>
              <a:gd name="connsiteY6" fmla="*/ 550871 h 784824"/>
              <a:gd name="connsiteX7" fmla="*/ 352625 w 643528"/>
              <a:gd name="connsiteY7" fmla="*/ 570521 h 784824"/>
              <a:gd name="connsiteX8" fmla="*/ 278463 w 643528"/>
              <a:gd name="connsiteY8" fmla="*/ 575884 h 784824"/>
              <a:gd name="connsiteX9" fmla="*/ 253117 w 643528"/>
              <a:gd name="connsiteY9" fmla="*/ 584380 h 784824"/>
              <a:gd name="connsiteX10" fmla="*/ 261795 w 643528"/>
              <a:gd name="connsiteY10" fmla="*/ 609621 h 784824"/>
              <a:gd name="connsiteX11" fmla="*/ 313544 w 643528"/>
              <a:gd name="connsiteY11" fmla="*/ 623709 h 784824"/>
              <a:gd name="connsiteX12" fmla="*/ 313544 w 643528"/>
              <a:gd name="connsiteY12" fmla="*/ 646436 h 784824"/>
              <a:gd name="connsiteX13" fmla="*/ 332346 w 643528"/>
              <a:gd name="connsiteY13" fmla="*/ 665638 h 784824"/>
              <a:gd name="connsiteX14" fmla="*/ 351149 w 643528"/>
              <a:gd name="connsiteY14" fmla="*/ 646436 h 784824"/>
              <a:gd name="connsiteX15" fmla="*/ 351149 w 643528"/>
              <a:gd name="connsiteY15" fmla="*/ 617803 h 784824"/>
              <a:gd name="connsiteX16" fmla="*/ 385134 w 643528"/>
              <a:gd name="connsiteY16" fmla="*/ 589428 h 784824"/>
              <a:gd name="connsiteX17" fmla="*/ 386963 w 643528"/>
              <a:gd name="connsiteY17" fmla="*/ 533869 h 784824"/>
              <a:gd name="connsiteX18" fmla="*/ 333537 w 643528"/>
              <a:gd name="connsiteY18" fmla="*/ 495074 h 784824"/>
              <a:gd name="connsiteX19" fmla="*/ 302533 w 643528"/>
              <a:gd name="connsiteY19" fmla="*/ 475881 h 784824"/>
              <a:gd name="connsiteX20" fmla="*/ 303428 w 643528"/>
              <a:gd name="connsiteY20" fmla="*/ 458469 h 784824"/>
              <a:gd name="connsiteX21" fmla="*/ 368113 w 643528"/>
              <a:gd name="connsiteY21" fmla="*/ 451611 h 784824"/>
              <a:gd name="connsiteX22" fmla="*/ 393516 w 643528"/>
              <a:gd name="connsiteY22" fmla="*/ 443534 h 784824"/>
              <a:gd name="connsiteX23" fmla="*/ 385429 w 643528"/>
              <a:gd name="connsiteY23" fmla="*/ 418131 h 784824"/>
              <a:gd name="connsiteX24" fmla="*/ 351139 w 643528"/>
              <a:gd name="connsiteY24" fmla="*/ 406710 h 784824"/>
              <a:gd name="connsiteX25" fmla="*/ 351139 w 643528"/>
              <a:gd name="connsiteY25" fmla="*/ 382355 h 784824"/>
              <a:gd name="connsiteX26" fmla="*/ 332032 w 643528"/>
              <a:gd name="connsiteY26" fmla="*/ 363295 h 784824"/>
              <a:gd name="connsiteX27" fmla="*/ 233172 w 643528"/>
              <a:gd name="connsiteY27" fmla="*/ 246357 h 784824"/>
              <a:gd name="connsiteX28" fmla="*/ 262138 w 643528"/>
              <a:gd name="connsiteY28" fmla="*/ 246357 h 784824"/>
              <a:gd name="connsiteX29" fmla="*/ 241554 w 643528"/>
              <a:gd name="connsiteY29" fmla="*/ 296525 h 784824"/>
              <a:gd name="connsiteX30" fmla="*/ 270529 w 643528"/>
              <a:gd name="connsiteY30" fmla="*/ 308431 h 784824"/>
              <a:gd name="connsiteX31" fmla="*/ 296027 w 643528"/>
              <a:gd name="connsiteY31" fmla="*/ 246357 h 784824"/>
              <a:gd name="connsiteX32" fmla="*/ 347520 w 643528"/>
              <a:gd name="connsiteY32" fmla="*/ 246357 h 784824"/>
              <a:gd name="connsiteX33" fmla="*/ 373018 w 643528"/>
              <a:gd name="connsiteY33" fmla="*/ 308431 h 784824"/>
              <a:gd name="connsiteX34" fmla="*/ 393611 w 643528"/>
              <a:gd name="connsiteY34" fmla="*/ 317252 h 784824"/>
              <a:gd name="connsiteX35" fmla="*/ 401993 w 643528"/>
              <a:gd name="connsiteY35" fmla="*/ 296525 h 784824"/>
              <a:gd name="connsiteX36" fmla="*/ 381410 w 643528"/>
              <a:gd name="connsiteY36" fmla="*/ 246357 h 784824"/>
              <a:gd name="connsiteX37" fmla="*/ 410137 w 643528"/>
              <a:gd name="connsiteY37" fmla="*/ 246357 h 784824"/>
              <a:gd name="connsiteX38" fmla="*/ 537924 w 643528"/>
              <a:gd name="connsiteY38" fmla="*/ 378669 h 784824"/>
              <a:gd name="connsiteX39" fmla="*/ 612143 w 643528"/>
              <a:gd name="connsiteY39" fmla="*/ 545013 h 784824"/>
              <a:gd name="connsiteX40" fmla="*/ 522999 w 643528"/>
              <a:gd name="connsiteY40" fmla="*/ 699995 h 784824"/>
              <a:gd name="connsiteX41" fmla="*/ 321678 w 643528"/>
              <a:gd name="connsiteY41" fmla="*/ 753525 h 784824"/>
              <a:gd name="connsiteX42" fmla="*/ 120463 w 643528"/>
              <a:gd name="connsiteY42" fmla="*/ 699995 h 784824"/>
              <a:gd name="connsiteX43" fmla="*/ 31366 w 643528"/>
              <a:gd name="connsiteY43" fmla="*/ 545013 h 784824"/>
              <a:gd name="connsiteX44" fmla="*/ 105575 w 643528"/>
              <a:gd name="connsiteY44" fmla="*/ 378669 h 784824"/>
              <a:gd name="connsiteX45" fmla="*/ 233172 w 643528"/>
              <a:gd name="connsiteY45" fmla="*/ 246357 h 784824"/>
              <a:gd name="connsiteX46" fmla="*/ 251327 w 643528"/>
              <a:gd name="connsiteY46" fmla="*/ 175777 h 784824"/>
              <a:gd name="connsiteX47" fmla="*/ 392211 w 643528"/>
              <a:gd name="connsiteY47" fmla="*/ 175777 h 784824"/>
              <a:gd name="connsiteX48" fmla="*/ 407841 w 643528"/>
              <a:gd name="connsiteY48" fmla="*/ 191398 h 784824"/>
              <a:gd name="connsiteX49" fmla="*/ 407841 w 643528"/>
              <a:gd name="connsiteY49" fmla="*/ 199494 h 784824"/>
              <a:gd name="connsiteX50" fmla="*/ 392211 w 643528"/>
              <a:gd name="connsiteY50" fmla="*/ 215067 h 784824"/>
              <a:gd name="connsiteX51" fmla="*/ 251327 w 643528"/>
              <a:gd name="connsiteY51" fmla="*/ 215067 h 784824"/>
              <a:gd name="connsiteX52" fmla="*/ 235696 w 643528"/>
              <a:gd name="connsiteY52" fmla="*/ 199494 h 784824"/>
              <a:gd name="connsiteX53" fmla="*/ 235696 w 643528"/>
              <a:gd name="connsiteY53" fmla="*/ 191398 h 784824"/>
              <a:gd name="connsiteX54" fmla="*/ 251327 w 643528"/>
              <a:gd name="connsiteY54" fmla="*/ 175777 h 784824"/>
              <a:gd name="connsiteX55" fmla="*/ 375895 w 643528"/>
              <a:gd name="connsiteY55" fmla="*/ 31359 h 784824"/>
              <a:gd name="connsiteX56" fmla="*/ 435473 w 643528"/>
              <a:gd name="connsiteY56" fmla="*/ 49066 h 784824"/>
              <a:gd name="connsiteX57" fmla="*/ 384829 w 643528"/>
              <a:gd name="connsiteY57" fmla="*/ 144468 h 784824"/>
              <a:gd name="connsiteX58" fmla="*/ 258070 w 643528"/>
              <a:gd name="connsiteY58" fmla="*/ 144468 h 784824"/>
              <a:gd name="connsiteX59" fmla="*/ 208702 w 643528"/>
              <a:gd name="connsiteY59" fmla="*/ 51542 h 784824"/>
              <a:gd name="connsiteX60" fmla="*/ 262080 w 643528"/>
              <a:gd name="connsiteY60" fmla="*/ 61515 h 784824"/>
              <a:gd name="connsiteX61" fmla="*/ 265100 w 643528"/>
              <a:gd name="connsiteY61" fmla="*/ 63544 h 784824"/>
              <a:gd name="connsiteX62" fmla="*/ 266195 w 643528"/>
              <a:gd name="connsiteY62" fmla="*/ 65525 h 784824"/>
              <a:gd name="connsiteX63" fmla="*/ 295408 w 643528"/>
              <a:gd name="connsiteY63" fmla="*/ 111273 h 784824"/>
              <a:gd name="connsiteX64" fmla="*/ 317535 w 643528"/>
              <a:gd name="connsiteY64" fmla="*/ 116922 h 784824"/>
              <a:gd name="connsiteX65" fmla="*/ 321745 w 643528"/>
              <a:gd name="connsiteY65" fmla="*/ 94490 h 784824"/>
              <a:gd name="connsiteX66" fmla="*/ 302647 w 643528"/>
              <a:gd name="connsiteY66" fmla="*/ 64487 h 784824"/>
              <a:gd name="connsiteX67" fmla="*/ 304733 w 643528"/>
              <a:gd name="connsiteY67" fmla="*/ 63391 h 784824"/>
              <a:gd name="connsiteX68" fmla="*/ 335337 w 643528"/>
              <a:gd name="connsiteY68" fmla="*/ 42408 h 784824"/>
              <a:gd name="connsiteX69" fmla="*/ 375895 w 643528"/>
              <a:gd name="connsiteY69" fmla="*/ 31359 h 784824"/>
              <a:gd name="connsiteX70" fmla="*/ 376047 w 643528"/>
              <a:gd name="connsiteY70" fmla="*/ 2 h 784824"/>
              <a:gd name="connsiteX71" fmla="*/ 319288 w 643528"/>
              <a:gd name="connsiteY71" fmla="*/ 15538 h 784824"/>
              <a:gd name="connsiteX72" fmla="*/ 289474 w 643528"/>
              <a:gd name="connsiteY72" fmla="*/ 36121 h 784824"/>
              <a:gd name="connsiteX73" fmla="*/ 284417 w 643528"/>
              <a:gd name="connsiteY73" fmla="*/ 37950 h 784824"/>
              <a:gd name="connsiteX74" fmla="*/ 279549 w 643528"/>
              <a:gd name="connsiteY74" fmla="*/ 35626 h 784824"/>
              <a:gd name="connsiteX75" fmla="*/ 278311 w 643528"/>
              <a:gd name="connsiteY75" fmla="*/ 34778 h 784824"/>
              <a:gd name="connsiteX76" fmla="*/ 179680 w 643528"/>
              <a:gd name="connsiteY76" fmla="*/ 24863 h 784824"/>
              <a:gd name="connsiteX77" fmla="*/ 170850 w 643528"/>
              <a:gd name="connsiteY77" fmla="*/ 47084 h 784824"/>
              <a:gd name="connsiteX78" fmla="*/ 226466 w 643528"/>
              <a:gd name="connsiteY78" fmla="*/ 151812 h 784824"/>
              <a:gd name="connsiteX79" fmla="*/ 204387 w 643528"/>
              <a:gd name="connsiteY79" fmla="*/ 191398 h 784824"/>
              <a:gd name="connsiteX80" fmla="*/ 204387 w 643528"/>
              <a:gd name="connsiteY80" fmla="*/ 199494 h 784824"/>
              <a:gd name="connsiteX81" fmla="*/ 210988 w 643528"/>
              <a:gd name="connsiteY81" fmla="*/ 222906 h 784824"/>
              <a:gd name="connsiteX82" fmla="*/ 80115 w 643528"/>
              <a:gd name="connsiteY82" fmla="*/ 360419 h 784824"/>
              <a:gd name="connsiteX83" fmla="*/ 0 w 643528"/>
              <a:gd name="connsiteY83" fmla="*/ 545013 h 784824"/>
              <a:gd name="connsiteX84" fmla="*/ 103384 w 643528"/>
              <a:gd name="connsiteY84" fmla="*/ 726331 h 784824"/>
              <a:gd name="connsiteX85" fmla="*/ 321659 w 643528"/>
              <a:gd name="connsiteY85" fmla="*/ 784824 h 784824"/>
              <a:gd name="connsiteX86" fmla="*/ 539991 w 643528"/>
              <a:gd name="connsiteY86" fmla="*/ 726331 h 784824"/>
              <a:gd name="connsiteX87" fmla="*/ 643528 w 643528"/>
              <a:gd name="connsiteY87" fmla="*/ 545013 h 784824"/>
              <a:gd name="connsiteX88" fmla="*/ 563356 w 643528"/>
              <a:gd name="connsiteY88" fmla="*/ 360419 h 784824"/>
              <a:gd name="connsiteX89" fmla="*/ 432492 w 643528"/>
              <a:gd name="connsiteY89" fmla="*/ 223002 h 784824"/>
              <a:gd name="connsiteX90" fmla="*/ 439083 w 643528"/>
              <a:gd name="connsiteY90" fmla="*/ 199494 h 784824"/>
              <a:gd name="connsiteX91" fmla="*/ 439083 w 643528"/>
              <a:gd name="connsiteY91" fmla="*/ 191398 h 784824"/>
              <a:gd name="connsiteX92" fmla="*/ 416566 w 643528"/>
              <a:gd name="connsiteY92" fmla="*/ 151564 h 784824"/>
              <a:gd name="connsiteX93" fmla="*/ 472030 w 643528"/>
              <a:gd name="connsiteY93" fmla="*/ 47094 h 784824"/>
              <a:gd name="connsiteX94" fmla="*/ 465277 w 643528"/>
              <a:gd name="connsiteY94" fmla="*/ 25815 h 784824"/>
              <a:gd name="connsiteX95" fmla="*/ 376047 w 643528"/>
              <a:gd name="connsiteY95" fmla="*/ 2 h 784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643528" h="784824">
                <a:moveTo>
                  <a:pt x="332032" y="363295"/>
                </a:moveTo>
                <a:cubicBezTo>
                  <a:pt x="321659" y="363495"/>
                  <a:pt x="313382" y="371982"/>
                  <a:pt x="313534" y="382345"/>
                </a:cubicBezTo>
                <a:lnTo>
                  <a:pt x="313534" y="408444"/>
                </a:lnTo>
                <a:cubicBezTo>
                  <a:pt x="295075" y="413406"/>
                  <a:pt x="279997" y="424322"/>
                  <a:pt x="271167" y="439105"/>
                </a:cubicBezTo>
                <a:cubicBezTo>
                  <a:pt x="261690" y="454926"/>
                  <a:pt x="259899" y="475767"/>
                  <a:pt x="269234" y="493426"/>
                </a:cubicBezTo>
                <a:cubicBezTo>
                  <a:pt x="278606" y="511133"/>
                  <a:pt x="297409" y="524382"/>
                  <a:pt x="323755" y="531431"/>
                </a:cubicBezTo>
                <a:cubicBezTo>
                  <a:pt x="341862" y="536288"/>
                  <a:pt x="350053" y="544223"/>
                  <a:pt x="353425" y="550871"/>
                </a:cubicBezTo>
                <a:cubicBezTo>
                  <a:pt x="356797" y="557567"/>
                  <a:pt x="356406" y="564025"/>
                  <a:pt x="352625" y="570521"/>
                </a:cubicBezTo>
                <a:cubicBezTo>
                  <a:pt x="345091" y="583513"/>
                  <a:pt x="321374" y="597163"/>
                  <a:pt x="278463" y="575884"/>
                </a:cubicBezTo>
                <a:cubicBezTo>
                  <a:pt x="269138" y="571179"/>
                  <a:pt x="257775" y="574989"/>
                  <a:pt x="253117" y="584380"/>
                </a:cubicBezTo>
                <a:cubicBezTo>
                  <a:pt x="248507" y="593705"/>
                  <a:pt x="252374" y="605068"/>
                  <a:pt x="261795" y="609621"/>
                </a:cubicBezTo>
                <a:cubicBezTo>
                  <a:pt x="279949" y="618651"/>
                  <a:pt x="297466" y="622966"/>
                  <a:pt x="313544" y="623709"/>
                </a:cubicBezTo>
                <a:lnTo>
                  <a:pt x="313544" y="646436"/>
                </a:lnTo>
                <a:cubicBezTo>
                  <a:pt x="313344" y="656999"/>
                  <a:pt x="321821" y="665638"/>
                  <a:pt x="332346" y="665638"/>
                </a:cubicBezTo>
                <a:cubicBezTo>
                  <a:pt x="342910" y="665638"/>
                  <a:pt x="351396" y="657008"/>
                  <a:pt x="351149" y="646436"/>
                </a:cubicBezTo>
                <a:lnTo>
                  <a:pt x="351149" y="617803"/>
                </a:lnTo>
                <a:cubicBezTo>
                  <a:pt x="365989" y="611955"/>
                  <a:pt x="377790" y="602087"/>
                  <a:pt x="385134" y="589428"/>
                </a:cubicBezTo>
                <a:cubicBezTo>
                  <a:pt x="394707" y="572960"/>
                  <a:pt x="396088" y="551881"/>
                  <a:pt x="386963" y="533869"/>
                </a:cubicBezTo>
                <a:cubicBezTo>
                  <a:pt x="377838" y="515857"/>
                  <a:pt x="359178" y="501960"/>
                  <a:pt x="333537" y="495074"/>
                </a:cubicBezTo>
                <a:cubicBezTo>
                  <a:pt x="314087" y="489864"/>
                  <a:pt x="305705" y="481872"/>
                  <a:pt x="302533" y="475881"/>
                </a:cubicBezTo>
                <a:cubicBezTo>
                  <a:pt x="299352" y="469880"/>
                  <a:pt x="299799" y="464518"/>
                  <a:pt x="303428" y="458469"/>
                </a:cubicBezTo>
                <a:cubicBezTo>
                  <a:pt x="310725" y="446268"/>
                  <a:pt x="333289" y="433618"/>
                  <a:pt x="368113" y="451611"/>
                </a:cubicBezTo>
                <a:cubicBezTo>
                  <a:pt x="377342" y="456374"/>
                  <a:pt x="388706" y="452802"/>
                  <a:pt x="393516" y="443534"/>
                </a:cubicBezTo>
                <a:cubicBezTo>
                  <a:pt x="398278" y="434304"/>
                  <a:pt x="394659" y="422941"/>
                  <a:pt x="385429" y="418131"/>
                </a:cubicBezTo>
                <a:cubicBezTo>
                  <a:pt x="373818" y="412178"/>
                  <a:pt x="362255" y="408501"/>
                  <a:pt x="351139" y="406710"/>
                </a:cubicBezTo>
                <a:lnTo>
                  <a:pt x="351139" y="382355"/>
                </a:lnTo>
                <a:cubicBezTo>
                  <a:pt x="351282" y="371725"/>
                  <a:pt x="342652" y="363095"/>
                  <a:pt x="332032" y="363295"/>
                </a:cubicBezTo>
                <a:close/>
                <a:moveTo>
                  <a:pt x="233172" y="246357"/>
                </a:moveTo>
                <a:lnTo>
                  <a:pt x="262138" y="246357"/>
                </a:lnTo>
                <a:lnTo>
                  <a:pt x="241554" y="296525"/>
                </a:lnTo>
                <a:cubicBezTo>
                  <a:pt x="234115" y="315575"/>
                  <a:pt x="262347" y="327234"/>
                  <a:pt x="270529" y="308431"/>
                </a:cubicBezTo>
                <a:lnTo>
                  <a:pt x="296027" y="246357"/>
                </a:lnTo>
                <a:lnTo>
                  <a:pt x="347520" y="246357"/>
                </a:lnTo>
                <a:lnTo>
                  <a:pt x="373018" y="308431"/>
                </a:lnTo>
                <a:cubicBezTo>
                  <a:pt x="376199" y="316623"/>
                  <a:pt x="385477" y="320633"/>
                  <a:pt x="393611" y="317252"/>
                </a:cubicBezTo>
                <a:cubicBezTo>
                  <a:pt x="401698" y="313937"/>
                  <a:pt x="405517" y="304555"/>
                  <a:pt x="401993" y="296525"/>
                </a:cubicBezTo>
                <a:lnTo>
                  <a:pt x="381410" y="246357"/>
                </a:lnTo>
                <a:lnTo>
                  <a:pt x="410137" y="246357"/>
                </a:lnTo>
                <a:cubicBezTo>
                  <a:pt x="444818" y="268836"/>
                  <a:pt x="496205" y="320528"/>
                  <a:pt x="537924" y="378669"/>
                </a:cubicBezTo>
                <a:cubicBezTo>
                  <a:pt x="580339" y="437905"/>
                  <a:pt x="612143" y="503951"/>
                  <a:pt x="612143" y="545013"/>
                </a:cubicBezTo>
                <a:cubicBezTo>
                  <a:pt x="612143" y="614365"/>
                  <a:pt x="577320" y="664828"/>
                  <a:pt x="522999" y="699995"/>
                </a:cubicBezTo>
                <a:cubicBezTo>
                  <a:pt x="468725" y="735228"/>
                  <a:pt x="394811" y="753525"/>
                  <a:pt x="321678" y="753525"/>
                </a:cubicBezTo>
                <a:cubicBezTo>
                  <a:pt x="248603" y="753525"/>
                  <a:pt x="174736" y="735228"/>
                  <a:pt x="120463" y="699995"/>
                </a:cubicBezTo>
                <a:cubicBezTo>
                  <a:pt x="66199" y="664838"/>
                  <a:pt x="31366" y="614374"/>
                  <a:pt x="31366" y="545013"/>
                </a:cubicBezTo>
                <a:cubicBezTo>
                  <a:pt x="31366" y="503942"/>
                  <a:pt x="63160" y="437895"/>
                  <a:pt x="105575" y="378669"/>
                </a:cubicBezTo>
                <a:cubicBezTo>
                  <a:pt x="147190" y="320528"/>
                  <a:pt x="198539" y="268845"/>
                  <a:pt x="233172" y="246357"/>
                </a:cubicBezTo>
                <a:close/>
                <a:moveTo>
                  <a:pt x="251327" y="175777"/>
                </a:moveTo>
                <a:lnTo>
                  <a:pt x="392211" y="175777"/>
                </a:lnTo>
                <a:cubicBezTo>
                  <a:pt x="401145" y="175777"/>
                  <a:pt x="407841" y="182473"/>
                  <a:pt x="407841" y="191398"/>
                </a:cubicBezTo>
                <a:lnTo>
                  <a:pt x="407841" y="199494"/>
                </a:lnTo>
                <a:cubicBezTo>
                  <a:pt x="407841" y="208428"/>
                  <a:pt x="401145" y="215067"/>
                  <a:pt x="392211" y="215067"/>
                </a:cubicBezTo>
                <a:lnTo>
                  <a:pt x="251327" y="215067"/>
                </a:lnTo>
                <a:cubicBezTo>
                  <a:pt x="242392" y="215067"/>
                  <a:pt x="235696" y="208428"/>
                  <a:pt x="235696" y="199494"/>
                </a:cubicBezTo>
                <a:lnTo>
                  <a:pt x="235696" y="191398"/>
                </a:lnTo>
                <a:cubicBezTo>
                  <a:pt x="235696" y="182473"/>
                  <a:pt x="242392" y="175777"/>
                  <a:pt x="251327" y="175777"/>
                </a:cubicBezTo>
                <a:close/>
                <a:moveTo>
                  <a:pt x="375895" y="31359"/>
                </a:moveTo>
                <a:cubicBezTo>
                  <a:pt x="390077" y="31416"/>
                  <a:pt x="412061" y="39293"/>
                  <a:pt x="435473" y="49066"/>
                </a:cubicBezTo>
                <a:lnTo>
                  <a:pt x="384829" y="144468"/>
                </a:lnTo>
                <a:lnTo>
                  <a:pt x="258070" y="144468"/>
                </a:lnTo>
                <a:lnTo>
                  <a:pt x="208702" y="51542"/>
                </a:lnTo>
                <a:cubicBezTo>
                  <a:pt x="223285" y="49713"/>
                  <a:pt x="242440" y="49609"/>
                  <a:pt x="262080" y="61515"/>
                </a:cubicBezTo>
                <a:cubicBezTo>
                  <a:pt x="263071" y="62201"/>
                  <a:pt x="264062" y="62905"/>
                  <a:pt x="265100" y="63544"/>
                </a:cubicBezTo>
                <a:cubicBezTo>
                  <a:pt x="265452" y="64229"/>
                  <a:pt x="265795" y="64877"/>
                  <a:pt x="266195" y="65525"/>
                </a:cubicBezTo>
                <a:lnTo>
                  <a:pt x="295408" y="111273"/>
                </a:lnTo>
                <a:cubicBezTo>
                  <a:pt x="299723" y="119208"/>
                  <a:pt x="309896" y="121789"/>
                  <a:pt x="317535" y="116922"/>
                </a:cubicBezTo>
                <a:cubicBezTo>
                  <a:pt x="325126" y="112054"/>
                  <a:pt x="327060" y="101796"/>
                  <a:pt x="321745" y="94490"/>
                </a:cubicBezTo>
                <a:lnTo>
                  <a:pt x="302647" y="64487"/>
                </a:lnTo>
                <a:cubicBezTo>
                  <a:pt x="303333" y="64134"/>
                  <a:pt x="304076" y="63782"/>
                  <a:pt x="304733" y="63391"/>
                </a:cubicBezTo>
                <a:cubicBezTo>
                  <a:pt x="316135" y="57038"/>
                  <a:pt x="324679" y="48761"/>
                  <a:pt x="335337" y="42408"/>
                </a:cubicBezTo>
                <a:cubicBezTo>
                  <a:pt x="345977" y="36026"/>
                  <a:pt x="358035" y="31263"/>
                  <a:pt x="375895" y="31359"/>
                </a:cubicBezTo>
                <a:close/>
                <a:moveTo>
                  <a:pt x="376047" y="2"/>
                </a:moveTo>
                <a:cubicBezTo>
                  <a:pt x="351987" y="-150"/>
                  <a:pt x="333280" y="7194"/>
                  <a:pt x="319288" y="15538"/>
                </a:cubicBezTo>
                <a:cubicBezTo>
                  <a:pt x="305352" y="23872"/>
                  <a:pt x="295427" y="32797"/>
                  <a:pt x="289474" y="36121"/>
                </a:cubicBezTo>
                <a:cubicBezTo>
                  <a:pt x="286493" y="37798"/>
                  <a:pt x="285112" y="37950"/>
                  <a:pt x="284417" y="37950"/>
                </a:cubicBezTo>
                <a:cubicBezTo>
                  <a:pt x="283721" y="37950"/>
                  <a:pt x="282731" y="37998"/>
                  <a:pt x="279549" y="35626"/>
                </a:cubicBezTo>
                <a:cubicBezTo>
                  <a:pt x="279159" y="35321"/>
                  <a:pt x="278759" y="35083"/>
                  <a:pt x="278311" y="34778"/>
                </a:cubicBezTo>
                <a:cubicBezTo>
                  <a:pt x="231581" y="6460"/>
                  <a:pt x="179680" y="24863"/>
                  <a:pt x="179680" y="24863"/>
                </a:cubicBezTo>
                <a:cubicBezTo>
                  <a:pt x="170507" y="27987"/>
                  <a:pt x="166287" y="38560"/>
                  <a:pt x="170850" y="47084"/>
                </a:cubicBezTo>
                <a:lnTo>
                  <a:pt x="226466" y="151812"/>
                </a:lnTo>
                <a:cubicBezTo>
                  <a:pt x="213312" y="160194"/>
                  <a:pt x="204387" y="174786"/>
                  <a:pt x="204387" y="191398"/>
                </a:cubicBezTo>
                <a:lnTo>
                  <a:pt x="204387" y="199494"/>
                </a:lnTo>
                <a:cubicBezTo>
                  <a:pt x="204387" y="208028"/>
                  <a:pt x="206921" y="215963"/>
                  <a:pt x="210988" y="222906"/>
                </a:cubicBezTo>
                <a:cubicBezTo>
                  <a:pt x="170659" y="250691"/>
                  <a:pt x="121634" y="302373"/>
                  <a:pt x="80115" y="360419"/>
                </a:cubicBezTo>
                <a:cubicBezTo>
                  <a:pt x="35862" y="422179"/>
                  <a:pt x="0" y="489359"/>
                  <a:pt x="0" y="545013"/>
                </a:cubicBezTo>
                <a:cubicBezTo>
                  <a:pt x="0" y="625176"/>
                  <a:pt x="42462" y="686850"/>
                  <a:pt x="103384" y="726331"/>
                </a:cubicBezTo>
                <a:cubicBezTo>
                  <a:pt x="164259" y="765822"/>
                  <a:pt x="243430" y="784824"/>
                  <a:pt x="321659" y="784824"/>
                </a:cubicBezTo>
                <a:cubicBezTo>
                  <a:pt x="399945" y="784824"/>
                  <a:pt x="479069" y="765831"/>
                  <a:pt x="539991" y="726331"/>
                </a:cubicBezTo>
                <a:cubicBezTo>
                  <a:pt x="600961" y="686841"/>
                  <a:pt x="643528" y="625176"/>
                  <a:pt x="643528" y="545013"/>
                </a:cubicBezTo>
                <a:cubicBezTo>
                  <a:pt x="643528" y="489292"/>
                  <a:pt x="607657" y="422179"/>
                  <a:pt x="563356" y="360419"/>
                </a:cubicBezTo>
                <a:cubicBezTo>
                  <a:pt x="521789" y="302469"/>
                  <a:pt x="472821" y="250786"/>
                  <a:pt x="432492" y="223002"/>
                </a:cubicBezTo>
                <a:cubicBezTo>
                  <a:pt x="436616" y="216067"/>
                  <a:pt x="439083" y="208076"/>
                  <a:pt x="439083" y="199494"/>
                </a:cubicBezTo>
                <a:lnTo>
                  <a:pt x="439083" y="191398"/>
                </a:lnTo>
                <a:cubicBezTo>
                  <a:pt x="439083" y="174586"/>
                  <a:pt x="430006" y="159851"/>
                  <a:pt x="416566" y="151564"/>
                </a:cubicBezTo>
                <a:lnTo>
                  <a:pt x="472030" y="47094"/>
                </a:lnTo>
                <a:cubicBezTo>
                  <a:pt x="476098" y="39360"/>
                  <a:pt x="473069" y="29777"/>
                  <a:pt x="465277" y="25815"/>
                </a:cubicBezTo>
                <a:cubicBezTo>
                  <a:pt x="429073" y="7451"/>
                  <a:pt x="400098" y="164"/>
                  <a:pt x="376047" y="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log Script" panose="02000503000000020004" pitchFamily="50" charset="0"/>
              <a:ea typeface="+mn-ea"/>
              <a:cs typeface="+mn-cs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F4040E7-DA6D-4A18-9B96-3013C385400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09327" y="278693"/>
            <a:ext cx="2759590" cy="5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9722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Navy: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63687E0-AFF2-421C-85A9-F9B8B361B281}"/>
              </a:ext>
            </a:extLst>
          </p:cNvPr>
          <p:cNvSpPr/>
          <p:nvPr userDrawn="1"/>
        </p:nvSpPr>
        <p:spPr>
          <a:xfrm>
            <a:off x="11573189" y="0"/>
            <a:ext cx="61881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6AEBC-9A60-492F-AF9C-D229DC450B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tIns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3F946-98DC-4D67-8162-C5E911BA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Danone Specialized Nutrition 2023 Strategic planning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965E68-CBA5-49A5-A9EC-6A92A3DFE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F9A4F6-7BA3-4126-88A5-A8B8CE7104E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D8B974B4-AB3D-49C0-BDB0-F7CE273521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7374" y="413912"/>
            <a:ext cx="10839600" cy="1286301"/>
          </a:xfrm>
        </p:spPr>
        <p:txBody>
          <a:bodyPr tIns="0" bIns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defRPr sz="2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278110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B4C340-25C8-6E07-749C-900427703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A4343D-FD5F-3A42-67DD-057FEA5A0A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0DA9E9-931A-267E-8FD6-F4B2FED53D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065FAB-B5FC-4CB5-905B-09D62B1A4693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3B4766-29EF-9134-AF4F-2D1FA147B3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B208E4-BF04-0C24-D4F1-22609980F1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CE83EB-68FF-4CD8-B2C5-B28BE11DA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649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6" Type="http://schemas.openxmlformats.org/officeDocument/2006/relationships/hyperlink" Target="mailto:hande.gaser@nutricia.com" TargetMode="External"/><Relationship Id="rId5" Type="http://schemas.openxmlformats.org/officeDocument/2006/relationships/hyperlink" Target="mailto:nimet.aslan@nutricia.com" TargetMode="Externa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ouple of children hugging&#10;&#10;Description automatically generated">
            <a:extLst>
              <a:ext uri="{FF2B5EF4-FFF2-40B4-BE49-F238E27FC236}">
                <a16:creationId xmlns:a16="http://schemas.microsoft.com/office/drawing/2014/main" id="{25571018-E4D8-5060-BDBB-051B35ED57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764"/>
          <a:stretch/>
        </p:blipFill>
        <p:spPr>
          <a:xfrm>
            <a:off x="20" y="-22"/>
            <a:ext cx="12191977" cy="68580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554217-6938-3B18-308D-4374916C84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0177" y="2020204"/>
            <a:ext cx="7976552" cy="1578054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sz="4000" b="1" dirty="0">
                <a:solidFill>
                  <a:prstClr val="white"/>
                </a:solidFill>
                <a:latin typeface="Danone One" panose="020B0504030202020204" pitchFamily="34" charset="0"/>
                <a:ea typeface="+mn-ea"/>
                <a:cs typeface="+mn-cs"/>
              </a:rPr>
              <a:t>BEST PRACTICE: </a:t>
            </a:r>
            <a:r>
              <a:rPr lang="en-NL" sz="4000" b="1" dirty="0">
                <a:solidFill>
                  <a:prstClr val="white"/>
                </a:solidFill>
                <a:latin typeface="Danone One" panose="020B0504030202020204" pitchFamily="34" charset="0"/>
                <a:ea typeface="+mn-ea"/>
                <a:cs typeface="+mn-cs"/>
              </a:rPr>
              <a:t>T</a:t>
            </a:r>
            <a:r>
              <a:rPr lang="en-GB" sz="4000" b="1">
                <a:solidFill>
                  <a:prstClr val="white"/>
                </a:solidFill>
                <a:latin typeface="Danone One" panose="020B0504030202020204" pitchFamily="34" charset="0"/>
                <a:ea typeface="+mn-ea"/>
                <a:cs typeface="+mn-cs"/>
              </a:rPr>
              <a:t>URKEY</a:t>
            </a:r>
            <a:br>
              <a:rPr lang="en-GB" sz="4000" b="1" dirty="0">
                <a:solidFill>
                  <a:prstClr val="white"/>
                </a:solidFill>
                <a:latin typeface="Danone One" panose="020B0504030202020204" pitchFamily="34" charset="0"/>
                <a:ea typeface="+mn-ea"/>
                <a:cs typeface="+mn-cs"/>
              </a:rPr>
            </a:br>
            <a:br>
              <a:rPr lang="en-GB" sz="4000" b="1" dirty="0">
                <a:solidFill>
                  <a:prstClr val="white"/>
                </a:solidFill>
                <a:latin typeface="Danone One" panose="020B0504030202020204" pitchFamily="34" charset="0"/>
                <a:ea typeface="+mn-ea"/>
                <a:cs typeface="+mn-cs"/>
              </a:rPr>
            </a:br>
            <a:r>
              <a:rPr lang="en-GB" sz="4000" b="1" dirty="0">
                <a:solidFill>
                  <a:prstClr val="white"/>
                </a:solidFill>
                <a:latin typeface="Danone One" panose="020B0504030202020204" pitchFamily="34" charset="0"/>
                <a:ea typeface="+mn-ea"/>
                <a:cs typeface="+mn-cs"/>
              </a:rPr>
              <a:t>Increase Penetration with Fortini</a:t>
            </a:r>
            <a:br>
              <a:rPr lang="en-GB" sz="4000" b="1" dirty="0">
                <a:solidFill>
                  <a:prstClr val="white"/>
                </a:solidFill>
                <a:latin typeface="Danone One" panose="020B0504030202020204" pitchFamily="34" charset="0"/>
                <a:ea typeface="+mn-ea"/>
                <a:cs typeface="+mn-cs"/>
              </a:rPr>
            </a:br>
            <a:br>
              <a:rPr lang="en-GB" sz="4000" b="1" dirty="0">
                <a:solidFill>
                  <a:prstClr val="white"/>
                </a:solidFill>
                <a:latin typeface="Danone One" panose="020B0504030202020204" pitchFamily="34" charset="0"/>
                <a:ea typeface="+mn-ea"/>
                <a:cs typeface="+mn-cs"/>
              </a:rPr>
            </a:br>
            <a:endParaRPr lang="en-GB" sz="4000" b="1" dirty="0">
              <a:solidFill>
                <a:prstClr val="white"/>
              </a:solidFill>
              <a:latin typeface="Danone One" panose="020B0504030202020204" pitchFamily="34" charset="0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DE9168-9382-BCFC-B3AF-754E67408C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0177" y="4086535"/>
            <a:ext cx="5449479" cy="411381"/>
          </a:xfrm>
        </p:spPr>
        <p:txBody>
          <a:bodyPr anchor="b">
            <a:normAutofit lnSpcReduction="10000"/>
          </a:bodyPr>
          <a:lstStyle/>
          <a:p>
            <a:pPr algn="l"/>
            <a:r>
              <a:rPr lang="en-NL" dirty="0">
                <a:solidFill>
                  <a:srgbClr val="FFFFFF"/>
                </a:solidFill>
                <a:latin typeface="Founders Grotesk Bold" panose="020B0803030202060203" pitchFamily="34" charset="0"/>
              </a:rPr>
              <a:t>June</a:t>
            </a:r>
            <a:r>
              <a:rPr lang="en-GB" dirty="0">
                <a:solidFill>
                  <a:srgbClr val="FFFFFF"/>
                </a:solidFill>
                <a:latin typeface="Founders Grotesk Bold" panose="020B0803030202060203" pitchFamily="34" charset="0"/>
              </a:rPr>
              <a:t>’23</a:t>
            </a:r>
          </a:p>
        </p:txBody>
      </p:sp>
      <p:pic>
        <p:nvPicPr>
          <p:cNvPr id="16" name="Picture 1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825896FC-19C1-B8EC-7CB0-8EC87F818E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4805" y="0"/>
            <a:ext cx="2302886" cy="103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044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extBox 124">
            <a:extLst>
              <a:ext uri="{FF2B5EF4-FFF2-40B4-BE49-F238E27FC236}">
                <a16:creationId xmlns:a16="http://schemas.microsoft.com/office/drawing/2014/main" id="{3D3543D9-EB36-47B4-BE10-2CE66DC47EAB}"/>
              </a:ext>
            </a:extLst>
          </p:cNvPr>
          <p:cNvSpPr txBox="1"/>
          <p:nvPr/>
        </p:nvSpPr>
        <p:spPr>
          <a:xfrm>
            <a:off x="460249" y="5269533"/>
            <a:ext cx="5293708" cy="93917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tIns="72000" bIns="9000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KEY LEARNING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lt"/>
                <a:cs typeface="Calibri"/>
              </a:rPr>
              <a:t>By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lt"/>
                <a:cs typeface="Calibri"/>
              </a:rPr>
              <a:t> implementing a planned message strategy, showing MN treatment is not time consuming and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lt"/>
                <a:cs typeface="Calibri"/>
              </a:rPr>
              <a:t> creating tension among 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lt"/>
                <a:cs typeface="Calibri"/>
              </a:rPr>
              <a:t>HCPs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lt"/>
                <a:cs typeface="Calibri"/>
              </a:rPr>
              <a:t>who do not prioritize malnutrition, we can gain potential volume and expand the market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lt"/>
                <a:cs typeface="Calibri"/>
              </a:rPr>
              <a:t>.</a:t>
            </a: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18" name="Picture Placeholder 5" descr="Logo, icon&#10;&#10;Description automatically generated">
            <a:extLst>
              <a:ext uri="{FF2B5EF4-FFF2-40B4-BE49-F238E27FC236}">
                <a16:creationId xmlns:a16="http://schemas.microsoft.com/office/drawing/2014/main" id="{EAC87D3B-6721-5E59-49D2-B15221240BF0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/>
          <a:srcRect/>
          <a:stretch>
            <a:fillRect/>
          </a:stretch>
        </p:blipFill>
        <p:spPr>
          <a:xfrm>
            <a:off x="268138" y="261490"/>
            <a:ext cx="667516" cy="667516"/>
          </a:xfrm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id="{EA9652CF-93CD-6AD7-9F01-FE423F296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1394" y="322006"/>
            <a:ext cx="4885811" cy="441453"/>
          </a:xfrm>
        </p:spPr>
        <p:txBody>
          <a:bodyPr>
            <a:normAutofit/>
          </a:bodyPr>
          <a:lstStyle/>
          <a:p>
            <a:r>
              <a:rPr lang="tr-TR"/>
              <a:t>INCREASE PENETRATION W FORTINI</a:t>
            </a:r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70ED13A-94C1-1504-94F7-E4D0CD9AE38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11238" y="765175"/>
            <a:ext cx="4886325" cy="428625"/>
          </a:xfrm>
        </p:spPr>
        <p:txBody>
          <a:bodyPr>
            <a:normAutofit/>
          </a:bodyPr>
          <a:lstStyle/>
          <a:p>
            <a:r>
              <a:rPr lang="tr-TR"/>
              <a:t>GAIN NEW +3 HCPS PROJECT</a:t>
            </a:r>
            <a:endParaRPr lang="en-GB"/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CE56FF60-2548-B973-8CD2-59043C4FD9D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68138" y="14619"/>
            <a:ext cx="4938712" cy="236538"/>
          </a:xfrm>
        </p:spPr>
        <p:txBody>
          <a:bodyPr>
            <a:normAutofit lnSpcReduction="10000"/>
          </a:bodyPr>
          <a:lstStyle/>
          <a:p>
            <a:r>
              <a:rPr lang="en-GB" err="1"/>
              <a:t>TUrk</a:t>
            </a:r>
            <a:r>
              <a:rPr lang="tr-TR"/>
              <a:t>IYE</a:t>
            </a:r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B49C696-181F-D049-D6FF-77AF2A37E9F6}"/>
              </a:ext>
            </a:extLst>
          </p:cNvPr>
          <p:cNvSpPr txBox="1"/>
          <p:nvPr/>
        </p:nvSpPr>
        <p:spPr>
          <a:xfrm>
            <a:off x="6096000" y="646822"/>
            <a:ext cx="5594350" cy="176356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INSIGHT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4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%80 of </a:t>
            </a: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the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 </a:t>
            </a: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enteral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 </a:t>
            </a: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nutrition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 </a:t>
            </a: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business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 </a:t>
            </a: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comes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 </a:t>
            </a: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from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 %20 of </a:t>
            </a: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the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 </a:t>
            </a: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HCP’s</a:t>
            </a: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lt"/>
              <a:cs typeface="Calibri"/>
              <a:sym typeface="Wingdings" panose="05000000000000000000" pitchFamily="2" charset="2"/>
            </a:endParaRPr>
          </a:p>
          <a:p>
            <a:pPr marL="285750" marR="0" lvl="4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Limited HCP interested w MN due extra time &amp; effort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 </a:t>
            </a: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need</a:t>
            </a: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lt"/>
              <a:cs typeface="Calibri"/>
              <a:sym typeface="Wingdings" panose="05000000000000000000" pitchFamily="2" charset="2"/>
            </a:endParaRPr>
          </a:p>
          <a:p>
            <a:pPr marL="285750" marR="0" lvl="4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Limited screening after #1age due to workload</a:t>
            </a: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lt"/>
              <a:cs typeface="Calibri"/>
              <a:sym typeface="Wingdings" panose="05000000000000000000" pitchFamily="2" charset="2"/>
            </a:endParaRPr>
          </a:p>
          <a:p>
            <a:pPr marL="285750" marR="0" lvl="4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Increase screening rates and reach more children by making screening easier for HCP’s and drive parents for weight/height tracking </a:t>
            </a: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lt"/>
              <a:cs typeface="Calibri"/>
              <a:sym typeface="Wingdings" panose="05000000000000000000" pitchFamily="2" charset="2"/>
            </a:endParaRPr>
          </a:p>
          <a:p>
            <a:pPr marL="285750" marR="0" lvl="4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For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 </a:t>
            </a: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showing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 MN </a:t>
            </a: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treatment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 is not a </a:t>
            </a: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difficult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 </a:t>
            </a: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road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 </a:t>
            </a: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and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 not </a:t>
            </a: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that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 time </a:t>
            </a: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consuming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, </a:t>
            </a: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providing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 </a:t>
            </a: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the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 </a:t>
            </a: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equipments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 </a:t>
            </a: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for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 </a:t>
            </a: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diagnosis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 is </a:t>
            </a: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important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. 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lt"/>
              <a:cs typeface="Calibri"/>
              <a:sym typeface="Wingdings" panose="05000000000000000000" pitchFamily="2" charset="2"/>
            </a:endParaRPr>
          </a:p>
          <a:p>
            <a:pPr marL="285750" marR="0" lvl="4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lt"/>
              <a:cs typeface="Calibri"/>
              <a:sym typeface="Wingdings" panose="05000000000000000000" pitchFamily="2" charset="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68B28A-6938-6EBC-5987-E000BC2AA053}"/>
              </a:ext>
            </a:extLst>
          </p:cNvPr>
          <p:cNvSpPr txBox="1"/>
          <p:nvPr/>
        </p:nvSpPr>
        <p:spPr>
          <a:xfrm>
            <a:off x="6091893" y="2386105"/>
            <a:ext cx="5594350" cy="286232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INITIATIVE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E29E2D3-1316-71CB-9A6D-57C2988F86D7}"/>
              </a:ext>
            </a:extLst>
          </p:cNvPr>
          <p:cNvGrpSpPr/>
          <p:nvPr/>
        </p:nvGrpSpPr>
        <p:grpSpPr>
          <a:xfrm>
            <a:off x="6663611" y="2785941"/>
            <a:ext cx="4561226" cy="2086080"/>
            <a:chOff x="5878925" y="2602102"/>
            <a:chExt cx="5977794" cy="2520632"/>
          </a:xfrm>
        </p:grpSpPr>
        <p:pic>
          <p:nvPicPr>
            <p:cNvPr id="24" name="Picture 33" descr="Map&#10;&#10;Description automatically generated">
              <a:extLst>
                <a:ext uri="{FF2B5EF4-FFF2-40B4-BE49-F238E27FC236}">
                  <a16:creationId xmlns:a16="http://schemas.microsoft.com/office/drawing/2014/main" id="{71E60769-EEA8-37B3-1BBB-F6EBDD961D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78925" y="2602102"/>
              <a:ext cx="5977794" cy="2520632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B1D8D00-D8C3-E90D-44B4-97D177E9748C}"/>
                </a:ext>
              </a:extLst>
            </p:cNvPr>
            <p:cNvSpPr txBox="1"/>
            <p:nvPr/>
          </p:nvSpPr>
          <p:spPr>
            <a:xfrm>
              <a:off x="6347302" y="3991035"/>
              <a:ext cx="7317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18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8CD71A3-A438-2B69-E621-9F66E90D84D0}"/>
                </a:ext>
              </a:extLst>
            </p:cNvPr>
            <p:cNvSpPr txBox="1"/>
            <p:nvPr/>
          </p:nvSpPr>
          <p:spPr>
            <a:xfrm>
              <a:off x="7725678" y="4198408"/>
              <a:ext cx="7317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18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C029170-AF3B-C319-583D-3AF519C0AD68}"/>
                </a:ext>
              </a:extLst>
            </p:cNvPr>
            <p:cNvSpPr txBox="1"/>
            <p:nvPr/>
          </p:nvSpPr>
          <p:spPr>
            <a:xfrm>
              <a:off x="7079060" y="2949404"/>
              <a:ext cx="7317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21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7180CDB-7642-CC2C-CFD7-FCEF1BA33F2C}"/>
                </a:ext>
              </a:extLst>
            </p:cNvPr>
            <p:cNvSpPr txBox="1"/>
            <p:nvPr/>
          </p:nvSpPr>
          <p:spPr>
            <a:xfrm>
              <a:off x="6262162" y="2694377"/>
              <a:ext cx="7317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30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CEBA796-C739-DFE5-CA3C-14A7ACFF6E39}"/>
                </a:ext>
              </a:extLst>
            </p:cNvPr>
            <p:cNvSpPr txBox="1"/>
            <p:nvPr/>
          </p:nvSpPr>
          <p:spPr>
            <a:xfrm>
              <a:off x="6993920" y="3423609"/>
              <a:ext cx="7317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18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74EF6D0-591B-F5DD-F308-946FE7958A07}"/>
                </a:ext>
              </a:extLst>
            </p:cNvPr>
            <p:cNvSpPr txBox="1"/>
            <p:nvPr/>
          </p:nvSpPr>
          <p:spPr>
            <a:xfrm>
              <a:off x="7888775" y="3232623"/>
              <a:ext cx="7317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18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89F8E2F-7551-72B5-F680-D045D946D15F}"/>
                </a:ext>
              </a:extLst>
            </p:cNvPr>
            <p:cNvSpPr txBox="1"/>
            <p:nvPr/>
          </p:nvSpPr>
          <p:spPr>
            <a:xfrm>
              <a:off x="9143771" y="3207893"/>
              <a:ext cx="7317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18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7A0D2C4-FEC2-F4A5-6D38-C3B9741BE33D}"/>
                </a:ext>
              </a:extLst>
            </p:cNvPr>
            <p:cNvSpPr txBox="1"/>
            <p:nvPr/>
          </p:nvSpPr>
          <p:spPr>
            <a:xfrm>
              <a:off x="8736131" y="4105167"/>
              <a:ext cx="7317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21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92C56D4-FAB5-3BD8-5CC1-5D59B2CE3EC3}"/>
                </a:ext>
              </a:extLst>
            </p:cNvPr>
            <p:cNvSpPr txBox="1"/>
            <p:nvPr/>
          </p:nvSpPr>
          <p:spPr>
            <a:xfrm>
              <a:off x="10393202" y="3991035"/>
              <a:ext cx="7317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21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9E52A00-7133-E88E-983A-5D8983C2F7A4}"/>
                </a:ext>
              </a:extLst>
            </p:cNvPr>
            <p:cNvSpPr txBox="1"/>
            <p:nvPr/>
          </p:nvSpPr>
          <p:spPr>
            <a:xfrm>
              <a:off x="9844682" y="4418969"/>
              <a:ext cx="7317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12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2D4FCFA-F53C-1532-9663-EAA0E39AB406}"/>
              </a:ext>
            </a:extLst>
          </p:cNvPr>
          <p:cNvGrpSpPr/>
          <p:nvPr/>
        </p:nvGrpSpPr>
        <p:grpSpPr>
          <a:xfrm>
            <a:off x="8931771" y="5182775"/>
            <a:ext cx="1465676" cy="460469"/>
            <a:chOff x="1539632" y="5006011"/>
            <a:chExt cx="2341806" cy="1078430"/>
          </a:xfrm>
        </p:grpSpPr>
        <p:sp>
          <p:nvSpPr>
            <p:cNvPr id="37" name="Rectangle: Top Corners Rounded 36">
              <a:extLst>
                <a:ext uri="{FF2B5EF4-FFF2-40B4-BE49-F238E27FC236}">
                  <a16:creationId xmlns:a16="http://schemas.microsoft.com/office/drawing/2014/main" id="{41C560CB-F16E-6BE2-F948-7C9D59BA1725}"/>
                </a:ext>
              </a:extLst>
            </p:cNvPr>
            <p:cNvSpPr/>
            <p:nvPr/>
          </p:nvSpPr>
          <p:spPr>
            <a:xfrm>
              <a:off x="1539632" y="5006011"/>
              <a:ext cx="2341806" cy="527024"/>
            </a:xfrm>
            <a:prstGeom prst="round2SameRect">
              <a:avLst>
                <a:gd name="adj1" fmla="val 34737"/>
                <a:gd name="adj2" fmla="val 0"/>
              </a:avLst>
            </a:prstGeom>
            <a:solidFill>
              <a:srgbClr val="EEEB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400" b="0" i="0" u="none" strike="noStrike" kern="1200" cap="none" spc="0" normalizeH="0" baseline="0" noProof="0">
                  <a:ln>
                    <a:noFill/>
                  </a:ln>
                  <a:solidFill>
                    <a:srgbClr val="863B98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Monthly Patients</a:t>
              </a:r>
              <a:endParaRPr kumimoji="0" lang="tr-TR" sz="1400" b="1" i="0" u="none" strike="noStrike" kern="1200" cap="none" spc="0" normalizeH="0" baseline="0" noProof="0">
                <a:ln>
                  <a:noFill/>
                </a:ln>
                <a:solidFill>
                  <a:srgbClr val="863B98"/>
                </a:solidFill>
                <a:effectLst/>
                <a:uLnTx/>
                <a:uFillTx/>
                <a:latin typeface="Oswald SemiBold"/>
                <a:ea typeface="+mn-ea"/>
                <a:cs typeface="+mn-cs"/>
              </a:endParaRPr>
            </a:p>
          </p:txBody>
        </p:sp>
        <p:sp>
          <p:nvSpPr>
            <p:cNvPr id="38" name="Rectangle: Top Corners Rounded 37">
              <a:extLst>
                <a:ext uri="{FF2B5EF4-FFF2-40B4-BE49-F238E27FC236}">
                  <a16:creationId xmlns:a16="http://schemas.microsoft.com/office/drawing/2014/main" id="{6B8F6046-444E-D191-C066-A44441AFA852}"/>
                </a:ext>
              </a:extLst>
            </p:cNvPr>
            <p:cNvSpPr/>
            <p:nvPr/>
          </p:nvSpPr>
          <p:spPr>
            <a:xfrm>
              <a:off x="1539632" y="5557416"/>
              <a:ext cx="2341806" cy="527025"/>
            </a:xfrm>
            <a:prstGeom prst="round2SameRect">
              <a:avLst>
                <a:gd name="adj1" fmla="val 0"/>
                <a:gd name="adj2" fmla="val 39684"/>
              </a:avLst>
            </a:prstGeom>
            <a:solidFill>
              <a:srgbClr val="863B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780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EF7BC6F-A930-32DE-24CB-9DAEA42EA135}"/>
              </a:ext>
            </a:extLst>
          </p:cNvPr>
          <p:cNvGrpSpPr/>
          <p:nvPr/>
        </p:nvGrpSpPr>
        <p:grpSpPr>
          <a:xfrm>
            <a:off x="10436113" y="5172352"/>
            <a:ext cx="1465676" cy="460471"/>
            <a:chOff x="1539632" y="5006007"/>
            <a:chExt cx="2341806" cy="1078434"/>
          </a:xfrm>
        </p:grpSpPr>
        <p:sp>
          <p:nvSpPr>
            <p:cNvPr id="40" name="Rectangle: Top Corners Rounded 39">
              <a:extLst>
                <a:ext uri="{FF2B5EF4-FFF2-40B4-BE49-F238E27FC236}">
                  <a16:creationId xmlns:a16="http://schemas.microsoft.com/office/drawing/2014/main" id="{02C748C5-06E9-F334-6497-AD44CE07A41C}"/>
                </a:ext>
              </a:extLst>
            </p:cNvPr>
            <p:cNvSpPr/>
            <p:nvPr/>
          </p:nvSpPr>
          <p:spPr>
            <a:xfrm>
              <a:off x="1539632" y="5006007"/>
              <a:ext cx="2341806" cy="527023"/>
            </a:xfrm>
            <a:prstGeom prst="round2SameRect">
              <a:avLst>
                <a:gd name="adj1" fmla="val 34737"/>
                <a:gd name="adj2" fmla="val 0"/>
              </a:avLst>
            </a:prstGeom>
            <a:solidFill>
              <a:srgbClr val="EEEB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400" b="0" i="0" u="none" strike="noStrike" kern="1200" cap="none" spc="0" normalizeH="0" baseline="0" noProof="0">
                  <a:ln>
                    <a:noFill/>
                  </a:ln>
                  <a:solidFill>
                    <a:srgbClr val="863B98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Potential Volume </a:t>
              </a:r>
              <a:endParaRPr kumimoji="0" lang="tr-TR" sz="1400" b="1" i="0" u="none" strike="noStrike" kern="1200" cap="none" spc="0" normalizeH="0" baseline="0" noProof="0">
                <a:ln>
                  <a:noFill/>
                </a:ln>
                <a:solidFill>
                  <a:srgbClr val="863B98"/>
                </a:solidFill>
                <a:effectLst/>
                <a:uLnTx/>
                <a:uFillTx/>
                <a:latin typeface="Oswald SemiBold"/>
                <a:ea typeface="+mn-ea"/>
                <a:cs typeface="+mn-cs"/>
              </a:endParaRPr>
            </a:p>
          </p:txBody>
        </p:sp>
        <p:sp>
          <p:nvSpPr>
            <p:cNvPr id="41" name="Rectangle: Top Corners Rounded 40">
              <a:extLst>
                <a:ext uri="{FF2B5EF4-FFF2-40B4-BE49-F238E27FC236}">
                  <a16:creationId xmlns:a16="http://schemas.microsoft.com/office/drawing/2014/main" id="{35FAB1A2-9A97-FDD1-81C5-570F780AC3AF}"/>
                </a:ext>
              </a:extLst>
            </p:cNvPr>
            <p:cNvSpPr/>
            <p:nvPr/>
          </p:nvSpPr>
          <p:spPr>
            <a:xfrm>
              <a:off x="1539632" y="5557416"/>
              <a:ext cx="2341806" cy="527025"/>
            </a:xfrm>
            <a:prstGeom prst="round2SameRect">
              <a:avLst>
                <a:gd name="adj1" fmla="val 0"/>
                <a:gd name="adj2" fmla="val 39684"/>
              </a:avLst>
            </a:prstGeom>
            <a:solidFill>
              <a:srgbClr val="863B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45 K LT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7300B25-CF60-BA94-1FB6-3AAF230FC44B}"/>
              </a:ext>
            </a:extLst>
          </p:cNvPr>
          <p:cNvGrpSpPr/>
          <p:nvPr/>
        </p:nvGrpSpPr>
        <p:grpSpPr>
          <a:xfrm>
            <a:off x="5942402" y="5741223"/>
            <a:ext cx="1465676" cy="460469"/>
            <a:chOff x="1539632" y="5006011"/>
            <a:chExt cx="2341806" cy="1078430"/>
          </a:xfrm>
        </p:grpSpPr>
        <p:sp>
          <p:nvSpPr>
            <p:cNvPr id="43" name="Rectangle: Top Corners Rounded 42">
              <a:extLst>
                <a:ext uri="{FF2B5EF4-FFF2-40B4-BE49-F238E27FC236}">
                  <a16:creationId xmlns:a16="http://schemas.microsoft.com/office/drawing/2014/main" id="{40397954-7EEC-53D7-ACD2-C88BE3D801BF}"/>
                </a:ext>
              </a:extLst>
            </p:cNvPr>
            <p:cNvSpPr/>
            <p:nvPr/>
          </p:nvSpPr>
          <p:spPr>
            <a:xfrm>
              <a:off x="1539632" y="5006011"/>
              <a:ext cx="2341806" cy="527024"/>
            </a:xfrm>
            <a:prstGeom prst="round2SameRect">
              <a:avLst>
                <a:gd name="adj1" fmla="val 34737"/>
                <a:gd name="adj2" fmla="val 0"/>
              </a:avLst>
            </a:prstGeom>
            <a:solidFill>
              <a:srgbClr val="EEEB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400" b="0" i="0" u="none" strike="noStrike" kern="1200" cap="none" spc="0" normalizeH="0" baseline="0" noProof="0">
                  <a:ln>
                    <a:noFill/>
                  </a:ln>
                  <a:solidFill>
                    <a:srgbClr val="863B98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Coverage</a:t>
              </a:r>
              <a:endParaRPr kumimoji="0" lang="tr-TR" sz="1400" b="1" i="0" u="none" strike="noStrike" kern="1200" cap="none" spc="0" normalizeH="0" baseline="0" noProof="0">
                <a:ln>
                  <a:noFill/>
                </a:ln>
                <a:solidFill>
                  <a:srgbClr val="863B98"/>
                </a:solidFill>
                <a:effectLst/>
                <a:uLnTx/>
                <a:uFillTx/>
                <a:latin typeface="Oswald SemiBold"/>
                <a:ea typeface="+mn-ea"/>
                <a:cs typeface="+mn-cs"/>
              </a:endParaRPr>
            </a:p>
          </p:txBody>
        </p:sp>
        <p:sp>
          <p:nvSpPr>
            <p:cNvPr id="44" name="Rectangle: Top Corners Rounded 43">
              <a:extLst>
                <a:ext uri="{FF2B5EF4-FFF2-40B4-BE49-F238E27FC236}">
                  <a16:creationId xmlns:a16="http://schemas.microsoft.com/office/drawing/2014/main" id="{A8DB3AE7-7FE9-C034-73C3-5C8C9C2460FE}"/>
                </a:ext>
              </a:extLst>
            </p:cNvPr>
            <p:cNvSpPr/>
            <p:nvPr/>
          </p:nvSpPr>
          <p:spPr>
            <a:xfrm>
              <a:off x="1539632" y="5557416"/>
              <a:ext cx="2341806" cy="527025"/>
            </a:xfrm>
            <a:prstGeom prst="round2SameRect">
              <a:avLst>
                <a:gd name="adj1" fmla="val 0"/>
                <a:gd name="adj2" fmla="val 39684"/>
              </a:avLst>
            </a:prstGeom>
            <a:solidFill>
              <a:srgbClr val="863B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%5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566864D-DAE6-F38D-C424-54240AE4BD3F}"/>
              </a:ext>
            </a:extLst>
          </p:cNvPr>
          <p:cNvGrpSpPr/>
          <p:nvPr/>
        </p:nvGrpSpPr>
        <p:grpSpPr>
          <a:xfrm>
            <a:off x="7443313" y="5737084"/>
            <a:ext cx="1465676" cy="460469"/>
            <a:chOff x="1539632" y="5006011"/>
            <a:chExt cx="2341806" cy="1078430"/>
          </a:xfrm>
        </p:grpSpPr>
        <p:sp>
          <p:nvSpPr>
            <p:cNvPr id="46" name="Rectangle: Top Corners Rounded 45">
              <a:extLst>
                <a:ext uri="{FF2B5EF4-FFF2-40B4-BE49-F238E27FC236}">
                  <a16:creationId xmlns:a16="http://schemas.microsoft.com/office/drawing/2014/main" id="{D3C84E9E-0F83-35C8-956E-9C8A63E5BC0B}"/>
                </a:ext>
              </a:extLst>
            </p:cNvPr>
            <p:cNvSpPr/>
            <p:nvPr/>
          </p:nvSpPr>
          <p:spPr>
            <a:xfrm>
              <a:off x="1539632" y="5006011"/>
              <a:ext cx="2341806" cy="527024"/>
            </a:xfrm>
            <a:prstGeom prst="round2SameRect">
              <a:avLst>
                <a:gd name="adj1" fmla="val 34737"/>
                <a:gd name="adj2" fmla="val 0"/>
              </a:avLst>
            </a:prstGeom>
            <a:solidFill>
              <a:srgbClr val="EEEB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400" b="0" i="0" u="none" strike="noStrike" kern="1200" cap="none" spc="0" normalizeH="0" baseline="0" noProof="0">
                  <a:ln>
                    <a:noFill/>
                  </a:ln>
                  <a:solidFill>
                    <a:srgbClr val="863B98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Working Hours</a:t>
              </a:r>
              <a:endParaRPr kumimoji="0" lang="tr-TR" sz="1400" b="1" i="0" u="none" strike="noStrike" kern="1200" cap="none" spc="0" normalizeH="0" baseline="0" noProof="0">
                <a:ln>
                  <a:noFill/>
                </a:ln>
                <a:solidFill>
                  <a:srgbClr val="863B98"/>
                </a:solidFill>
                <a:effectLst/>
                <a:uLnTx/>
                <a:uFillTx/>
                <a:latin typeface="Oswald SemiBold"/>
                <a:ea typeface="+mn-ea"/>
                <a:cs typeface="+mn-cs"/>
              </a:endParaRPr>
            </a:p>
          </p:txBody>
        </p:sp>
        <p:sp>
          <p:nvSpPr>
            <p:cNvPr id="47" name="Rectangle: Top Corners Rounded 46">
              <a:extLst>
                <a:ext uri="{FF2B5EF4-FFF2-40B4-BE49-F238E27FC236}">
                  <a16:creationId xmlns:a16="http://schemas.microsoft.com/office/drawing/2014/main" id="{2EDC7829-DB3F-A63A-92E3-0C90AE7E8EB3}"/>
                </a:ext>
              </a:extLst>
            </p:cNvPr>
            <p:cNvSpPr/>
            <p:nvPr/>
          </p:nvSpPr>
          <p:spPr>
            <a:xfrm>
              <a:off x="1539632" y="5557416"/>
              <a:ext cx="2341806" cy="527025"/>
            </a:xfrm>
            <a:prstGeom prst="round2SameRect">
              <a:avLst>
                <a:gd name="adj1" fmla="val 0"/>
                <a:gd name="adj2" fmla="val 39684"/>
              </a:avLst>
            </a:prstGeom>
            <a:solidFill>
              <a:srgbClr val="863B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%5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7E30073-5679-0860-EE7F-B0D52B64DC6D}"/>
              </a:ext>
            </a:extLst>
          </p:cNvPr>
          <p:cNvGrpSpPr/>
          <p:nvPr/>
        </p:nvGrpSpPr>
        <p:grpSpPr>
          <a:xfrm>
            <a:off x="8944224" y="5746427"/>
            <a:ext cx="1465676" cy="460469"/>
            <a:chOff x="1539632" y="5006011"/>
            <a:chExt cx="2341806" cy="1078430"/>
          </a:xfrm>
        </p:grpSpPr>
        <p:sp>
          <p:nvSpPr>
            <p:cNvPr id="49" name="Rectangle: Top Corners Rounded 48">
              <a:extLst>
                <a:ext uri="{FF2B5EF4-FFF2-40B4-BE49-F238E27FC236}">
                  <a16:creationId xmlns:a16="http://schemas.microsoft.com/office/drawing/2014/main" id="{CA710BAB-AC57-8F30-51BC-F6E4F8E29D44}"/>
                </a:ext>
              </a:extLst>
            </p:cNvPr>
            <p:cNvSpPr/>
            <p:nvPr/>
          </p:nvSpPr>
          <p:spPr>
            <a:xfrm>
              <a:off x="1539632" y="5006011"/>
              <a:ext cx="2341806" cy="527024"/>
            </a:xfrm>
            <a:prstGeom prst="round2SameRect">
              <a:avLst>
                <a:gd name="adj1" fmla="val 34737"/>
                <a:gd name="adj2" fmla="val 0"/>
              </a:avLst>
            </a:prstGeom>
            <a:solidFill>
              <a:srgbClr val="EEEB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400" b="0" i="0" u="none" strike="noStrike" kern="1200" cap="none" spc="0" normalizeH="0" baseline="0" noProof="0">
                  <a:ln>
                    <a:noFill/>
                  </a:ln>
                  <a:solidFill>
                    <a:srgbClr val="863B98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Yearly Patients</a:t>
              </a:r>
              <a:endParaRPr kumimoji="0" lang="tr-TR" sz="1400" b="1" i="0" u="none" strike="noStrike" kern="1200" cap="none" spc="0" normalizeH="0" baseline="0" noProof="0">
                <a:ln>
                  <a:noFill/>
                </a:ln>
                <a:solidFill>
                  <a:srgbClr val="863B98"/>
                </a:solidFill>
                <a:effectLst/>
                <a:uLnTx/>
                <a:uFillTx/>
                <a:latin typeface="Oswald SemiBold"/>
                <a:ea typeface="+mn-ea"/>
                <a:cs typeface="+mn-cs"/>
              </a:endParaRPr>
            </a:p>
          </p:txBody>
        </p:sp>
        <p:sp>
          <p:nvSpPr>
            <p:cNvPr id="50" name="Rectangle: Top Corners Rounded 49">
              <a:extLst>
                <a:ext uri="{FF2B5EF4-FFF2-40B4-BE49-F238E27FC236}">
                  <a16:creationId xmlns:a16="http://schemas.microsoft.com/office/drawing/2014/main" id="{6BCAECCA-5843-0835-6B05-E9F6BA17321E}"/>
                </a:ext>
              </a:extLst>
            </p:cNvPr>
            <p:cNvSpPr/>
            <p:nvPr/>
          </p:nvSpPr>
          <p:spPr>
            <a:xfrm>
              <a:off x="1539632" y="5557416"/>
              <a:ext cx="2341806" cy="527025"/>
            </a:xfrm>
            <a:prstGeom prst="round2SameRect">
              <a:avLst>
                <a:gd name="adj1" fmla="val 0"/>
                <a:gd name="adj2" fmla="val 39684"/>
              </a:avLst>
            </a:prstGeom>
            <a:solidFill>
              <a:srgbClr val="863B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%5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4ED6094-96B4-FA79-1014-8E81C6710FD9}"/>
              </a:ext>
            </a:extLst>
          </p:cNvPr>
          <p:cNvGrpSpPr/>
          <p:nvPr/>
        </p:nvGrpSpPr>
        <p:grpSpPr>
          <a:xfrm>
            <a:off x="10436113" y="5746427"/>
            <a:ext cx="1465676" cy="460469"/>
            <a:chOff x="1539632" y="5006011"/>
            <a:chExt cx="2341806" cy="1078430"/>
          </a:xfrm>
        </p:grpSpPr>
        <p:sp>
          <p:nvSpPr>
            <p:cNvPr id="52" name="Rectangle: Top Corners Rounded 51">
              <a:extLst>
                <a:ext uri="{FF2B5EF4-FFF2-40B4-BE49-F238E27FC236}">
                  <a16:creationId xmlns:a16="http://schemas.microsoft.com/office/drawing/2014/main" id="{20550A4F-6742-7247-FACA-E69FF84F9F8B}"/>
                </a:ext>
              </a:extLst>
            </p:cNvPr>
            <p:cNvSpPr/>
            <p:nvPr/>
          </p:nvSpPr>
          <p:spPr>
            <a:xfrm>
              <a:off x="1539632" y="5006011"/>
              <a:ext cx="2341806" cy="527024"/>
            </a:xfrm>
            <a:prstGeom prst="round2SameRect">
              <a:avLst>
                <a:gd name="adj1" fmla="val 34737"/>
                <a:gd name="adj2" fmla="val 0"/>
              </a:avLst>
            </a:prstGeom>
            <a:solidFill>
              <a:srgbClr val="EEEB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400" b="0" i="0" u="none" strike="noStrike" kern="1200" cap="none" spc="0" normalizeH="0" baseline="0" noProof="0">
                  <a:ln>
                    <a:noFill/>
                  </a:ln>
                  <a:solidFill>
                    <a:srgbClr val="863B98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Monthly Volume</a:t>
              </a:r>
              <a:endParaRPr kumimoji="0" lang="tr-TR" sz="1400" b="1" i="0" u="none" strike="noStrike" kern="1200" cap="none" spc="0" normalizeH="0" baseline="0" noProof="0">
                <a:ln>
                  <a:noFill/>
                </a:ln>
                <a:solidFill>
                  <a:srgbClr val="863B98"/>
                </a:solidFill>
                <a:effectLst/>
                <a:uLnTx/>
                <a:uFillTx/>
                <a:latin typeface="Oswald SemiBold"/>
                <a:ea typeface="+mn-ea"/>
                <a:cs typeface="+mn-cs"/>
              </a:endParaRPr>
            </a:p>
          </p:txBody>
        </p:sp>
        <p:sp>
          <p:nvSpPr>
            <p:cNvPr id="53" name="Rectangle: Top Corners Rounded 52">
              <a:extLst>
                <a:ext uri="{FF2B5EF4-FFF2-40B4-BE49-F238E27FC236}">
                  <a16:creationId xmlns:a16="http://schemas.microsoft.com/office/drawing/2014/main" id="{F0D3451A-B7F8-EBC5-D4EC-BB087214A602}"/>
                </a:ext>
              </a:extLst>
            </p:cNvPr>
            <p:cNvSpPr/>
            <p:nvPr/>
          </p:nvSpPr>
          <p:spPr>
            <a:xfrm>
              <a:off x="1539632" y="5557416"/>
              <a:ext cx="2341806" cy="527025"/>
            </a:xfrm>
            <a:prstGeom prst="round2SameRect">
              <a:avLst>
                <a:gd name="adj1" fmla="val 0"/>
                <a:gd name="adj2" fmla="val 39684"/>
              </a:avLst>
            </a:prstGeom>
            <a:solidFill>
              <a:srgbClr val="863B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%10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4BC5CA6-888F-095C-CED8-145E9102A56D}"/>
              </a:ext>
            </a:extLst>
          </p:cNvPr>
          <p:cNvGrpSpPr/>
          <p:nvPr/>
        </p:nvGrpSpPr>
        <p:grpSpPr>
          <a:xfrm>
            <a:off x="5942402" y="5172352"/>
            <a:ext cx="1465676" cy="460469"/>
            <a:chOff x="1539632" y="5006011"/>
            <a:chExt cx="2341806" cy="1078430"/>
          </a:xfrm>
        </p:grpSpPr>
        <p:sp>
          <p:nvSpPr>
            <p:cNvPr id="55" name="Rectangle: Top Corners Rounded 54">
              <a:extLst>
                <a:ext uri="{FF2B5EF4-FFF2-40B4-BE49-F238E27FC236}">
                  <a16:creationId xmlns:a16="http://schemas.microsoft.com/office/drawing/2014/main" id="{5B8571C0-D5B0-4853-5330-AE9F5972871E}"/>
                </a:ext>
              </a:extLst>
            </p:cNvPr>
            <p:cNvSpPr/>
            <p:nvPr/>
          </p:nvSpPr>
          <p:spPr>
            <a:xfrm>
              <a:off x="1539632" y="5006011"/>
              <a:ext cx="2341806" cy="527024"/>
            </a:xfrm>
            <a:prstGeom prst="round2SameRect">
              <a:avLst>
                <a:gd name="adj1" fmla="val 34737"/>
                <a:gd name="adj2" fmla="val 0"/>
              </a:avLst>
            </a:prstGeom>
            <a:solidFill>
              <a:srgbClr val="EEEB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400" b="0" i="0" u="none" strike="noStrike" kern="1200" cap="none" spc="0" normalizeH="0" baseline="0" noProof="0">
                  <a:ln>
                    <a:noFill/>
                  </a:ln>
                  <a:solidFill>
                    <a:srgbClr val="863B98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Gain New HCPs</a:t>
              </a:r>
              <a:endParaRPr kumimoji="0" lang="tr-TR" sz="1400" b="1" i="0" u="none" strike="noStrike" kern="1200" cap="none" spc="0" normalizeH="0" baseline="0" noProof="0">
                <a:ln>
                  <a:noFill/>
                </a:ln>
                <a:solidFill>
                  <a:srgbClr val="863B98"/>
                </a:solidFill>
                <a:effectLst/>
                <a:uLnTx/>
                <a:uFillTx/>
                <a:latin typeface="Oswald SemiBold"/>
                <a:ea typeface="+mn-ea"/>
                <a:cs typeface="+mn-cs"/>
              </a:endParaRPr>
            </a:p>
          </p:txBody>
        </p:sp>
        <p:sp>
          <p:nvSpPr>
            <p:cNvPr id="56" name="Rectangle: Top Corners Rounded 55">
              <a:extLst>
                <a:ext uri="{FF2B5EF4-FFF2-40B4-BE49-F238E27FC236}">
                  <a16:creationId xmlns:a16="http://schemas.microsoft.com/office/drawing/2014/main" id="{ADCF0F36-A127-7216-8528-8968EB2C7A66}"/>
                </a:ext>
              </a:extLst>
            </p:cNvPr>
            <p:cNvSpPr/>
            <p:nvPr/>
          </p:nvSpPr>
          <p:spPr>
            <a:xfrm>
              <a:off x="1539632" y="5557416"/>
              <a:ext cx="2341806" cy="527025"/>
            </a:xfrm>
            <a:prstGeom prst="round2SameRect">
              <a:avLst>
                <a:gd name="adj1" fmla="val 0"/>
                <a:gd name="adj2" fmla="val 39684"/>
              </a:avLst>
            </a:prstGeom>
            <a:solidFill>
              <a:srgbClr val="863B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195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26D9B59-C1C4-BEE3-94BA-5DD67636D5D3}"/>
              </a:ext>
            </a:extLst>
          </p:cNvPr>
          <p:cNvGrpSpPr/>
          <p:nvPr/>
        </p:nvGrpSpPr>
        <p:grpSpPr>
          <a:xfrm>
            <a:off x="7446744" y="5182618"/>
            <a:ext cx="1465676" cy="460469"/>
            <a:chOff x="1539632" y="5006011"/>
            <a:chExt cx="2341806" cy="1078430"/>
          </a:xfrm>
        </p:grpSpPr>
        <p:sp>
          <p:nvSpPr>
            <p:cNvPr id="58" name="Rectangle: Top Corners Rounded 57">
              <a:extLst>
                <a:ext uri="{FF2B5EF4-FFF2-40B4-BE49-F238E27FC236}">
                  <a16:creationId xmlns:a16="http://schemas.microsoft.com/office/drawing/2014/main" id="{E10E9267-69DA-AA27-56E0-F4E2CFDD4474}"/>
                </a:ext>
              </a:extLst>
            </p:cNvPr>
            <p:cNvSpPr/>
            <p:nvPr/>
          </p:nvSpPr>
          <p:spPr>
            <a:xfrm>
              <a:off x="1539632" y="5006011"/>
              <a:ext cx="2341806" cy="527024"/>
            </a:xfrm>
            <a:prstGeom prst="round2SameRect">
              <a:avLst>
                <a:gd name="adj1" fmla="val 34737"/>
                <a:gd name="adj2" fmla="val 0"/>
              </a:avLst>
            </a:prstGeom>
            <a:solidFill>
              <a:srgbClr val="EEEB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400" b="0" i="0" u="none" strike="noStrike" kern="1200" cap="none" spc="0" normalizeH="0" baseline="0" noProof="0">
                  <a:ln>
                    <a:noFill/>
                  </a:ln>
                  <a:solidFill>
                    <a:srgbClr val="863B98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Weekly Diagnosis</a:t>
              </a:r>
              <a:endParaRPr kumimoji="0" lang="tr-TR" sz="1400" b="1" i="0" u="none" strike="noStrike" kern="1200" cap="none" spc="0" normalizeH="0" baseline="0" noProof="0">
                <a:ln>
                  <a:noFill/>
                </a:ln>
                <a:solidFill>
                  <a:srgbClr val="863B98"/>
                </a:solidFill>
                <a:effectLst/>
                <a:uLnTx/>
                <a:uFillTx/>
                <a:latin typeface="Oswald SemiBold"/>
                <a:ea typeface="+mn-ea"/>
                <a:cs typeface="+mn-cs"/>
              </a:endParaRPr>
            </a:p>
          </p:txBody>
        </p:sp>
        <p:sp>
          <p:nvSpPr>
            <p:cNvPr id="59" name="Rectangle: Top Corners Rounded 58">
              <a:extLst>
                <a:ext uri="{FF2B5EF4-FFF2-40B4-BE49-F238E27FC236}">
                  <a16:creationId xmlns:a16="http://schemas.microsoft.com/office/drawing/2014/main" id="{D369C220-B407-BB2B-FAEB-3D446BC7C356}"/>
                </a:ext>
              </a:extLst>
            </p:cNvPr>
            <p:cNvSpPr/>
            <p:nvPr/>
          </p:nvSpPr>
          <p:spPr>
            <a:xfrm>
              <a:off x="1539632" y="5557416"/>
              <a:ext cx="2341806" cy="527025"/>
            </a:xfrm>
            <a:prstGeom prst="round2SameRect">
              <a:avLst>
                <a:gd name="adj1" fmla="val 0"/>
                <a:gd name="adj2" fmla="val 39684"/>
              </a:avLst>
            </a:prstGeom>
            <a:solidFill>
              <a:srgbClr val="863B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1</a:t>
              </a:r>
            </a:p>
          </p:txBody>
        </p: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77147EFC-8536-BCB5-C396-705A84E803F6}"/>
              </a:ext>
            </a:extLst>
          </p:cNvPr>
          <p:cNvSpPr txBox="1"/>
          <p:nvPr/>
        </p:nvSpPr>
        <p:spPr>
          <a:xfrm>
            <a:off x="5958360" y="4823562"/>
            <a:ext cx="5594350" cy="49090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OUTCOME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Text Placeholder 113">
            <a:extLst>
              <a:ext uri="{FF2B5EF4-FFF2-40B4-BE49-F238E27FC236}">
                <a16:creationId xmlns:a16="http://schemas.microsoft.com/office/drawing/2014/main" id="{D1E06E9C-487F-5EAE-F0AF-7CFC5EEDEB4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53936" y="6443400"/>
            <a:ext cx="5024989" cy="319291"/>
          </a:xfrm>
        </p:spPr>
        <p:txBody>
          <a:bodyPr>
            <a:normAutofit fontScale="40000" lnSpcReduction="20000"/>
          </a:bodyPr>
          <a:lstStyle/>
          <a:p>
            <a:r>
              <a:rPr lang="tr-TR"/>
              <a:t>Nimet Aslan </a:t>
            </a:r>
            <a:r>
              <a:rPr lang="tr-TR">
                <a:hlinkClick r:id="rId5"/>
              </a:rPr>
              <a:t>nimet.aslan@nutricia.com</a:t>
            </a:r>
            <a:endParaRPr lang="tr-TR"/>
          </a:p>
          <a:p>
            <a:r>
              <a:rPr lang="tr-TR"/>
              <a:t>Hande Gaser Tekin </a:t>
            </a:r>
            <a:r>
              <a:rPr lang="tr-TR">
                <a:hlinkClick r:id="rId6"/>
              </a:rPr>
              <a:t>hande.gaser@nutricia.com</a:t>
            </a:r>
            <a:endParaRPr lang="en-GB"/>
          </a:p>
        </p:txBody>
      </p:sp>
      <p:pic>
        <p:nvPicPr>
          <p:cNvPr id="69" name="Picture 68" descr="Timeline&#10;&#10;Description automatically generated">
            <a:extLst>
              <a:ext uri="{FF2B5EF4-FFF2-40B4-BE49-F238E27FC236}">
                <a16:creationId xmlns:a16="http://schemas.microsoft.com/office/drawing/2014/main" id="{BEDFE310-C528-08C8-AF48-79C8F574D2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7902" y="1659535"/>
            <a:ext cx="5293708" cy="29777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1875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AB418C8-E7B2-8F0F-C68B-1048BFB39480}"/>
              </a:ext>
            </a:extLst>
          </p:cNvPr>
          <p:cNvGrpSpPr/>
          <p:nvPr/>
        </p:nvGrpSpPr>
        <p:grpSpPr>
          <a:xfrm>
            <a:off x="1597987" y="4297345"/>
            <a:ext cx="1983972" cy="1078430"/>
            <a:chOff x="1539632" y="5006011"/>
            <a:chExt cx="2341806" cy="1078430"/>
          </a:xfrm>
        </p:grpSpPr>
        <p:sp>
          <p:nvSpPr>
            <p:cNvPr id="3" name="Rectangle: Top Corners Rounded 2">
              <a:extLst>
                <a:ext uri="{FF2B5EF4-FFF2-40B4-BE49-F238E27FC236}">
                  <a16:creationId xmlns:a16="http://schemas.microsoft.com/office/drawing/2014/main" id="{FA01F8F5-00C8-9DD1-AF2E-70C179594525}"/>
                </a:ext>
              </a:extLst>
            </p:cNvPr>
            <p:cNvSpPr/>
            <p:nvPr/>
          </p:nvSpPr>
          <p:spPr>
            <a:xfrm>
              <a:off x="1539632" y="5006011"/>
              <a:ext cx="2341806" cy="527024"/>
            </a:xfrm>
            <a:prstGeom prst="round2SameRect">
              <a:avLst>
                <a:gd name="adj1" fmla="val 34737"/>
                <a:gd name="adj2" fmla="val 0"/>
              </a:avLst>
            </a:prstGeom>
            <a:solidFill>
              <a:srgbClr val="EEEB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>
                  <a:ln>
                    <a:noFill/>
                  </a:ln>
                  <a:solidFill>
                    <a:srgbClr val="863B98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Total New HCPs</a:t>
              </a:r>
              <a:endParaRPr kumimoji="0" lang="tr-TR" sz="1800" b="1" i="0" u="none" strike="noStrike" kern="1200" cap="none" spc="0" normalizeH="0" baseline="0" noProof="0">
                <a:ln>
                  <a:noFill/>
                </a:ln>
                <a:solidFill>
                  <a:srgbClr val="863B98"/>
                </a:solidFill>
                <a:effectLst/>
                <a:uLnTx/>
                <a:uFillTx/>
                <a:latin typeface="Oswald SemiBold"/>
                <a:ea typeface="+mn-ea"/>
                <a:cs typeface="+mn-cs"/>
              </a:endParaRPr>
            </a:p>
          </p:txBody>
        </p:sp>
        <p:sp>
          <p:nvSpPr>
            <p:cNvPr id="4" name="Rectangle: Top Corners Rounded 3">
              <a:extLst>
                <a:ext uri="{FF2B5EF4-FFF2-40B4-BE49-F238E27FC236}">
                  <a16:creationId xmlns:a16="http://schemas.microsoft.com/office/drawing/2014/main" id="{287DCB48-7210-3C83-155A-7FFE2266A924}"/>
                </a:ext>
              </a:extLst>
            </p:cNvPr>
            <p:cNvSpPr/>
            <p:nvPr/>
          </p:nvSpPr>
          <p:spPr>
            <a:xfrm>
              <a:off x="1539632" y="5557416"/>
              <a:ext cx="2341806" cy="527025"/>
            </a:xfrm>
            <a:prstGeom prst="round2SameRect">
              <a:avLst>
                <a:gd name="adj1" fmla="val 0"/>
                <a:gd name="adj2" fmla="val 39684"/>
              </a:avLst>
            </a:prstGeom>
            <a:solidFill>
              <a:srgbClr val="863B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195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1064176-2FD7-968E-F7B8-F09C62289384}"/>
              </a:ext>
            </a:extLst>
          </p:cNvPr>
          <p:cNvGrpSpPr/>
          <p:nvPr/>
        </p:nvGrpSpPr>
        <p:grpSpPr>
          <a:xfrm>
            <a:off x="3723025" y="4285154"/>
            <a:ext cx="1983972" cy="1078430"/>
            <a:chOff x="1539632" y="5006011"/>
            <a:chExt cx="2341806" cy="1078430"/>
          </a:xfrm>
        </p:grpSpPr>
        <p:sp>
          <p:nvSpPr>
            <p:cNvPr id="13" name="Rectangle: Top Corners Rounded 12">
              <a:extLst>
                <a:ext uri="{FF2B5EF4-FFF2-40B4-BE49-F238E27FC236}">
                  <a16:creationId xmlns:a16="http://schemas.microsoft.com/office/drawing/2014/main" id="{E56DA1EA-D374-0FD5-1F15-18198D7994EF}"/>
                </a:ext>
              </a:extLst>
            </p:cNvPr>
            <p:cNvSpPr/>
            <p:nvPr/>
          </p:nvSpPr>
          <p:spPr>
            <a:xfrm>
              <a:off x="1539632" y="5006011"/>
              <a:ext cx="2341806" cy="527024"/>
            </a:xfrm>
            <a:prstGeom prst="round2SameRect">
              <a:avLst>
                <a:gd name="adj1" fmla="val 34737"/>
                <a:gd name="adj2" fmla="val 0"/>
              </a:avLst>
            </a:prstGeom>
            <a:solidFill>
              <a:srgbClr val="EEEB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>
                  <a:ln>
                    <a:noFill/>
                  </a:ln>
                  <a:solidFill>
                    <a:srgbClr val="863B98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Weekly Diagnosis</a:t>
              </a:r>
              <a:endParaRPr kumimoji="0" lang="tr-TR" sz="1800" b="1" i="0" u="none" strike="noStrike" kern="1200" cap="none" spc="0" normalizeH="0" baseline="0" noProof="0">
                <a:ln>
                  <a:noFill/>
                </a:ln>
                <a:solidFill>
                  <a:srgbClr val="863B98"/>
                </a:solidFill>
                <a:effectLst/>
                <a:uLnTx/>
                <a:uFillTx/>
                <a:latin typeface="Oswald SemiBold"/>
                <a:ea typeface="+mn-ea"/>
                <a:cs typeface="+mn-cs"/>
              </a:endParaRPr>
            </a:p>
          </p:txBody>
        </p:sp>
        <p:sp>
          <p:nvSpPr>
            <p:cNvPr id="14" name="Rectangle: Top Corners Rounded 13">
              <a:extLst>
                <a:ext uri="{FF2B5EF4-FFF2-40B4-BE49-F238E27FC236}">
                  <a16:creationId xmlns:a16="http://schemas.microsoft.com/office/drawing/2014/main" id="{BD53075B-9C75-9FA0-1513-86992A8D201D}"/>
                </a:ext>
              </a:extLst>
            </p:cNvPr>
            <p:cNvSpPr/>
            <p:nvPr/>
          </p:nvSpPr>
          <p:spPr>
            <a:xfrm>
              <a:off x="1539632" y="5557416"/>
              <a:ext cx="2341806" cy="527025"/>
            </a:xfrm>
            <a:prstGeom prst="round2SameRect">
              <a:avLst>
                <a:gd name="adj1" fmla="val 0"/>
                <a:gd name="adj2" fmla="val 39684"/>
              </a:avLst>
            </a:prstGeom>
            <a:solidFill>
              <a:srgbClr val="863B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1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91CA1B8-8924-92AC-B0DC-E082E2894611}"/>
              </a:ext>
            </a:extLst>
          </p:cNvPr>
          <p:cNvGrpSpPr/>
          <p:nvPr/>
        </p:nvGrpSpPr>
        <p:grpSpPr>
          <a:xfrm>
            <a:off x="5848063" y="4272963"/>
            <a:ext cx="1983972" cy="1078430"/>
            <a:chOff x="1539632" y="5006011"/>
            <a:chExt cx="2341806" cy="1078430"/>
          </a:xfrm>
        </p:grpSpPr>
        <p:sp>
          <p:nvSpPr>
            <p:cNvPr id="16" name="Rectangle: Top Corners Rounded 15">
              <a:extLst>
                <a:ext uri="{FF2B5EF4-FFF2-40B4-BE49-F238E27FC236}">
                  <a16:creationId xmlns:a16="http://schemas.microsoft.com/office/drawing/2014/main" id="{4705BE63-77BD-632E-B345-B848007B9839}"/>
                </a:ext>
              </a:extLst>
            </p:cNvPr>
            <p:cNvSpPr/>
            <p:nvPr/>
          </p:nvSpPr>
          <p:spPr>
            <a:xfrm>
              <a:off x="1539632" y="5006011"/>
              <a:ext cx="2341806" cy="527024"/>
            </a:xfrm>
            <a:prstGeom prst="round2SameRect">
              <a:avLst>
                <a:gd name="adj1" fmla="val 34737"/>
                <a:gd name="adj2" fmla="val 0"/>
              </a:avLst>
            </a:prstGeom>
            <a:solidFill>
              <a:srgbClr val="EEEB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tr-TR">
                  <a:solidFill>
                    <a:srgbClr val="863B98"/>
                  </a:solidFill>
                  <a:latin typeface="Oswald SemiBold"/>
                </a:rPr>
                <a:t>Monthly Patients</a:t>
              </a:r>
              <a:endParaRPr kumimoji="0" lang="tr-TR" sz="1800" b="1" i="0" u="none" strike="noStrike" kern="1200" cap="none" spc="0" normalizeH="0" baseline="0" noProof="0">
                <a:ln>
                  <a:noFill/>
                </a:ln>
                <a:solidFill>
                  <a:srgbClr val="863B98"/>
                </a:solidFill>
                <a:effectLst/>
                <a:uLnTx/>
                <a:uFillTx/>
                <a:latin typeface="Oswald SemiBold"/>
                <a:ea typeface="+mn-ea"/>
                <a:cs typeface="+mn-cs"/>
              </a:endParaRPr>
            </a:p>
          </p:txBody>
        </p:sp>
        <p:sp>
          <p:nvSpPr>
            <p:cNvPr id="17" name="Rectangle: Top Corners Rounded 16">
              <a:extLst>
                <a:ext uri="{FF2B5EF4-FFF2-40B4-BE49-F238E27FC236}">
                  <a16:creationId xmlns:a16="http://schemas.microsoft.com/office/drawing/2014/main" id="{4CB37709-814F-2A15-6D62-62BF911CBD18}"/>
                </a:ext>
              </a:extLst>
            </p:cNvPr>
            <p:cNvSpPr/>
            <p:nvPr/>
          </p:nvSpPr>
          <p:spPr>
            <a:xfrm>
              <a:off x="1539632" y="5557416"/>
              <a:ext cx="2341806" cy="527025"/>
            </a:xfrm>
            <a:prstGeom prst="round2SameRect">
              <a:avLst>
                <a:gd name="adj1" fmla="val 0"/>
                <a:gd name="adj2" fmla="val 39684"/>
              </a:avLst>
            </a:prstGeom>
            <a:solidFill>
              <a:srgbClr val="863B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780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3D81BF0-81D0-FFB8-ACEE-01EC7A245FED}"/>
              </a:ext>
            </a:extLst>
          </p:cNvPr>
          <p:cNvGrpSpPr/>
          <p:nvPr/>
        </p:nvGrpSpPr>
        <p:grpSpPr>
          <a:xfrm>
            <a:off x="7973101" y="4260772"/>
            <a:ext cx="1983972" cy="1078430"/>
            <a:chOff x="1539632" y="5006011"/>
            <a:chExt cx="2341806" cy="1078430"/>
          </a:xfrm>
        </p:grpSpPr>
        <p:sp>
          <p:nvSpPr>
            <p:cNvPr id="19" name="Rectangle: Top Corners Rounded 18">
              <a:extLst>
                <a:ext uri="{FF2B5EF4-FFF2-40B4-BE49-F238E27FC236}">
                  <a16:creationId xmlns:a16="http://schemas.microsoft.com/office/drawing/2014/main" id="{21A9D993-EC68-C711-0DE7-3972DD82ACBE}"/>
                </a:ext>
              </a:extLst>
            </p:cNvPr>
            <p:cNvSpPr/>
            <p:nvPr/>
          </p:nvSpPr>
          <p:spPr>
            <a:xfrm>
              <a:off x="1539632" y="5006011"/>
              <a:ext cx="2341806" cy="527024"/>
            </a:xfrm>
            <a:prstGeom prst="round2SameRect">
              <a:avLst>
                <a:gd name="adj1" fmla="val 34737"/>
                <a:gd name="adj2" fmla="val 0"/>
              </a:avLst>
            </a:prstGeom>
            <a:solidFill>
              <a:srgbClr val="EEEB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>
                  <a:ln>
                    <a:noFill/>
                  </a:ln>
                  <a:solidFill>
                    <a:srgbClr val="863B98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Potential Volume </a:t>
              </a:r>
              <a:endParaRPr kumimoji="0" lang="tr-TR" sz="1800" b="1" i="0" u="none" strike="noStrike" kern="1200" cap="none" spc="0" normalizeH="0" baseline="0" noProof="0">
                <a:ln>
                  <a:noFill/>
                </a:ln>
                <a:solidFill>
                  <a:srgbClr val="863B98"/>
                </a:solidFill>
                <a:effectLst/>
                <a:uLnTx/>
                <a:uFillTx/>
                <a:latin typeface="Oswald SemiBold"/>
                <a:ea typeface="+mn-ea"/>
                <a:cs typeface="+mn-cs"/>
              </a:endParaRPr>
            </a:p>
          </p:txBody>
        </p:sp>
        <p:sp>
          <p:nvSpPr>
            <p:cNvPr id="20" name="Rectangle: Top Corners Rounded 19">
              <a:extLst>
                <a:ext uri="{FF2B5EF4-FFF2-40B4-BE49-F238E27FC236}">
                  <a16:creationId xmlns:a16="http://schemas.microsoft.com/office/drawing/2014/main" id="{7E5A62D0-B90D-DB83-9F78-826DEED2DF09}"/>
                </a:ext>
              </a:extLst>
            </p:cNvPr>
            <p:cNvSpPr/>
            <p:nvPr/>
          </p:nvSpPr>
          <p:spPr>
            <a:xfrm>
              <a:off x="1539632" y="5557416"/>
              <a:ext cx="2341806" cy="527025"/>
            </a:xfrm>
            <a:prstGeom prst="round2SameRect">
              <a:avLst>
                <a:gd name="adj1" fmla="val 0"/>
                <a:gd name="adj2" fmla="val 39684"/>
              </a:avLst>
            </a:prstGeom>
            <a:solidFill>
              <a:srgbClr val="863B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45 K LT</a:t>
              </a:r>
            </a:p>
          </p:txBody>
        </p:sp>
      </p:grpSp>
      <p:sp>
        <p:nvSpPr>
          <p:cNvPr id="21" name="Title 2">
            <a:extLst>
              <a:ext uri="{FF2B5EF4-FFF2-40B4-BE49-F238E27FC236}">
                <a16:creationId xmlns:a16="http://schemas.microsoft.com/office/drawing/2014/main" id="{79DF6C80-ACE8-E257-9BFB-806CE5FDBD0B}"/>
              </a:ext>
            </a:extLst>
          </p:cNvPr>
          <p:cNvSpPr txBox="1">
            <a:spLocks/>
          </p:cNvSpPr>
          <p:nvPr/>
        </p:nvSpPr>
        <p:spPr>
          <a:xfrm>
            <a:off x="37717" y="232333"/>
            <a:ext cx="11338559" cy="590287"/>
          </a:xfrm>
          <a:prstGeom prst="rect">
            <a:avLst/>
          </a:prstGeom>
        </p:spPr>
        <p:txBody>
          <a:bodyPr vert="horz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SemiBold"/>
                <a:ea typeface="+mj-ea"/>
                <a:cs typeface="+mj-cs"/>
              </a:rPr>
              <a:t>SEGMENTATION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SemiBold"/>
              <a:ea typeface="+mj-ea"/>
              <a:cs typeface="+mj-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9DC7626-08A1-79D4-2E3F-776CA4704CF6}"/>
              </a:ext>
            </a:extLst>
          </p:cNvPr>
          <p:cNvGrpSpPr/>
          <p:nvPr/>
        </p:nvGrpSpPr>
        <p:grpSpPr>
          <a:xfrm>
            <a:off x="1597987" y="5559428"/>
            <a:ext cx="1983972" cy="1078430"/>
            <a:chOff x="1539632" y="5006011"/>
            <a:chExt cx="2341806" cy="1078430"/>
          </a:xfrm>
        </p:grpSpPr>
        <p:sp>
          <p:nvSpPr>
            <p:cNvPr id="22" name="Rectangle: Top Corners Rounded 21">
              <a:extLst>
                <a:ext uri="{FF2B5EF4-FFF2-40B4-BE49-F238E27FC236}">
                  <a16:creationId xmlns:a16="http://schemas.microsoft.com/office/drawing/2014/main" id="{A9DD9EC7-CD8D-E5BE-172D-7BE1D138E1B2}"/>
                </a:ext>
              </a:extLst>
            </p:cNvPr>
            <p:cNvSpPr/>
            <p:nvPr/>
          </p:nvSpPr>
          <p:spPr>
            <a:xfrm>
              <a:off x="1539632" y="5006011"/>
              <a:ext cx="2341806" cy="527024"/>
            </a:xfrm>
            <a:prstGeom prst="round2SameRect">
              <a:avLst>
                <a:gd name="adj1" fmla="val 34737"/>
                <a:gd name="adj2" fmla="val 0"/>
              </a:avLst>
            </a:prstGeom>
            <a:solidFill>
              <a:srgbClr val="EEEB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>
                  <a:ln>
                    <a:noFill/>
                  </a:ln>
                  <a:solidFill>
                    <a:srgbClr val="863B98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Coverage</a:t>
              </a:r>
              <a:endParaRPr kumimoji="0" lang="tr-TR" sz="1800" b="1" i="0" u="none" strike="noStrike" kern="1200" cap="none" spc="0" normalizeH="0" baseline="0" noProof="0">
                <a:ln>
                  <a:noFill/>
                </a:ln>
                <a:solidFill>
                  <a:srgbClr val="863B98"/>
                </a:solidFill>
                <a:effectLst/>
                <a:uLnTx/>
                <a:uFillTx/>
                <a:latin typeface="Oswald SemiBold"/>
                <a:ea typeface="+mn-ea"/>
                <a:cs typeface="+mn-cs"/>
              </a:endParaRPr>
            </a:p>
          </p:txBody>
        </p:sp>
        <p:sp>
          <p:nvSpPr>
            <p:cNvPr id="23" name="Rectangle: Top Corners Rounded 22">
              <a:extLst>
                <a:ext uri="{FF2B5EF4-FFF2-40B4-BE49-F238E27FC236}">
                  <a16:creationId xmlns:a16="http://schemas.microsoft.com/office/drawing/2014/main" id="{A20CD3F4-4E64-DEA1-F086-40401FF0DBFE}"/>
                </a:ext>
              </a:extLst>
            </p:cNvPr>
            <p:cNvSpPr/>
            <p:nvPr/>
          </p:nvSpPr>
          <p:spPr>
            <a:xfrm>
              <a:off x="1539632" y="5557416"/>
              <a:ext cx="2341806" cy="527025"/>
            </a:xfrm>
            <a:prstGeom prst="round2SameRect">
              <a:avLst>
                <a:gd name="adj1" fmla="val 0"/>
                <a:gd name="adj2" fmla="val 39684"/>
              </a:avLst>
            </a:prstGeom>
            <a:solidFill>
              <a:srgbClr val="863B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%5’i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50C64D8-C163-6C77-DD68-13C87D354D52}"/>
              </a:ext>
            </a:extLst>
          </p:cNvPr>
          <p:cNvGrpSpPr/>
          <p:nvPr/>
        </p:nvGrpSpPr>
        <p:grpSpPr>
          <a:xfrm>
            <a:off x="3723025" y="5547237"/>
            <a:ext cx="1983972" cy="1078430"/>
            <a:chOff x="1539632" y="5006011"/>
            <a:chExt cx="2341806" cy="1078430"/>
          </a:xfrm>
        </p:grpSpPr>
        <p:sp>
          <p:nvSpPr>
            <p:cNvPr id="25" name="Rectangle: Top Corners Rounded 24">
              <a:extLst>
                <a:ext uri="{FF2B5EF4-FFF2-40B4-BE49-F238E27FC236}">
                  <a16:creationId xmlns:a16="http://schemas.microsoft.com/office/drawing/2014/main" id="{4D51F471-15D7-1D39-3071-6388EB57E35F}"/>
                </a:ext>
              </a:extLst>
            </p:cNvPr>
            <p:cNvSpPr/>
            <p:nvPr/>
          </p:nvSpPr>
          <p:spPr>
            <a:xfrm>
              <a:off x="1539632" y="5006011"/>
              <a:ext cx="2341806" cy="527024"/>
            </a:xfrm>
            <a:prstGeom prst="round2SameRect">
              <a:avLst>
                <a:gd name="adj1" fmla="val 34737"/>
                <a:gd name="adj2" fmla="val 0"/>
              </a:avLst>
            </a:prstGeom>
            <a:solidFill>
              <a:srgbClr val="EEEB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>
                  <a:ln>
                    <a:noFill/>
                  </a:ln>
                  <a:solidFill>
                    <a:srgbClr val="863B98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Working Hours</a:t>
              </a:r>
              <a:endParaRPr kumimoji="0" lang="tr-TR" sz="1800" b="1" i="0" u="none" strike="noStrike" kern="1200" cap="none" spc="0" normalizeH="0" baseline="0" noProof="0">
                <a:ln>
                  <a:noFill/>
                </a:ln>
                <a:solidFill>
                  <a:srgbClr val="863B98"/>
                </a:solidFill>
                <a:effectLst/>
                <a:uLnTx/>
                <a:uFillTx/>
                <a:latin typeface="Oswald SemiBold"/>
                <a:ea typeface="+mn-ea"/>
                <a:cs typeface="+mn-cs"/>
              </a:endParaRPr>
            </a:p>
          </p:txBody>
        </p:sp>
        <p:sp>
          <p:nvSpPr>
            <p:cNvPr id="26" name="Rectangle: Top Corners Rounded 25">
              <a:extLst>
                <a:ext uri="{FF2B5EF4-FFF2-40B4-BE49-F238E27FC236}">
                  <a16:creationId xmlns:a16="http://schemas.microsoft.com/office/drawing/2014/main" id="{6015A00A-8D10-8780-ED5C-1CA90207E25E}"/>
                </a:ext>
              </a:extLst>
            </p:cNvPr>
            <p:cNvSpPr/>
            <p:nvPr/>
          </p:nvSpPr>
          <p:spPr>
            <a:xfrm>
              <a:off x="1539632" y="5557416"/>
              <a:ext cx="2341806" cy="527025"/>
            </a:xfrm>
            <a:prstGeom prst="round2SameRect">
              <a:avLst>
                <a:gd name="adj1" fmla="val 0"/>
                <a:gd name="adj2" fmla="val 39684"/>
              </a:avLst>
            </a:prstGeom>
            <a:solidFill>
              <a:srgbClr val="863B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%5’i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A7C6A3D-AC04-A33A-8BBE-BBBDA0D5FA3D}"/>
              </a:ext>
            </a:extLst>
          </p:cNvPr>
          <p:cNvGrpSpPr/>
          <p:nvPr/>
        </p:nvGrpSpPr>
        <p:grpSpPr>
          <a:xfrm>
            <a:off x="5848063" y="5535046"/>
            <a:ext cx="1983972" cy="1078430"/>
            <a:chOff x="1539632" y="5006011"/>
            <a:chExt cx="2341806" cy="1078430"/>
          </a:xfrm>
        </p:grpSpPr>
        <p:sp>
          <p:nvSpPr>
            <p:cNvPr id="28" name="Rectangle: Top Corners Rounded 27">
              <a:extLst>
                <a:ext uri="{FF2B5EF4-FFF2-40B4-BE49-F238E27FC236}">
                  <a16:creationId xmlns:a16="http://schemas.microsoft.com/office/drawing/2014/main" id="{C6108C31-AA9A-B3C2-05CD-E19C69B3F5DB}"/>
                </a:ext>
              </a:extLst>
            </p:cNvPr>
            <p:cNvSpPr/>
            <p:nvPr/>
          </p:nvSpPr>
          <p:spPr>
            <a:xfrm>
              <a:off x="1539632" y="5006011"/>
              <a:ext cx="2341806" cy="527024"/>
            </a:xfrm>
            <a:prstGeom prst="round2SameRect">
              <a:avLst>
                <a:gd name="adj1" fmla="val 34737"/>
                <a:gd name="adj2" fmla="val 0"/>
              </a:avLst>
            </a:prstGeom>
            <a:solidFill>
              <a:srgbClr val="EEEB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tr-TR">
                  <a:solidFill>
                    <a:srgbClr val="863B98"/>
                  </a:solidFill>
                  <a:latin typeface="Oswald SemiBold"/>
                </a:rPr>
                <a:t>Yearly Patients</a:t>
              </a:r>
              <a:endParaRPr kumimoji="0" lang="tr-TR" sz="1800" b="1" i="0" u="none" strike="noStrike" kern="1200" cap="none" spc="0" normalizeH="0" baseline="0" noProof="0">
                <a:ln>
                  <a:noFill/>
                </a:ln>
                <a:solidFill>
                  <a:srgbClr val="863B98"/>
                </a:solidFill>
                <a:effectLst/>
                <a:uLnTx/>
                <a:uFillTx/>
                <a:latin typeface="Oswald SemiBold"/>
                <a:ea typeface="+mn-ea"/>
                <a:cs typeface="+mn-cs"/>
              </a:endParaRPr>
            </a:p>
          </p:txBody>
        </p:sp>
        <p:sp>
          <p:nvSpPr>
            <p:cNvPr id="29" name="Rectangle: Top Corners Rounded 28">
              <a:extLst>
                <a:ext uri="{FF2B5EF4-FFF2-40B4-BE49-F238E27FC236}">
                  <a16:creationId xmlns:a16="http://schemas.microsoft.com/office/drawing/2014/main" id="{B6061DAF-C000-9AB2-DEB8-6AF31E457204}"/>
                </a:ext>
              </a:extLst>
            </p:cNvPr>
            <p:cNvSpPr/>
            <p:nvPr/>
          </p:nvSpPr>
          <p:spPr>
            <a:xfrm>
              <a:off x="1539632" y="5557416"/>
              <a:ext cx="2341806" cy="527025"/>
            </a:xfrm>
            <a:prstGeom prst="round2SameRect">
              <a:avLst>
                <a:gd name="adj1" fmla="val 0"/>
                <a:gd name="adj2" fmla="val 39684"/>
              </a:avLst>
            </a:prstGeom>
            <a:solidFill>
              <a:srgbClr val="863B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%5’i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A39B6CC-A05F-DAE1-EA29-06C54E77ECB9}"/>
              </a:ext>
            </a:extLst>
          </p:cNvPr>
          <p:cNvGrpSpPr/>
          <p:nvPr/>
        </p:nvGrpSpPr>
        <p:grpSpPr>
          <a:xfrm>
            <a:off x="7973101" y="5522855"/>
            <a:ext cx="1983972" cy="1078430"/>
            <a:chOff x="1539632" y="5006011"/>
            <a:chExt cx="2341806" cy="1078430"/>
          </a:xfrm>
        </p:grpSpPr>
        <p:sp>
          <p:nvSpPr>
            <p:cNvPr id="31" name="Rectangle: Top Corners Rounded 30">
              <a:extLst>
                <a:ext uri="{FF2B5EF4-FFF2-40B4-BE49-F238E27FC236}">
                  <a16:creationId xmlns:a16="http://schemas.microsoft.com/office/drawing/2014/main" id="{74F91318-500D-4120-0A33-D7B540F6417B}"/>
                </a:ext>
              </a:extLst>
            </p:cNvPr>
            <p:cNvSpPr/>
            <p:nvPr/>
          </p:nvSpPr>
          <p:spPr>
            <a:xfrm>
              <a:off x="1539632" y="5006011"/>
              <a:ext cx="2341806" cy="527024"/>
            </a:xfrm>
            <a:prstGeom prst="round2SameRect">
              <a:avLst>
                <a:gd name="adj1" fmla="val 34737"/>
                <a:gd name="adj2" fmla="val 0"/>
              </a:avLst>
            </a:prstGeom>
            <a:solidFill>
              <a:srgbClr val="EEEB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>
                  <a:ln>
                    <a:noFill/>
                  </a:ln>
                  <a:solidFill>
                    <a:srgbClr val="863B98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Monthly Volume</a:t>
              </a:r>
              <a:endParaRPr kumimoji="0" lang="tr-TR" sz="1800" b="1" i="0" u="none" strike="noStrike" kern="1200" cap="none" spc="0" normalizeH="0" baseline="0" noProof="0">
                <a:ln>
                  <a:noFill/>
                </a:ln>
                <a:solidFill>
                  <a:srgbClr val="863B98"/>
                </a:solidFill>
                <a:effectLst/>
                <a:uLnTx/>
                <a:uFillTx/>
                <a:latin typeface="Oswald SemiBold"/>
                <a:ea typeface="+mn-ea"/>
                <a:cs typeface="+mn-cs"/>
              </a:endParaRPr>
            </a:p>
          </p:txBody>
        </p:sp>
        <p:sp>
          <p:nvSpPr>
            <p:cNvPr id="32" name="Rectangle: Top Corners Rounded 31">
              <a:extLst>
                <a:ext uri="{FF2B5EF4-FFF2-40B4-BE49-F238E27FC236}">
                  <a16:creationId xmlns:a16="http://schemas.microsoft.com/office/drawing/2014/main" id="{F4C07633-CA06-4DEC-9169-70ED6F105D05}"/>
                </a:ext>
              </a:extLst>
            </p:cNvPr>
            <p:cNvSpPr/>
            <p:nvPr/>
          </p:nvSpPr>
          <p:spPr>
            <a:xfrm>
              <a:off x="1539632" y="5557416"/>
              <a:ext cx="2341806" cy="527025"/>
            </a:xfrm>
            <a:prstGeom prst="round2SameRect">
              <a:avLst>
                <a:gd name="adj1" fmla="val 0"/>
                <a:gd name="adj2" fmla="val 39684"/>
              </a:avLst>
            </a:prstGeom>
            <a:solidFill>
              <a:srgbClr val="863B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%10’u</a:t>
              </a:r>
            </a:p>
          </p:txBody>
        </p:sp>
      </p:grpSp>
      <p:pic>
        <p:nvPicPr>
          <p:cNvPr id="10" name="Picture 33" descr="Map&#10;&#10;Description automatically generated">
            <a:extLst>
              <a:ext uri="{FF2B5EF4-FFF2-40B4-BE49-F238E27FC236}">
                <a16:creationId xmlns:a16="http://schemas.microsoft.com/office/drawing/2014/main" id="{77BF7B96-3FA7-6F1E-04EA-A87892A25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4574" y="1003769"/>
            <a:ext cx="7469808" cy="3149764"/>
          </a:xfrm>
          <a:prstGeom prst="rect">
            <a:avLst/>
          </a:prstGeom>
        </p:spPr>
      </p:pic>
      <p:sp>
        <p:nvSpPr>
          <p:cNvPr id="413" name="TextBox 412">
            <a:extLst>
              <a:ext uri="{FF2B5EF4-FFF2-40B4-BE49-F238E27FC236}">
                <a16:creationId xmlns:a16="http://schemas.microsoft.com/office/drawing/2014/main" id="{BB729705-E4E1-E821-79F8-2B52E3EA6D73}"/>
              </a:ext>
            </a:extLst>
          </p:cNvPr>
          <p:cNvSpPr txBox="1"/>
          <p:nvPr/>
        </p:nvSpPr>
        <p:spPr>
          <a:xfrm>
            <a:off x="2667559" y="280340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r-TR" b="1">
                <a:solidFill>
                  <a:schemeClr val="bg1"/>
                </a:solidFill>
              </a:rPr>
              <a:t>18</a:t>
            </a:r>
          </a:p>
        </p:txBody>
      </p:sp>
      <p:sp>
        <p:nvSpPr>
          <p:cNvPr id="414" name="TextBox 413">
            <a:extLst>
              <a:ext uri="{FF2B5EF4-FFF2-40B4-BE49-F238E27FC236}">
                <a16:creationId xmlns:a16="http://schemas.microsoft.com/office/drawing/2014/main" id="{CC2A6C84-CCC7-8005-1EF6-9D3766B4BD1C}"/>
              </a:ext>
            </a:extLst>
          </p:cNvPr>
          <p:cNvSpPr txBox="1"/>
          <p:nvPr/>
        </p:nvSpPr>
        <p:spPr>
          <a:xfrm>
            <a:off x="4274944" y="3012712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r-TR" b="1">
                <a:solidFill>
                  <a:schemeClr val="bg1"/>
                </a:solidFill>
              </a:rPr>
              <a:t>18</a:t>
            </a:r>
          </a:p>
        </p:txBody>
      </p:sp>
      <p:sp>
        <p:nvSpPr>
          <p:cNvPr id="415" name="TextBox 414">
            <a:extLst>
              <a:ext uri="{FF2B5EF4-FFF2-40B4-BE49-F238E27FC236}">
                <a16:creationId xmlns:a16="http://schemas.microsoft.com/office/drawing/2014/main" id="{A33E5A29-43B5-CAEB-A823-396AA610251B}"/>
              </a:ext>
            </a:extLst>
          </p:cNvPr>
          <p:cNvSpPr txBox="1"/>
          <p:nvPr/>
        </p:nvSpPr>
        <p:spPr>
          <a:xfrm>
            <a:off x="3581959" y="148628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r-TR" b="1">
                <a:solidFill>
                  <a:schemeClr val="bg1"/>
                </a:solidFill>
              </a:rPr>
              <a:t>21</a:t>
            </a:r>
          </a:p>
        </p:txBody>
      </p:sp>
      <p:sp>
        <p:nvSpPr>
          <p:cNvPr id="416" name="TextBox 415">
            <a:extLst>
              <a:ext uri="{FF2B5EF4-FFF2-40B4-BE49-F238E27FC236}">
                <a16:creationId xmlns:a16="http://schemas.microsoft.com/office/drawing/2014/main" id="{9D948C35-945F-D92A-9E63-EE3E38A1FF82}"/>
              </a:ext>
            </a:extLst>
          </p:cNvPr>
          <p:cNvSpPr txBox="1"/>
          <p:nvPr/>
        </p:nvSpPr>
        <p:spPr>
          <a:xfrm>
            <a:off x="2481034" y="1212844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r-TR" b="1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417" name="TextBox 416">
            <a:extLst>
              <a:ext uri="{FF2B5EF4-FFF2-40B4-BE49-F238E27FC236}">
                <a16:creationId xmlns:a16="http://schemas.microsoft.com/office/drawing/2014/main" id="{6C1038DA-A7D6-46AD-4949-A863C187D101}"/>
              </a:ext>
            </a:extLst>
          </p:cNvPr>
          <p:cNvSpPr txBox="1"/>
          <p:nvPr/>
        </p:nvSpPr>
        <p:spPr>
          <a:xfrm>
            <a:off x="3395434" y="211836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r-TR" b="1">
                <a:solidFill>
                  <a:schemeClr val="bg1"/>
                </a:solidFill>
              </a:rPr>
              <a:t>18</a:t>
            </a:r>
          </a:p>
        </p:txBody>
      </p:sp>
      <p:sp>
        <p:nvSpPr>
          <p:cNvPr id="418" name="TextBox 417">
            <a:extLst>
              <a:ext uri="{FF2B5EF4-FFF2-40B4-BE49-F238E27FC236}">
                <a16:creationId xmlns:a16="http://schemas.microsoft.com/office/drawing/2014/main" id="{AD28BCDC-8B63-C9EE-BF3E-4F686E8C7CA4}"/>
              </a:ext>
            </a:extLst>
          </p:cNvPr>
          <p:cNvSpPr txBox="1"/>
          <p:nvPr/>
        </p:nvSpPr>
        <p:spPr>
          <a:xfrm>
            <a:off x="4792596" y="1871891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r-TR" b="1">
                <a:solidFill>
                  <a:schemeClr val="bg1"/>
                </a:solidFill>
              </a:rPr>
              <a:t>18</a:t>
            </a:r>
          </a:p>
        </p:txBody>
      </p:sp>
      <p:sp>
        <p:nvSpPr>
          <p:cNvPr id="419" name="TextBox 418">
            <a:extLst>
              <a:ext uri="{FF2B5EF4-FFF2-40B4-BE49-F238E27FC236}">
                <a16:creationId xmlns:a16="http://schemas.microsoft.com/office/drawing/2014/main" id="{CE6C7AD2-288D-7E17-DAE4-374127C252F2}"/>
              </a:ext>
            </a:extLst>
          </p:cNvPr>
          <p:cNvSpPr txBox="1"/>
          <p:nvPr/>
        </p:nvSpPr>
        <p:spPr>
          <a:xfrm>
            <a:off x="6781243" y="168722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r-TR" b="1">
                <a:solidFill>
                  <a:schemeClr val="bg1"/>
                </a:solidFill>
              </a:rPr>
              <a:t>18</a:t>
            </a:r>
          </a:p>
        </p:txBody>
      </p:sp>
      <p:sp>
        <p:nvSpPr>
          <p:cNvPr id="420" name="TextBox 419">
            <a:extLst>
              <a:ext uri="{FF2B5EF4-FFF2-40B4-BE49-F238E27FC236}">
                <a16:creationId xmlns:a16="http://schemas.microsoft.com/office/drawing/2014/main" id="{66F79F4B-1489-FA13-857D-CD181306F9CE}"/>
              </a:ext>
            </a:extLst>
          </p:cNvPr>
          <p:cNvSpPr txBox="1"/>
          <p:nvPr/>
        </p:nvSpPr>
        <p:spPr>
          <a:xfrm>
            <a:off x="5801531" y="299243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r-TR" b="1">
                <a:solidFill>
                  <a:schemeClr val="bg1"/>
                </a:solidFill>
              </a:rPr>
              <a:t>21</a:t>
            </a:r>
          </a:p>
        </p:txBody>
      </p:sp>
      <p:sp>
        <p:nvSpPr>
          <p:cNvPr id="421" name="TextBox 420">
            <a:extLst>
              <a:ext uri="{FF2B5EF4-FFF2-40B4-BE49-F238E27FC236}">
                <a16:creationId xmlns:a16="http://schemas.microsoft.com/office/drawing/2014/main" id="{EEE73142-9A67-9BF1-51CE-1FDD88FB3679}"/>
              </a:ext>
            </a:extLst>
          </p:cNvPr>
          <p:cNvSpPr txBox="1"/>
          <p:nvPr/>
        </p:nvSpPr>
        <p:spPr>
          <a:xfrm>
            <a:off x="7695643" y="2863251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r-TR" b="1">
                <a:solidFill>
                  <a:schemeClr val="bg1"/>
                </a:solidFill>
              </a:rPr>
              <a:t>21</a:t>
            </a:r>
          </a:p>
        </p:txBody>
      </p:sp>
      <p:sp>
        <p:nvSpPr>
          <p:cNvPr id="422" name="TextBox 421">
            <a:extLst>
              <a:ext uri="{FF2B5EF4-FFF2-40B4-BE49-F238E27FC236}">
                <a16:creationId xmlns:a16="http://schemas.microsoft.com/office/drawing/2014/main" id="{863AF086-C073-00D3-1678-D957087A08D1}"/>
              </a:ext>
            </a:extLst>
          </p:cNvPr>
          <p:cNvSpPr txBox="1"/>
          <p:nvPr/>
        </p:nvSpPr>
        <p:spPr>
          <a:xfrm>
            <a:off x="7032514" y="330279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r-TR" b="1">
                <a:solidFill>
                  <a:schemeClr val="bg1"/>
                </a:solidFill>
              </a:rPr>
              <a:t>12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BE3F6F5-B747-985F-BEB9-518140ABC097}"/>
              </a:ext>
            </a:extLst>
          </p:cNvPr>
          <p:cNvGrpSpPr/>
          <p:nvPr/>
        </p:nvGrpSpPr>
        <p:grpSpPr>
          <a:xfrm>
            <a:off x="1597986" y="4293287"/>
            <a:ext cx="1983972" cy="1078430"/>
            <a:chOff x="1539632" y="5006011"/>
            <a:chExt cx="2341806" cy="1078430"/>
          </a:xfrm>
        </p:grpSpPr>
        <p:sp>
          <p:nvSpPr>
            <p:cNvPr id="6" name="Rectangle: Top Corners Rounded 5">
              <a:extLst>
                <a:ext uri="{FF2B5EF4-FFF2-40B4-BE49-F238E27FC236}">
                  <a16:creationId xmlns:a16="http://schemas.microsoft.com/office/drawing/2014/main" id="{3FAC81A5-34A7-8AE5-F535-A5113761FBCB}"/>
                </a:ext>
              </a:extLst>
            </p:cNvPr>
            <p:cNvSpPr/>
            <p:nvPr/>
          </p:nvSpPr>
          <p:spPr>
            <a:xfrm>
              <a:off x="1539632" y="5006011"/>
              <a:ext cx="2341806" cy="527024"/>
            </a:xfrm>
            <a:prstGeom prst="round2SameRect">
              <a:avLst>
                <a:gd name="adj1" fmla="val 34737"/>
                <a:gd name="adj2" fmla="val 0"/>
              </a:avLst>
            </a:prstGeom>
            <a:solidFill>
              <a:srgbClr val="EEEB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>
                  <a:ln>
                    <a:noFill/>
                  </a:ln>
                  <a:solidFill>
                    <a:srgbClr val="863B98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Total New HCPs</a:t>
              </a:r>
              <a:endParaRPr kumimoji="0" lang="tr-TR" sz="1800" b="1" i="0" u="none" strike="noStrike" kern="1200" cap="none" spc="0" normalizeH="0" baseline="0" noProof="0">
                <a:ln>
                  <a:noFill/>
                </a:ln>
                <a:solidFill>
                  <a:srgbClr val="863B98"/>
                </a:solidFill>
                <a:effectLst/>
                <a:uLnTx/>
                <a:uFillTx/>
                <a:latin typeface="Oswald SemiBold"/>
                <a:ea typeface="+mn-ea"/>
                <a:cs typeface="+mn-cs"/>
              </a:endParaRPr>
            </a:p>
          </p:txBody>
        </p:sp>
        <p:sp>
          <p:nvSpPr>
            <p:cNvPr id="7" name="Rectangle: Top Corners Rounded 6">
              <a:extLst>
                <a:ext uri="{FF2B5EF4-FFF2-40B4-BE49-F238E27FC236}">
                  <a16:creationId xmlns:a16="http://schemas.microsoft.com/office/drawing/2014/main" id="{BF2C70C8-C6AA-D4F0-0B5B-45A60CF03BF8}"/>
                </a:ext>
              </a:extLst>
            </p:cNvPr>
            <p:cNvSpPr/>
            <p:nvPr/>
          </p:nvSpPr>
          <p:spPr>
            <a:xfrm>
              <a:off x="1539632" y="5557416"/>
              <a:ext cx="2341806" cy="527025"/>
            </a:xfrm>
            <a:prstGeom prst="round2SameRect">
              <a:avLst>
                <a:gd name="adj1" fmla="val 0"/>
                <a:gd name="adj2" fmla="val 39684"/>
              </a:avLst>
            </a:prstGeom>
            <a:solidFill>
              <a:srgbClr val="863B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195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D30AECD-4DF5-677A-1951-5F2C4938D66D}"/>
              </a:ext>
            </a:extLst>
          </p:cNvPr>
          <p:cNvGrpSpPr/>
          <p:nvPr/>
        </p:nvGrpSpPr>
        <p:grpSpPr>
          <a:xfrm>
            <a:off x="3723024" y="4281096"/>
            <a:ext cx="1983972" cy="1078430"/>
            <a:chOff x="1539632" y="5006011"/>
            <a:chExt cx="2341806" cy="1078430"/>
          </a:xfrm>
        </p:grpSpPr>
        <p:sp>
          <p:nvSpPr>
            <p:cNvPr id="9" name="Rectangle: Top Corners Rounded 8">
              <a:extLst>
                <a:ext uri="{FF2B5EF4-FFF2-40B4-BE49-F238E27FC236}">
                  <a16:creationId xmlns:a16="http://schemas.microsoft.com/office/drawing/2014/main" id="{EC6444A1-3E44-1462-7F4A-A7CE505741B0}"/>
                </a:ext>
              </a:extLst>
            </p:cNvPr>
            <p:cNvSpPr/>
            <p:nvPr/>
          </p:nvSpPr>
          <p:spPr>
            <a:xfrm>
              <a:off x="1539632" y="5006011"/>
              <a:ext cx="2341806" cy="527024"/>
            </a:xfrm>
            <a:prstGeom prst="round2SameRect">
              <a:avLst>
                <a:gd name="adj1" fmla="val 34737"/>
                <a:gd name="adj2" fmla="val 0"/>
              </a:avLst>
            </a:prstGeom>
            <a:solidFill>
              <a:srgbClr val="EEEB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>
                  <a:ln>
                    <a:noFill/>
                  </a:ln>
                  <a:solidFill>
                    <a:srgbClr val="863B98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Weekly Diagnosis</a:t>
              </a:r>
              <a:endParaRPr kumimoji="0" lang="tr-TR" sz="1800" b="1" i="0" u="none" strike="noStrike" kern="1200" cap="none" spc="0" normalizeH="0" baseline="0" noProof="0">
                <a:ln>
                  <a:noFill/>
                </a:ln>
                <a:solidFill>
                  <a:srgbClr val="863B98"/>
                </a:solidFill>
                <a:effectLst/>
                <a:uLnTx/>
                <a:uFillTx/>
                <a:latin typeface="Oswald SemiBold"/>
                <a:ea typeface="+mn-ea"/>
                <a:cs typeface="+mn-cs"/>
              </a:endParaRPr>
            </a:p>
          </p:txBody>
        </p:sp>
        <p:sp>
          <p:nvSpPr>
            <p:cNvPr id="33" name="Rectangle: Top Corners Rounded 32">
              <a:extLst>
                <a:ext uri="{FF2B5EF4-FFF2-40B4-BE49-F238E27FC236}">
                  <a16:creationId xmlns:a16="http://schemas.microsoft.com/office/drawing/2014/main" id="{9B81268A-67E5-8B13-FDBE-70707D9AC3D8}"/>
                </a:ext>
              </a:extLst>
            </p:cNvPr>
            <p:cNvSpPr/>
            <p:nvPr/>
          </p:nvSpPr>
          <p:spPr>
            <a:xfrm>
              <a:off x="1539632" y="5557416"/>
              <a:ext cx="2341806" cy="527025"/>
            </a:xfrm>
            <a:prstGeom prst="round2SameRect">
              <a:avLst>
                <a:gd name="adj1" fmla="val 0"/>
                <a:gd name="adj2" fmla="val 39684"/>
              </a:avLst>
            </a:prstGeom>
            <a:solidFill>
              <a:srgbClr val="863B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1</a:t>
              </a:r>
            </a:p>
          </p:txBody>
        </p:sp>
      </p:grpSp>
      <p:sp>
        <p:nvSpPr>
          <p:cNvPr id="34" name="object 3">
            <a:extLst>
              <a:ext uri="{FF2B5EF4-FFF2-40B4-BE49-F238E27FC236}">
                <a16:creationId xmlns:a16="http://schemas.microsoft.com/office/drawing/2014/main" id="{A81DB6CE-AF0D-87D6-198F-459CB1DB5475}"/>
              </a:ext>
            </a:extLst>
          </p:cNvPr>
          <p:cNvSpPr/>
          <p:nvPr/>
        </p:nvSpPr>
        <p:spPr>
          <a:xfrm>
            <a:off x="11573256" y="0"/>
            <a:ext cx="619125" cy="6858000"/>
          </a:xfrm>
          <a:custGeom>
            <a:avLst/>
            <a:gdLst/>
            <a:ahLst/>
            <a:cxnLst/>
            <a:rect l="l" t="t" r="r" b="b"/>
            <a:pathLst>
              <a:path w="619125" h="6858000">
                <a:moveTo>
                  <a:pt x="618744" y="0"/>
                </a:moveTo>
                <a:lnTo>
                  <a:pt x="0" y="0"/>
                </a:lnTo>
                <a:lnTo>
                  <a:pt x="0" y="6858000"/>
                </a:lnTo>
                <a:lnTo>
                  <a:pt x="618744" y="6858000"/>
                </a:lnTo>
                <a:lnTo>
                  <a:pt x="618744" y="0"/>
                </a:lnTo>
                <a:close/>
              </a:path>
            </a:pathLst>
          </a:custGeom>
          <a:solidFill>
            <a:srgbClr val="0025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4">
            <a:extLst>
              <a:ext uri="{FF2B5EF4-FFF2-40B4-BE49-F238E27FC236}">
                <a16:creationId xmlns:a16="http://schemas.microsoft.com/office/drawing/2014/main" id="{599EDD6D-C4B3-61B3-B985-5C4FF25D2D03}"/>
              </a:ext>
            </a:extLst>
          </p:cNvPr>
          <p:cNvSpPr txBox="1"/>
          <p:nvPr/>
        </p:nvSpPr>
        <p:spPr>
          <a:xfrm>
            <a:off x="11721849" y="5048251"/>
            <a:ext cx="215444" cy="1282118"/>
          </a:xfrm>
          <a:prstGeom prst="rect">
            <a:avLst/>
          </a:prstGeom>
        </p:spPr>
        <p:txBody>
          <a:bodyPr vert="vert270" wrap="square" lIns="0" tIns="476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lang="en-NL" sz="1400" b="1" spc="-3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TURKEY</a:t>
            </a:r>
            <a:endParaRPr lang="en-US" sz="1400" dirty="0">
              <a:latin typeface="Liberation Sans Narrow"/>
              <a:cs typeface="Liberation Sans Narrow"/>
            </a:endParaRPr>
          </a:p>
        </p:txBody>
      </p:sp>
    </p:spTree>
    <p:extLst>
      <p:ext uri="{BB962C8B-B14F-4D97-AF65-F5344CB8AC3E}">
        <p14:creationId xmlns:p14="http://schemas.microsoft.com/office/powerpoint/2010/main" val="2604058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818A3647-D4E2-3B8D-B41D-CFD1317E8F4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3" name="AutoShape 4">
            <a:extLst>
              <a:ext uri="{FF2B5EF4-FFF2-40B4-BE49-F238E27FC236}">
                <a16:creationId xmlns:a16="http://schemas.microsoft.com/office/drawing/2014/main" id="{0EA4A9FA-8376-696D-B045-5D0A22A4D46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155B2D-3154-1CF1-5BB9-2AADC9B8C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"/>
            <a:ext cx="12192000" cy="685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765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D0CA794-5659-1B7F-2E63-D4F9EA650C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333" t="19710" r="11333" b="15362"/>
          <a:stretch/>
        </p:blipFill>
        <p:spPr>
          <a:xfrm>
            <a:off x="1801091" y="194723"/>
            <a:ext cx="10390909" cy="6234467"/>
          </a:xfrm>
          <a:custGeom>
            <a:avLst/>
            <a:gdLst>
              <a:gd name="connsiteX0" fmla="*/ 1856992 w 7315200"/>
              <a:gd name="connsiteY0" fmla="*/ 873077 h 4452730"/>
              <a:gd name="connsiteX1" fmla="*/ 1809600 w 7315200"/>
              <a:gd name="connsiteY1" fmla="*/ 920469 h 4452730"/>
              <a:gd name="connsiteX2" fmla="*/ 1809600 w 7315200"/>
              <a:gd name="connsiteY2" fmla="*/ 4010638 h 4452730"/>
              <a:gd name="connsiteX3" fmla="*/ 1856992 w 7315200"/>
              <a:gd name="connsiteY3" fmla="*/ 4058030 h 4452730"/>
              <a:gd name="connsiteX4" fmla="*/ 6017408 w 7315200"/>
              <a:gd name="connsiteY4" fmla="*/ 4058030 h 4452730"/>
              <a:gd name="connsiteX5" fmla="*/ 6064800 w 7315200"/>
              <a:gd name="connsiteY5" fmla="*/ 4010638 h 4452730"/>
              <a:gd name="connsiteX6" fmla="*/ 6064800 w 7315200"/>
              <a:gd name="connsiteY6" fmla="*/ 920469 h 4452730"/>
              <a:gd name="connsiteX7" fmla="*/ 6017408 w 7315200"/>
              <a:gd name="connsiteY7" fmla="*/ 873077 h 4452730"/>
              <a:gd name="connsiteX8" fmla="*/ 0 w 7315200"/>
              <a:gd name="connsiteY8" fmla="*/ 0 h 4452730"/>
              <a:gd name="connsiteX9" fmla="*/ 7315200 w 7315200"/>
              <a:gd name="connsiteY9" fmla="*/ 0 h 4452730"/>
              <a:gd name="connsiteX10" fmla="*/ 7315200 w 7315200"/>
              <a:gd name="connsiteY10" fmla="*/ 4452730 h 4452730"/>
              <a:gd name="connsiteX11" fmla="*/ 0 w 7315200"/>
              <a:gd name="connsiteY11" fmla="*/ 4452730 h 4452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315200" h="4452730">
                <a:moveTo>
                  <a:pt x="1856992" y="873077"/>
                </a:moveTo>
                <a:cubicBezTo>
                  <a:pt x="1830818" y="873077"/>
                  <a:pt x="1809600" y="894295"/>
                  <a:pt x="1809600" y="920469"/>
                </a:cubicBezTo>
                <a:lnTo>
                  <a:pt x="1809600" y="4010638"/>
                </a:lnTo>
                <a:cubicBezTo>
                  <a:pt x="1809600" y="4036812"/>
                  <a:pt x="1830818" y="4058030"/>
                  <a:pt x="1856992" y="4058030"/>
                </a:cubicBezTo>
                <a:lnTo>
                  <a:pt x="6017408" y="4058030"/>
                </a:lnTo>
                <a:cubicBezTo>
                  <a:pt x="6043582" y="4058030"/>
                  <a:pt x="6064800" y="4036812"/>
                  <a:pt x="6064800" y="4010638"/>
                </a:cubicBezTo>
                <a:lnTo>
                  <a:pt x="6064800" y="920469"/>
                </a:lnTo>
                <a:cubicBezTo>
                  <a:pt x="6064800" y="894295"/>
                  <a:pt x="6043582" y="873077"/>
                  <a:pt x="6017408" y="873077"/>
                </a:cubicBezTo>
                <a:close/>
                <a:moveTo>
                  <a:pt x="0" y="0"/>
                </a:moveTo>
                <a:lnTo>
                  <a:pt x="7315200" y="0"/>
                </a:lnTo>
                <a:lnTo>
                  <a:pt x="7315200" y="4452730"/>
                </a:lnTo>
                <a:lnTo>
                  <a:pt x="0" y="4452730"/>
                </a:lnTo>
                <a:close/>
              </a:path>
            </a:pathLst>
          </a:custGeom>
        </p:spPr>
      </p:pic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02CBBCEB-2E1E-FCE8-D4EF-4007590178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6595" y="171738"/>
            <a:ext cx="10839600" cy="658119"/>
          </a:xfrm>
        </p:spPr>
        <p:txBody>
          <a:bodyPr/>
          <a:lstStyle/>
          <a:p>
            <a:r>
              <a:rPr lang="tr-TR"/>
              <a:t>New </a:t>
            </a:r>
            <a:r>
              <a:rPr lang="tr-TR" err="1"/>
              <a:t>communıcatıon</a:t>
            </a:r>
            <a:r>
              <a:rPr lang="tr-TR"/>
              <a:t> </a:t>
            </a:r>
            <a:r>
              <a:rPr lang="tr-TR" err="1"/>
              <a:t>materıals</a:t>
            </a:r>
            <a:endParaRPr lang="tr-TR"/>
          </a:p>
          <a:p>
            <a:endParaRPr lang="tr-TR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A6056773-0CCD-B944-54DC-F8AC358674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1009" y="1362055"/>
            <a:ext cx="6089373" cy="45424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FD80761-2402-5A0D-BFE1-B8BA2B1FFEDB}"/>
              </a:ext>
            </a:extLst>
          </p:cNvPr>
          <p:cNvSpPr txBox="1"/>
          <p:nvPr/>
        </p:nvSpPr>
        <p:spPr>
          <a:xfrm>
            <a:off x="273083" y="2339545"/>
            <a:ext cx="3665351" cy="2178910"/>
          </a:xfrm>
          <a:prstGeom prst="rect">
            <a:avLst/>
          </a:prstGeom>
          <a:solidFill>
            <a:srgbClr val="7A6595"/>
          </a:solidFill>
        </p:spPr>
        <p:txBody>
          <a:bodyPr wrap="square" anchor="ctr">
            <a:noAutofit/>
          </a:bodyPr>
          <a:lstStyle/>
          <a:p>
            <a:pPr marL="342900" indent="-342900" algn="l">
              <a:buFont typeface="+mj-lt"/>
              <a:buAutoNum type="arabicPeriod"/>
            </a:pPr>
            <a:r>
              <a:rPr lang="tr-TR" b="1">
                <a:solidFill>
                  <a:schemeClr val="bg1"/>
                </a:solidFill>
              </a:rPr>
              <a:t>MN </a:t>
            </a:r>
            <a:r>
              <a:rPr lang="tr-TR" b="1" err="1">
                <a:solidFill>
                  <a:schemeClr val="bg1"/>
                </a:solidFill>
              </a:rPr>
              <a:t>definition</a:t>
            </a:r>
            <a:r>
              <a:rPr lang="tr-TR" b="1">
                <a:solidFill>
                  <a:schemeClr val="bg1"/>
                </a:solidFill>
              </a:rPr>
              <a:t> </a:t>
            </a:r>
            <a:r>
              <a:rPr lang="tr-TR" b="1" err="1">
                <a:solidFill>
                  <a:schemeClr val="bg1"/>
                </a:solidFill>
              </a:rPr>
              <a:t>and</a:t>
            </a:r>
            <a:r>
              <a:rPr lang="tr-TR" b="1">
                <a:solidFill>
                  <a:schemeClr val="bg1"/>
                </a:solidFill>
              </a:rPr>
              <a:t> </a:t>
            </a:r>
            <a:r>
              <a:rPr lang="tr-TR" b="1" err="1">
                <a:solidFill>
                  <a:schemeClr val="bg1"/>
                </a:solidFill>
              </a:rPr>
              <a:t>prevelence</a:t>
            </a:r>
            <a:endParaRPr lang="tr-TR" b="1">
              <a:solidFill>
                <a:schemeClr val="bg1"/>
              </a:solidFill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tr-TR" b="1" err="1">
                <a:solidFill>
                  <a:schemeClr val="bg1"/>
                </a:solidFill>
              </a:rPr>
              <a:t>Outcomes</a:t>
            </a:r>
            <a:r>
              <a:rPr lang="tr-TR" b="1">
                <a:solidFill>
                  <a:schemeClr val="bg1"/>
                </a:solidFill>
              </a:rPr>
              <a:t> of </a:t>
            </a:r>
            <a:r>
              <a:rPr lang="tr-TR" b="1" err="1">
                <a:solidFill>
                  <a:schemeClr val="bg1"/>
                </a:solidFill>
              </a:rPr>
              <a:t>malnutrition</a:t>
            </a:r>
            <a:endParaRPr lang="tr-TR" b="1">
              <a:solidFill>
                <a:schemeClr val="bg1"/>
              </a:solidFill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tr-TR" b="1" err="1">
                <a:solidFill>
                  <a:schemeClr val="bg1"/>
                </a:solidFill>
              </a:rPr>
              <a:t>Diagnosis</a:t>
            </a:r>
            <a:r>
              <a:rPr lang="tr-TR" b="1">
                <a:solidFill>
                  <a:schemeClr val="bg1"/>
                </a:solidFill>
              </a:rPr>
              <a:t> </a:t>
            </a:r>
            <a:r>
              <a:rPr lang="tr-TR" b="1" err="1">
                <a:solidFill>
                  <a:schemeClr val="bg1"/>
                </a:solidFill>
              </a:rPr>
              <a:t>methods</a:t>
            </a:r>
            <a:endParaRPr lang="tr-TR" b="1">
              <a:solidFill>
                <a:schemeClr val="bg1"/>
              </a:solidFill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tr-TR" b="1" err="1">
                <a:solidFill>
                  <a:schemeClr val="bg1"/>
                </a:solidFill>
              </a:rPr>
              <a:t>Nutrition</a:t>
            </a:r>
            <a:r>
              <a:rPr lang="tr-TR" b="1">
                <a:solidFill>
                  <a:schemeClr val="bg1"/>
                </a:solidFill>
              </a:rPr>
              <a:t> </a:t>
            </a:r>
            <a:r>
              <a:rPr lang="tr-TR" b="1" err="1">
                <a:solidFill>
                  <a:schemeClr val="bg1"/>
                </a:solidFill>
              </a:rPr>
              <a:t>methods</a:t>
            </a:r>
            <a:endParaRPr lang="tr-TR" b="1">
              <a:solidFill>
                <a:schemeClr val="bg1"/>
              </a:solidFill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tr-TR" b="1">
                <a:solidFill>
                  <a:schemeClr val="bg1"/>
                </a:solidFill>
              </a:rPr>
              <a:t>Nutricia </a:t>
            </a:r>
            <a:r>
              <a:rPr lang="tr-TR" b="1" err="1">
                <a:solidFill>
                  <a:schemeClr val="bg1"/>
                </a:solidFill>
              </a:rPr>
              <a:t>portfolio</a:t>
            </a:r>
            <a:endParaRPr lang="tr-TR" b="1">
              <a:solidFill>
                <a:schemeClr val="bg1"/>
              </a:solidFill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tr-TR" b="1" err="1">
                <a:solidFill>
                  <a:schemeClr val="bg1"/>
                </a:solidFill>
              </a:rPr>
              <a:t>Prescription</a:t>
            </a:r>
            <a:r>
              <a:rPr lang="tr-TR" b="1">
                <a:solidFill>
                  <a:schemeClr val="bg1"/>
                </a:solidFill>
              </a:rPr>
              <a:t> </a:t>
            </a:r>
            <a:r>
              <a:rPr lang="tr-TR" b="1" err="1">
                <a:solidFill>
                  <a:schemeClr val="bg1"/>
                </a:solidFill>
              </a:rPr>
              <a:t>criterias</a:t>
            </a:r>
            <a:endParaRPr lang="tr-TR" b="1">
              <a:solidFill>
                <a:schemeClr val="bg1"/>
              </a:solidFill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tr-TR" b="1" err="1">
                <a:solidFill>
                  <a:schemeClr val="bg1"/>
                </a:solidFill>
              </a:rPr>
              <a:t>Adherence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swald Light" pitchFamily="2" charset="77"/>
              <a:ea typeface="+mn-ea"/>
              <a:cs typeface="+mn-cs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C216041F-B120-1FFA-84DB-94F2D95F8784}"/>
              </a:ext>
            </a:extLst>
          </p:cNvPr>
          <p:cNvSpPr/>
          <p:nvPr/>
        </p:nvSpPr>
        <p:spPr>
          <a:xfrm>
            <a:off x="11573256" y="0"/>
            <a:ext cx="619125" cy="6858000"/>
          </a:xfrm>
          <a:custGeom>
            <a:avLst/>
            <a:gdLst/>
            <a:ahLst/>
            <a:cxnLst/>
            <a:rect l="l" t="t" r="r" b="b"/>
            <a:pathLst>
              <a:path w="619125" h="6858000">
                <a:moveTo>
                  <a:pt x="618744" y="0"/>
                </a:moveTo>
                <a:lnTo>
                  <a:pt x="0" y="0"/>
                </a:lnTo>
                <a:lnTo>
                  <a:pt x="0" y="6858000"/>
                </a:lnTo>
                <a:lnTo>
                  <a:pt x="618744" y="6858000"/>
                </a:lnTo>
                <a:lnTo>
                  <a:pt x="618744" y="0"/>
                </a:lnTo>
                <a:close/>
              </a:path>
            </a:pathLst>
          </a:custGeom>
          <a:solidFill>
            <a:srgbClr val="0025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2C7D29A4-07AB-0893-8D42-7CDEC5EB3477}"/>
              </a:ext>
            </a:extLst>
          </p:cNvPr>
          <p:cNvSpPr txBox="1"/>
          <p:nvPr/>
        </p:nvSpPr>
        <p:spPr>
          <a:xfrm>
            <a:off x="11721849" y="5048251"/>
            <a:ext cx="215444" cy="1282118"/>
          </a:xfrm>
          <a:prstGeom prst="rect">
            <a:avLst/>
          </a:prstGeom>
        </p:spPr>
        <p:txBody>
          <a:bodyPr vert="vert270" wrap="square" lIns="0" tIns="476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lang="en-NL" sz="1400" b="1" spc="-3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TURKEY</a:t>
            </a:r>
            <a:endParaRPr lang="en-US" sz="1400" dirty="0">
              <a:latin typeface="Liberation Sans Narrow"/>
              <a:cs typeface="Liberation Sans Narrow"/>
            </a:endParaRPr>
          </a:p>
        </p:txBody>
      </p:sp>
    </p:spTree>
    <p:extLst>
      <p:ext uri="{BB962C8B-B14F-4D97-AF65-F5344CB8AC3E}">
        <p14:creationId xmlns:p14="http://schemas.microsoft.com/office/powerpoint/2010/main" val="2917628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>
            <a:extLst>
              <a:ext uri="{FF2B5EF4-FFF2-40B4-BE49-F238E27FC236}">
                <a16:creationId xmlns:a16="http://schemas.microsoft.com/office/drawing/2014/main" id="{7DDDE6D3-00EE-401C-6E04-F6B9554811F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92005" y="467094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pic>
        <p:nvPicPr>
          <p:cNvPr id="8" name="Picture 7" descr="Text, calendar&#10;&#10;Description automatically generated">
            <a:extLst>
              <a:ext uri="{FF2B5EF4-FFF2-40B4-BE49-F238E27FC236}">
                <a16:creationId xmlns:a16="http://schemas.microsoft.com/office/drawing/2014/main" id="{DF21D106-2380-9981-D652-3EA5D3768F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479" y="280527"/>
            <a:ext cx="5620964" cy="4322113"/>
          </a:xfrm>
          <a:prstGeom prst="rect">
            <a:avLst/>
          </a:prstGeom>
        </p:spPr>
      </p:pic>
      <p:sp>
        <p:nvSpPr>
          <p:cNvPr id="17" name="object 14">
            <a:extLst>
              <a:ext uri="{FF2B5EF4-FFF2-40B4-BE49-F238E27FC236}">
                <a16:creationId xmlns:a16="http://schemas.microsoft.com/office/drawing/2014/main" id="{F2D19DAA-4306-AAFC-8768-443A6170F3DE}"/>
              </a:ext>
            </a:extLst>
          </p:cNvPr>
          <p:cNvSpPr/>
          <p:nvPr/>
        </p:nvSpPr>
        <p:spPr>
          <a:xfrm>
            <a:off x="1585401" y="4347384"/>
            <a:ext cx="1823109" cy="817244"/>
          </a:xfrm>
          <a:custGeom>
            <a:avLst/>
            <a:gdLst/>
            <a:ahLst/>
            <a:cxnLst/>
            <a:rect l="l" t="t" r="r" b="b"/>
            <a:pathLst>
              <a:path w="3746500" h="817245">
                <a:moveTo>
                  <a:pt x="3745992" y="0"/>
                </a:moveTo>
                <a:lnTo>
                  <a:pt x="0" y="0"/>
                </a:lnTo>
                <a:lnTo>
                  <a:pt x="0" y="816863"/>
                </a:lnTo>
                <a:lnTo>
                  <a:pt x="3745992" y="816863"/>
                </a:lnTo>
                <a:lnTo>
                  <a:pt x="3745992" y="0"/>
                </a:lnTo>
                <a:close/>
              </a:path>
            </a:pathLst>
          </a:custGeom>
          <a:solidFill>
            <a:srgbClr val="ABCA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9149F5-1FFB-F142-8EF5-4258B4B31A68}"/>
              </a:ext>
            </a:extLst>
          </p:cNvPr>
          <p:cNvSpPr txBox="1"/>
          <p:nvPr/>
        </p:nvSpPr>
        <p:spPr>
          <a:xfrm>
            <a:off x="1585401" y="4586729"/>
            <a:ext cx="1823110" cy="33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Diagnosis</a:t>
            </a:r>
            <a:r>
              <a:rPr kumimoji="0" lang="tr-T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 </a:t>
            </a: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Materials</a:t>
            </a:r>
            <a:r>
              <a:rPr kumimoji="0" lang="tr-T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FBF794D-F179-7049-E1CE-6AF95E395BAC}"/>
              </a:ext>
            </a:extLst>
          </p:cNvPr>
          <p:cNvSpPr txBox="1"/>
          <p:nvPr/>
        </p:nvSpPr>
        <p:spPr>
          <a:xfrm>
            <a:off x="1617542" y="5344454"/>
            <a:ext cx="182311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Infantometer</a:t>
            </a:r>
            <a:endParaRPr kumimoji="0" lang="tr-TR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Arm</a:t>
            </a:r>
            <a:r>
              <a:rPr kumimoji="0" lang="tr-T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 </a:t>
            </a: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gauge</a:t>
            </a:r>
            <a:endParaRPr kumimoji="0" lang="tr-TR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Head </a:t>
            </a: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gayge</a:t>
            </a:r>
            <a:endParaRPr kumimoji="0" lang="tr-TR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20" name="object 14">
            <a:extLst>
              <a:ext uri="{FF2B5EF4-FFF2-40B4-BE49-F238E27FC236}">
                <a16:creationId xmlns:a16="http://schemas.microsoft.com/office/drawing/2014/main" id="{66F48F82-913C-A1F6-64EE-475BCAEDE6AE}"/>
              </a:ext>
            </a:extLst>
          </p:cNvPr>
          <p:cNvSpPr/>
          <p:nvPr/>
        </p:nvSpPr>
        <p:spPr>
          <a:xfrm>
            <a:off x="3761810" y="4345986"/>
            <a:ext cx="1823109" cy="817244"/>
          </a:xfrm>
          <a:custGeom>
            <a:avLst/>
            <a:gdLst/>
            <a:ahLst/>
            <a:cxnLst/>
            <a:rect l="l" t="t" r="r" b="b"/>
            <a:pathLst>
              <a:path w="3746500" h="817245">
                <a:moveTo>
                  <a:pt x="3745992" y="0"/>
                </a:moveTo>
                <a:lnTo>
                  <a:pt x="0" y="0"/>
                </a:lnTo>
                <a:lnTo>
                  <a:pt x="0" y="816863"/>
                </a:lnTo>
                <a:lnTo>
                  <a:pt x="3745992" y="816863"/>
                </a:lnTo>
                <a:lnTo>
                  <a:pt x="3745992" y="0"/>
                </a:lnTo>
                <a:close/>
              </a:path>
            </a:pathLst>
          </a:custGeom>
          <a:solidFill>
            <a:srgbClr val="C6BCD0"/>
          </a:solidFill>
        </p:spPr>
        <p:txBody>
          <a:bodyPr wrap="square" lIns="0" tIns="0" rIns="0" bIns="0"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A3BBAD7-9EB2-935E-8385-483383700562}"/>
              </a:ext>
            </a:extLst>
          </p:cNvPr>
          <p:cNvSpPr txBox="1"/>
          <p:nvPr/>
        </p:nvSpPr>
        <p:spPr>
          <a:xfrm>
            <a:off x="3761809" y="4606154"/>
            <a:ext cx="1823110" cy="33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Persentile</a:t>
            </a:r>
            <a:r>
              <a:rPr kumimoji="0" lang="tr-T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 </a:t>
            </a: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Materials</a:t>
            </a:r>
            <a:endParaRPr kumimoji="0" lang="tr-TR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66CA263-F162-528F-1F61-92F5ABE886CE}"/>
              </a:ext>
            </a:extLst>
          </p:cNvPr>
          <p:cNvSpPr txBox="1"/>
          <p:nvPr/>
        </p:nvSpPr>
        <p:spPr>
          <a:xfrm>
            <a:off x="3761809" y="5348776"/>
            <a:ext cx="182311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Persentil</a:t>
            </a:r>
            <a:r>
              <a:rPr kumimoji="0" lang="tr-T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 </a:t>
            </a: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wheel</a:t>
            </a:r>
            <a:endParaRPr kumimoji="0" lang="tr-TR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Persentil</a:t>
            </a:r>
            <a:r>
              <a:rPr kumimoji="0" lang="tr-T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 </a:t>
            </a: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table</a:t>
            </a:r>
            <a:r>
              <a:rPr kumimoji="0" lang="tr-T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Persentil</a:t>
            </a:r>
            <a:r>
              <a:rPr kumimoji="0" lang="tr-T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 </a:t>
            </a: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norebook</a:t>
            </a:r>
            <a:endParaRPr kumimoji="0" lang="tr-TR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23" name="object 14">
            <a:extLst>
              <a:ext uri="{FF2B5EF4-FFF2-40B4-BE49-F238E27FC236}">
                <a16:creationId xmlns:a16="http://schemas.microsoft.com/office/drawing/2014/main" id="{D7F24372-F327-55BA-DE6D-6B2DC7A2CA2D}"/>
              </a:ext>
            </a:extLst>
          </p:cNvPr>
          <p:cNvSpPr/>
          <p:nvPr/>
        </p:nvSpPr>
        <p:spPr>
          <a:xfrm>
            <a:off x="5938218" y="4345986"/>
            <a:ext cx="1823109" cy="817244"/>
          </a:xfrm>
          <a:custGeom>
            <a:avLst/>
            <a:gdLst/>
            <a:ahLst/>
            <a:cxnLst/>
            <a:rect l="l" t="t" r="r" b="b"/>
            <a:pathLst>
              <a:path w="3746500" h="817245">
                <a:moveTo>
                  <a:pt x="3745992" y="0"/>
                </a:moveTo>
                <a:lnTo>
                  <a:pt x="0" y="0"/>
                </a:lnTo>
                <a:lnTo>
                  <a:pt x="0" y="816863"/>
                </a:lnTo>
                <a:lnTo>
                  <a:pt x="3745992" y="816863"/>
                </a:lnTo>
                <a:lnTo>
                  <a:pt x="3745992" y="0"/>
                </a:lnTo>
                <a:close/>
              </a:path>
            </a:pathLst>
          </a:custGeom>
          <a:solidFill>
            <a:schemeClr val="accent4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F7EE43F-01D0-134B-66D5-DA034C8CC777}"/>
              </a:ext>
            </a:extLst>
          </p:cNvPr>
          <p:cNvSpPr txBox="1"/>
          <p:nvPr/>
        </p:nvSpPr>
        <p:spPr>
          <a:xfrm>
            <a:off x="5938218" y="4482591"/>
            <a:ext cx="18231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Treatment</a:t>
            </a:r>
            <a:r>
              <a:rPr kumimoji="0" lang="tr-T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 </a:t>
            </a: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intiation</a:t>
            </a:r>
            <a:r>
              <a:rPr kumimoji="0" lang="tr-T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 </a:t>
            </a: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Materials</a:t>
            </a:r>
            <a:r>
              <a:rPr kumimoji="0" lang="tr-T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E697AF6-369E-E927-6BCE-D978C7132AE7}"/>
              </a:ext>
            </a:extLst>
          </p:cNvPr>
          <p:cNvSpPr txBox="1"/>
          <p:nvPr/>
        </p:nvSpPr>
        <p:spPr>
          <a:xfrm>
            <a:off x="6119393" y="5299835"/>
            <a:ext cx="182311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Blocknotes</a:t>
            </a:r>
            <a:endParaRPr kumimoji="0" lang="tr-TR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Anamnesis</a:t>
            </a:r>
            <a:r>
              <a:rPr kumimoji="0" lang="tr-T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 form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26" name="AutoShape 2">
            <a:extLst>
              <a:ext uri="{FF2B5EF4-FFF2-40B4-BE49-F238E27FC236}">
                <a16:creationId xmlns:a16="http://schemas.microsoft.com/office/drawing/2014/main" id="{276F48F1-6E4E-4BB4-B361-06E5E8FC212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501043" y="467094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27" name="object 14">
            <a:extLst>
              <a:ext uri="{FF2B5EF4-FFF2-40B4-BE49-F238E27FC236}">
                <a16:creationId xmlns:a16="http://schemas.microsoft.com/office/drawing/2014/main" id="{47914068-D181-E99A-B33A-D4B542092CDB}"/>
              </a:ext>
            </a:extLst>
          </p:cNvPr>
          <p:cNvSpPr/>
          <p:nvPr/>
        </p:nvSpPr>
        <p:spPr>
          <a:xfrm>
            <a:off x="8147256" y="4345986"/>
            <a:ext cx="1823109" cy="817244"/>
          </a:xfrm>
          <a:custGeom>
            <a:avLst/>
            <a:gdLst/>
            <a:ahLst/>
            <a:cxnLst/>
            <a:rect l="l" t="t" r="r" b="b"/>
            <a:pathLst>
              <a:path w="3746500" h="817245">
                <a:moveTo>
                  <a:pt x="3745992" y="0"/>
                </a:moveTo>
                <a:lnTo>
                  <a:pt x="0" y="0"/>
                </a:lnTo>
                <a:lnTo>
                  <a:pt x="0" y="816863"/>
                </a:lnTo>
                <a:lnTo>
                  <a:pt x="3745992" y="816863"/>
                </a:lnTo>
                <a:lnTo>
                  <a:pt x="3745992" y="0"/>
                </a:lnTo>
                <a:close/>
              </a:path>
            </a:pathLst>
          </a:custGeom>
          <a:solidFill>
            <a:srgbClr val="002060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651B149-F021-2745-2532-0EA41C7F4A2E}"/>
              </a:ext>
            </a:extLst>
          </p:cNvPr>
          <p:cNvSpPr txBox="1"/>
          <p:nvPr/>
        </p:nvSpPr>
        <p:spPr>
          <a:xfrm>
            <a:off x="8147256" y="4482591"/>
            <a:ext cx="18231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Product </a:t>
            </a: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İnforming</a:t>
            </a:r>
            <a:r>
              <a:rPr kumimoji="0" lang="tr-T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 </a:t>
            </a: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Materials</a:t>
            </a:r>
            <a:r>
              <a:rPr kumimoji="0" lang="tr-T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0776E77-35AC-4ECD-B262-BF6427F4342B}"/>
              </a:ext>
            </a:extLst>
          </p:cNvPr>
          <p:cNvSpPr txBox="1"/>
          <p:nvPr/>
        </p:nvSpPr>
        <p:spPr>
          <a:xfrm>
            <a:off x="8179397" y="5343056"/>
            <a:ext cx="18231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Recipe</a:t>
            </a:r>
            <a:r>
              <a:rPr kumimoji="0" lang="tr-T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 </a:t>
            </a: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booklet</a:t>
            </a:r>
            <a:endParaRPr kumimoji="0" lang="tr-TR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Vademecum</a:t>
            </a:r>
            <a:r>
              <a:rPr kumimoji="0" lang="tr-T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 </a:t>
            </a:r>
          </a:p>
        </p:txBody>
      </p:sp>
      <p:sp>
        <p:nvSpPr>
          <p:cNvPr id="30" name="Title 2">
            <a:extLst>
              <a:ext uri="{FF2B5EF4-FFF2-40B4-BE49-F238E27FC236}">
                <a16:creationId xmlns:a16="http://schemas.microsoft.com/office/drawing/2014/main" id="{60A05B08-704E-4D16-7FB1-1A24E3FFD054}"/>
              </a:ext>
            </a:extLst>
          </p:cNvPr>
          <p:cNvSpPr txBox="1">
            <a:spLocks/>
          </p:cNvSpPr>
          <p:nvPr/>
        </p:nvSpPr>
        <p:spPr>
          <a:xfrm>
            <a:off x="33028" y="232333"/>
            <a:ext cx="11338559" cy="590287"/>
          </a:xfrm>
          <a:prstGeom prst="rect">
            <a:avLst/>
          </a:prstGeom>
        </p:spPr>
        <p:txBody>
          <a:bodyPr vert="horz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b="1" cap="none">
                <a:solidFill>
                  <a:srgbClr val="000000"/>
                </a:solidFill>
                <a:latin typeface="Oswald SemiBold"/>
              </a:rPr>
              <a:t>TREATMENT STARTER KIT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SemiBold"/>
              <a:ea typeface="+mj-ea"/>
              <a:cs typeface="+mj-cs"/>
            </a:endParaRP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328D9E86-6DCC-B98B-59DC-7BF6D215E3C0}"/>
              </a:ext>
            </a:extLst>
          </p:cNvPr>
          <p:cNvSpPr/>
          <p:nvPr/>
        </p:nvSpPr>
        <p:spPr>
          <a:xfrm>
            <a:off x="11573256" y="0"/>
            <a:ext cx="619125" cy="6858000"/>
          </a:xfrm>
          <a:custGeom>
            <a:avLst/>
            <a:gdLst/>
            <a:ahLst/>
            <a:cxnLst/>
            <a:rect l="l" t="t" r="r" b="b"/>
            <a:pathLst>
              <a:path w="619125" h="6858000">
                <a:moveTo>
                  <a:pt x="618744" y="0"/>
                </a:moveTo>
                <a:lnTo>
                  <a:pt x="0" y="0"/>
                </a:lnTo>
                <a:lnTo>
                  <a:pt x="0" y="6858000"/>
                </a:lnTo>
                <a:lnTo>
                  <a:pt x="618744" y="6858000"/>
                </a:lnTo>
                <a:lnTo>
                  <a:pt x="618744" y="0"/>
                </a:lnTo>
                <a:close/>
              </a:path>
            </a:pathLst>
          </a:custGeom>
          <a:solidFill>
            <a:srgbClr val="0025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5305A617-7ACE-A54A-B205-1AD3B4C307A8}"/>
              </a:ext>
            </a:extLst>
          </p:cNvPr>
          <p:cNvSpPr txBox="1"/>
          <p:nvPr/>
        </p:nvSpPr>
        <p:spPr>
          <a:xfrm>
            <a:off x="11721849" y="5048251"/>
            <a:ext cx="215444" cy="1282118"/>
          </a:xfrm>
          <a:prstGeom prst="rect">
            <a:avLst/>
          </a:prstGeom>
        </p:spPr>
        <p:txBody>
          <a:bodyPr vert="vert270" wrap="square" lIns="0" tIns="476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lang="en-NL" sz="1400" b="1" spc="-3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TURKEY</a:t>
            </a:r>
            <a:endParaRPr lang="en-US" sz="1400" dirty="0">
              <a:latin typeface="Liberation Sans Narrow"/>
              <a:cs typeface="Liberation Sans Narrow"/>
            </a:endParaRPr>
          </a:p>
        </p:txBody>
      </p:sp>
    </p:spTree>
    <p:extLst>
      <p:ext uri="{BB962C8B-B14F-4D97-AF65-F5344CB8AC3E}">
        <p14:creationId xmlns:p14="http://schemas.microsoft.com/office/powerpoint/2010/main" val="817589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E552CFE5-9492-329B-1D94-FEC992F262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347" y="493364"/>
            <a:ext cx="10442823" cy="5871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object 3">
            <a:extLst>
              <a:ext uri="{FF2B5EF4-FFF2-40B4-BE49-F238E27FC236}">
                <a16:creationId xmlns:a16="http://schemas.microsoft.com/office/drawing/2014/main" id="{7435C855-DD1A-4744-3D8D-8020717A70DA}"/>
              </a:ext>
            </a:extLst>
          </p:cNvPr>
          <p:cNvSpPr/>
          <p:nvPr/>
        </p:nvSpPr>
        <p:spPr>
          <a:xfrm>
            <a:off x="11573256" y="0"/>
            <a:ext cx="619125" cy="6858000"/>
          </a:xfrm>
          <a:custGeom>
            <a:avLst/>
            <a:gdLst/>
            <a:ahLst/>
            <a:cxnLst/>
            <a:rect l="l" t="t" r="r" b="b"/>
            <a:pathLst>
              <a:path w="619125" h="6858000">
                <a:moveTo>
                  <a:pt x="618744" y="0"/>
                </a:moveTo>
                <a:lnTo>
                  <a:pt x="0" y="0"/>
                </a:lnTo>
                <a:lnTo>
                  <a:pt x="0" y="6858000"/>
                </a:lnTo>
                <a:lnTo>
                  <a:pt x="618744" y="6858000"/>
                </a:lnTo>
                <a:lnTo>
                  <a:pt x="618744" y="0"/>
                </a:lnTo>
                <a:close/>
              </a:path>
            </a:pathLst>
          </a:custGeom>
          <a:solidFill>
            <a:srgbClr val="0025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621B7F5A-AB29-F390-F920-71981E274B22}"/>
              </a:ext>
            </a:extLst>
          </p:cNvPr>
          <p:cNvSpPr txBox="1"/>
          <p:nvPr/>
        </p:nvSpPr>
        <p:spPr>
          <a:xfrm>
            <a:off x="11721849" y="5048251"/>
            <a:ext cx="215444" cy="1282118"/>
          </a:xfrm>
          <a:prstGeom prst="rect">
            <a:avLst/>
          </a:prstGeom>
        </p:spPr>
        <p:txBody>
          <a:bodyPr vert="vert270" wrap="square" lIns="0" tIns="476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lang="en-NL" sz="1400" b="1" spc="-35" dirty="0">
                <a:solidFill>
                  <a:srgbClr val="FFFFFF"/>
                </a:solidFill>
                <a:latin typeface="Liberation Sans Narrow"/>
                <a:cs typeface="Liberation Sans Narrow"/>
              </a:rPr>
              <a:t>TURKEY</a:t>
            </a:r>
            <a:endParaRPr lang="en-US" sz="1400" dirty="0">
              <a:latin typeface="Liberation Sans Narrow"/>
              <a:cs typeface="Liberation Sans Narrow"/>
            </a:endParaRPr>
          </a:p>
        </p:txBody>
      </p:sp>
    </p:spTree>
    <p:extLst>
      <p:ext uri="{BB962C8B-B14F-4D97-AF65-F5344CB8AC3E}">
        <p14:creationId xmlns:p14="http://schemas.microsoft.com/office/powerpoint/2010/main" val="2349421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304</Words>
  <Application>Microsoft Office PowerPoint</Application>
  <PresentationFormat>Widescreen</PresentationFormat>
  <Paragraphs>101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9" baseType="lpstr">
      <vt:lpstr>Arial</vt:lpstr>
      <vt:lpstr>Blog Script</vt:lpstr>
      <vt:lpstr>Calibri</vt:lpstr>
      <vt:lpstr>Calibri Light</vt:lpstr>
      <vt:lpstr>Century Gothic</vt:lpstr>
      <vt:lpstr>Danone One</vt:lpstr>
      <vt:lpstr>Dax OT</vt:lpstr>
      <vt:lpstr>Founders Grotesk Bold</vt:lpstr>
      <vt:lpstr>Liberation Sans Narrow</vt:lpstr>
      <vt:lpstr>Oswald Light</vt:lpstr>
      <vt:lpstr>Oswald SemiBold</vt:lpstr>
      <vt:lpstr>Office Theme</vt:lpstr>
      <vt:lpstr>BEST PRACTICE: TURKEY  Increase Penetration with Fortini  </vt:lpstr>
      <vt:lpstr>INCREASE PENETRATION W FORTINI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Danone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BEST PRACTICE: Turkey  Increase Penetration w Fortini  </dc:title>
  <dc:creator>LIAO Tao</dc:creator>
  <cp:lastModifiedBy>MITROVIC Jelena</cp:lastModifiedBy>
  <cp:revision>3</cp:revision>
  <dcterms:created xsi:type="dcterms:W3CDTF">2024-03-07T16:04:08Z</dcterms:created>
  <dcterms:modified xsi:type="dcterms:W3CDTF">2024-03-08T13:22:31Z</dcterms:modified>
</cp:coreProperties>
</file>