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94" r:id="rId2"/>
    <p:sldId id="2147483579" r:id="rId3"/>
    <p:sldId id="2147483580" r:id="rId4"/>
    <p:sldId id="2147483581" r:id="rId5"/>
    <p:sldId id="2147483582" r:id="rId6"/>
    <p:sldId id="214748360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3723A5-91EA-68E2-EBA4-C6A50C53A80C}" v="20" dt="2025-07-09T09:33:30.057"/>
    <p1510:client id="{F910821C-FCAB-B0B5-7638-4CA4AA30A3D8}" v="4" dt="2025-07-10T06:11:59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793723A5-91EA-68E2-EBA4-C6A50C53A80C}"/>
    <pc:docChg chg="addSld modSld sldOrd">
      <pc:chgData name="Gabriela  Racheva" userId="S::gabriela.racheva@danoneexternal.com::e1c8593a-1a23-4fee-a97e-e785e8f178b9" providerId="AD" clId="Web-{793723A5-91EA-68E2-EBA4-C6A50C53A80C}" dt="2025-07-09T09:33:30.057" v="17"/>
      <pc:docMkLst>
        <pc:docMk/>
      </pc:docMkLst>
      <pc:sldChg chg="addSp delSp modSp add ord">
        <pc:chgData name="Gabriela  Racheva" userId="S::gabriela.racheva@danoneexternal.com::e1c8593a-1a23-4fee-a97e-e785e8f178b9" providerId="AD" clId="Web-{793723A5-91EA-68E2-EBA4-C6A50C53A80C}" dt="2025-07-09T09:33:30.057" v="1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793723A5-91EA-68E2-EBA4-C6A50C53A80C}" dt="2025-07-09T09:20:22.401" v="16" actId="20577"/>
          <ac:spMkLst>
            <pc:docMk/>
            <pc:sldMk cId="1274248489" sldId="394"/>
            <ac:spMk id="2" creationId="{62554217-6938-3B18-308D-4374916C8407}"/>
          </ac:spMkLst>
        </pc:spChg>
        <pc:spChg chg="del mod">
          <ac:chgData name="Gabriela  Racheva" userId="S::gabriela.racheva@danoneexternal.com::e1c8593a-1a23-4fee-a97e-e785e8f178b9" providerId="AD" clId="Web-{793723A5-91EA-68E2-EBA4-C6A50C53A80C}" dt="2025-07-09T09:33:30.057" v="17"/>
          <ac:spMkLst>
            <pc:docMk/>
            <pc:sldMk cId="1274248489" sldId="394"/>
            <ac:spMk id="3" creationId="{55DE9168-9382-BCFC-B3AF-754E67408CF0}"/>
          </ac:spMkLst>
        </pc:spChg>
        <pc:spChg chg="add mod">
          <ac:chgData name="Gabriela  Racheva" userId="S::gabriela.racheva@danoneexternal.com::e1c8593a-1a23-4fee-a97e-e785e8f178b9" providerId="AD" clId="Web-{793723A5-91EA-68E2-EBA4-C6A50C53A80C}" dt="2025-07-09T09:33:30.057" v="17"/>
          <ac:spMkLst>
            <pc:docMk/>
            <pc:sldMk cId="1274248489" sldId="394"/>
            <ac:spMk id="5" creationId="{E2D6F4B3-1A99-0876-A8AE-FA16CAFD3782}"/>
          </ac:spMkLst>
        </pc:spChg>
        <pc:picChg chg="mod">
          <ac:chgData name="Gabriela  Racheva" userId="S::gabriela.racheva@danoneexternal.com::e1c8593a-1a23-4fee-a97e-e785e8f178b9" providerId="AD" clId="Web-{793723A5-91EA-68E2-EBA4-C6A50C53A80C}" dt="2025-07-09T09:20:01.776" v="10" actId="1076"/>
          <ac:picMkLst>
            <pc:docMk/>
            <pc:sldMk cId="1274248489" sldId="394"/>
            <ac:picMk id="12" creationId="{25571018-E4D8-5060-BDBB-051B35ED575F}"/>
          </ac:picMkLst>
        </pc:picChg>
      </pc:sldChg>
    </pc:docChg>
  </pc:docChgLst>
  <pc:docChgLst>
    <pc:chgData name="Gabriela  Racheva" userId="S::gabriela.racheva@danoneexternal.com::e1c8593a-1a23-4fee-a97e-e785e8f178b9" providerId="AD" clId="Web-{F0492E85-B328-62B0-9743-56AB1ED19D40}"/>
    <pc:docChg chg="addSld delSld">
      <pc:chgData name="Gabriela  Racheva" userId="S::gabriela.racheva@danoneexternal.com::e1c8593a-1a23-4fee-a97e-e785e8f178b9" providerId="AD" clId="Web-{F0492E85-B328-62B0-9743-56AB1ED19D40}" dt="2025-06-24T11:59:08.051" v="5"/>
      <pc:docMkLst>
        <pc:docMk/>
      </pc:docMkLst>
      <pc:sldChg chg="del">
        <pc:chgData name="Gabriela  Racheva" userId="S::gabriela.racheva@danoneexternal.com::e1c8593a-1a23-4fee-a97e-e785e8f178b9" providerId="AD" clId="Web-{F0492E85-B328-62B0-9743-56AB1ED19D40}" dt="2025-06-24T11:59:08.051" v="5"/>
        <pc:sldMkLst>
          <pc:docMk/>
          <pc:sldMk cId="109857222" sldId="256"/>
        </pc:sldMkLst>
      </pc:sldChg>
      <pc:sldChg chg="add">
        <pc:chgData name="Gabriela  Racheva" userId="S::gabriela.racheva@danoneexternal.com::e1c8593a-1a23-4fee-a97e-e785e8f178b9" providerId="AD" clId="Web-{F0492E85-B328-62B0-9743-56AB1ED19D40}" dt="2025-06-24T11:58:44.144" v="0"/>
        <pc:sldMkLst>
          <pc:docMk/>
          <pc:sldMk cId="3644172035" sldId="2147483579"/>
        </pc:sldMkLst>
      </pc:sldChg>
      <pc:sldChg chg="add">
        <pc:chgData name="Gabriela  Racheva" userId="S::gabriela.racheva@danoneexternal.com::e1c8593a-1a23-4fee-a97e-e785e8f178b9" providerId="AD" clId="Web-{F0492E85-B328-62B0-9743-56AB1ED19D40}" dt="2025-06-24T11:58:44.175" v="1"/>
        <pc:sldMkLst>
          <pc:docMk/>
          <pc:sldMk cId="952124917" sldId="2147483580"/>
        </pc:sldMkLst>
      </pc:sldChg>
      <pc:sldChg chg="add">
        <pc:chgData name="Gabriela  Racheva" userId="S::gabriela.racheva@danoneexternal.com::e1c8593a-1a23-4fee-a97e-e785e8f178b9" providerId="AD" clId="Web-{F0492E85-B328-62B0-9743-56AB1ED19D40}" dt="2025-06-24T11:58:44.207" v="2"/>
        <pc:sldMkLst>
          <pc:docMk/>
          <pc:sldMk cId="2745856216" sldId="2147483581"/>
        </pc:sldMkLst>
      </pc:sldChg>
      <pc:sldChg chg="add">
        <pc:chgData name="Gabriela  Racheva" userId="S::gabriela.racheva@danoneexternal.com::e1c8593a-1a23-4fee-a97e-e785e8f178b9" providerId="AD" clId="Web-{F0492E85-B328-62B0-9743-56AB1ED19D40}" dt="2025-06-24T11:58:44.222" v="3"/>
        <pc:sldMkLst>
          <pc:docMk/>
          <pc:sldMk cId="2198612248" sldId="2147483582"/>
        </pc:sldMkLst>
      </pc:sldChg>
      <pc:sldChg chg="add">
        <pc:chgData name="Gabriela  Racheva" userId="S::gabriela.racheva@danoneexternal.com::e1c8593a-1a23-4fee-a97e-e785e8f178b9" providerId="AD" clId="Web-{F0492E85-B328-62B0-9743-56AB1ED19D40}" dt="2025-06-24T11:58:44.285" v="4"/>
        <pc:sldMkLst>
          <pc:docMk/>
          <pc:sldMk cId="1359487180" sldId="2147483600"/>
        </pc:sldMkLst>
      </pc:sldChg>
      <pc:sldMasterChg chg="addSldLayout">
        <pc:chgData name="Gabriela  Racheva" userId="S::gabriela.racheva@danoneexternal.com::e1c8593a-1a23-4fee-a97e-e785e8f178b9" providerId="AD" clId="Web-{F0492E85-B328-62B0-9743-56AB1ED19D40}" dt="2025-06-24T11:58:44.144" v="0"/>
        <pc:sldMasterMkLst>
          <pc:docMk/>
          <pc:sldMasterMk cId="2460954070" sldId="2147483660"/>
        </pc:sldMasterMkLst>
        <pc:sldLayoutChg chg="add">
          <pc:chgData name="Gabriela  Racheva" userId="S::gabriela.racheva@danoneexternal.com::e1c8593a-1a23-4fee-a97e-e785e8f178b9" providerId="AD" clId="Web-{F0492E85-B328-62B0-9743-56AB1ED19D40}" dt="2025-06-24T11:58:44.144" v="0"/>
          <pc:sldLayoutMkLst>
            <pc:docMk/>
            <pc:sldMasterMk cId="2460954070" sldId="2147483660"/>
            <pc:sldLayoutMk cId="2401834655" sldId="2147483672"/>
          </pc:sldLayoutMkLst>
        </pc:sldLayoutChg>
      </pc:sldMasterChg>
    </pc:docChg>
  </pc:docChgLst>
  <pc:docChgLst>
    <pc:chgData name="Gabriela  Racheva" userId="S::gabriela.racheva@danoneexternal.com::e1c8593a-1a23-4fee-a97e-e785e8f178b9" providerId="AD" clId="Web-{F910821C-FCAB-B0B5-7638-4CA4AA30A3D8}"/>
    <pc:docChg chg="modSld">
      <pc:chgData name="Gabriela  Racheva" userId="S::gabriela.racheva@danoneexternal.com::e1c8593a-1a23-4fee-a97e-e785e8f178b9" providerId="AD" clId="Web-{F910821C-FCAB-B0B5-7638-4CA4AA30A3D8}" dt="2025-07-10T06:11:57.182" v="2" actId="20577"/>
      <pc:docMkLst>
        <pc:docMk/>
      </pc:docMkLst>
      <pc:sldChg chg="delSp modSp">
        <pc:chgData name="Gabriela  Racheva" userId="S::gabriela.racheva@danoneexternal.com::e1c8593a-1a23-4fee-a97e-e785e8f178b9" providerId="AD" clId="Web-{F910821C-FCAB-B0B5-7638-4CA4AA30A3D8}" dt="2025-07-10T06:11:57.182" v="2" actId="2057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F910821C-FCAB-B0B5-7638-4CA4AA30A3D8}" dt="2025-07-10T06:11:57.182" v="2" actId="20577"/>
          <ac:spMkLst>
            <pc:docMk/>
            <pc:sldMk cId="1274248489" sldId="394"/>
            <ac:spMk id="2" creationId="{62554217-6938-3B18-308D-4374916C8407}"/>
          </ac:spMkLst>
        </pc:spChg>
        <pc:spChg chg="del mod">
          <ac:chgData name="Gabriela  Racheva" userId="S::gabriela.racheva@danoneexternal.com::e1c8593a-1a23-4fee-a97e-e785e8f178b9" providerId="AD" clId="Web-{F910821C-FCAB-B0B5-7638-4CA4AA30A3D8}" dt="2025-07-10T06:11:52.026" v="1"/>
          <ac:spMkLst>
            <pc:docMk/>
            <pc:sldMk cId="1274248489" sldId="394"/>
            <ac:spMk id="5" creationId="{E2D6F4B3-1A99-0876-A8AE-FA16CAFD37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407C7-BDF4-4002-A604-6F742E561E46}" type="datetimeFigureOut"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D83F3-A294-4834-9D3A-5CFCAF53CE6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Limited </a:t>
            </a:r>
            <a:r>
              <a:rPr lang="en-US" err="1"/>
              <a:t>chanel</a:t>
            </a:r>
            <a:r>
              <a:rPr lang="en-US"/>
              <a:t> </a:t>
            </a:r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119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019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194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120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9991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5C5C2914-9038-4BFF-B47D-D2D1B67AE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0A8E3EED-BA4B-4106-B922-3FB3396A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C15A52B0-D657-4483-9410-EC22DB6B74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4" y="413912"/>
            <a:ext cx="10839600" cy="1286301"/>
          </a:xfrm>
        </p:spPr>
        <p:txBody>
          <a:bodyPr t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baseline="0" dirty="0" smtClean="0">
                <a:solidFill>
                  <a:schemeClr val="tx1"/>
                </a:solidFill>
                <a:latin typeface="Danone One Condensed" panose="020B0504030202020204" pitchFamily="34" charset="0"/>
                <a:ea typeface="+mj-ea"/>
                <a:cs typeface="+mj-cs"/>
              </a:defRPr>
            </a:lvl1pPr>
            <a:lvl2pPr>
              <a:defRPr sz="2000">
                <a:latin typeface="Danone One Condensed" panose="020B050403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0183465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tags" Target="../tags/tag1.xml"/><Relationship Id="rId21" Type="http://schemas.openxmlformats.org/officeDocument/2006/relationships/image" Target="../media/image27.png"/><Relationship Id="rId7" Type="http://schemas.openxmlformats.org/officeDocument/2006/relationships/tags" Target="../tags/tag5.xml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5" Type="http://schemas.openxmlformats.org/officeDocument/2006/relationships/image" Target="../media/image31.jpeg"/><Relationship Id="rId2" Type="http://schemas.openxmlformats.org/officeDocument/2006/relationships/video" Target="../media/media2.mp4"/><Relationship Id="rId16" Type="http://schemas.openxmlformats.org/officeDocument/2006/relationships/image" Target="../media/image22.png"/><Relationship Id="rId20" Type="http://schemas.openxmlformats.org/officeDocument/2006/relationships/image" Target="../media/image26.jpeg"/><Relationship Id="rId1" Type="http://schemas.microsoft.com/office/2007/relationships/media" Target="../media/media2.mp4"/><Relationship Id="rId6" Type="http://schemas.openxmlformats.org/officeDocument/2006/relationships/tags" Target="../tags/tag4.xml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5" Type="http://schemas.openxmlformats.org/officeDocument/2006/relationships/tags" Target="../tags/tag3.xml"/><Relationship Id="rId15" Type="http://schemas.openxmlformats.org/officeDocument/2006/relationships/image" Target="../media/image21.png"/><Relationship Id="rId23" Type="http://schemas.openxmlformats.org/officeDocument/2006/relationships/image" Target="../media/image29.jpeg"/><Relationship Id="rId10" Type="http://schemas.openxmlformats.org/officeDocument/2006/relationships/image" Target="../media/image16.jpeg"/><Relationship Id="rId19" Type="http://schemas.openxmlformats.org/officeDocument/2006/relationships/image" Target="../media/image25.png"/><Relationship Id="rId4" Type="http://schemas.openxmlformats.org/officeDocument/2006/relationships/tags" Target="../tags/tag2.xml"/><Relationship Id="rId9" Type="http://schemas.openxmlformats.org/officeDocument/2006/relationships/notesSlide" Target="../notesSlides/notesSlide5.xml"/><Relationship Id="rId14" Type="http://schemas.openxmlformats.org/officeDocument/2006/relationships/image" Target="../media/image20.png"/><Relationship Id="rId22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CHINA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schemeClr val="bg1"/>
                </a:solidFill>
                <a:latin typeface="Danone One"/>
                <a:ea typeface="+mn-ea"/>
                <a:cs typeface="+mn-cs"/>
              </a:rPr>
              <a:t>Building the Fortini brand and increasing brand awareness</a:t>
            </a: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DA2A78E-AFB8-B12E-AA82-4E50CB66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t>PLAY TO WIN IN SPECIALIZED NUTRITION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89ADD-2C7F-C6F0-93EF-F9FB116A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F9A4F6-7BA3-4126-88A5-A8B8CE7104E5}" type="slidenum">
              <a:rPr kumimoji="0" lang="en-GB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48FE82E-E62A-DA19-4168-DC509A738B12}"/>
              </a:ext>
            </a:extLst>
          </p:cNvPr>
          <p:cNvSpPr/>
          <p:nvPr/>
        </p:nvSpPr>
        <p:spPr>
          <a:xfrm>
            <a:off x="5535930" y="217181"/>
            <a:ext cx="5737860" cy="6286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b="1">
              <a:solidFill>
                <a:schemeClr val="tx1"/>
              </a:solidFill>
              <a:latin typeface="Oswald" pitchFamily="2" charset="0"/>
            </a:endParaRPr>
          </a:p>
          <a:p>
            <a:endParaRPr lang="en-US" sz="1400" b="1">
              <a:solidFill>
                <a:schemeClr val="tx1"/>
              </a:solidFill>
              <a:latin typeface="Oswald" pitchFamily="2" charset="0"/>
            </a:endParaRPr>
          </a:p>
          <a:p>
            <a:r>
              <a:rPr lang="en-US" sz="1400" b="1">
                <a:solidFill>
                  <a:schemeClr val="tx1"/>
                </a:solidFill>
                <a:latin typeface="Oswald" pitchFamily="2" charset="0"/>
              </a:rPr>
              <a:t>Background: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Oswald" pitchFamily="2" charset="0"/>
              </a:rPr>
              <a:t>The challenge growth market is decreasing with YTD – 11.5% GR.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Oswald" pitchFamily="2" charset="0"/>
              </a:rPr>
              <a:t>Intensive competition from 3+ children IMF with heavy media investment targeting with same TA;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Oswald" pitchFamily="2" charset="0"/>
              </a:rPr>
              <a:t>Severe advertisement law regulation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>
              <a:solidFill>
                <a:schemeClr val="tx1"/>
              </a:solidFill>
              <a:latin typeface="Oswald" pitchFamily="2" charset="0"/>
            </a:endParaRPr>
          </a:p>
          <a:p>
            <a:r>
              <a:rPr lang="en-US" sz="1400" b="1">
                <a:solidFill>
                  <a:schemeClr val="tx1"/>
                </a:solidFill>
                <a:latin typeface="Oswald" pitchFamily="2" charset="0"/>
              </a:rPr>
              <a:t>Brand challenges: </a:t>
            </a:r>
            <a:r>
              <a:rPr lang="pt-BR" sz="1400">
                <a:solidFill>
                  <a:schemeClr val="tx1"/>
                </a:solidFill>
                <a:latin typeface="Oswald" pitchFamily="2" charset="0"/>
              </a:rPr>
              <a:t>High reputation while  low brand awareness + only online sales </a:t>
            </a:r>
          </a:p>
          <a:p>
            <a:endParaRPr lang="en-US" sz="1400">
              <a:solidFill>
                <a:schemeClr val="tx1"/>
              </a:solidFill>
              <a:latin typeface="Oswald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>
              <a:solidFill>
                <a:schemeClr val="tx1"/>
              </a:solidFill>
              <a:latin typeface="Oswald" pitchFamily="2" charset="0"/>
            </a:endParaRPr>
          </a:p>
          <a:p>
            <a:r>
              <a:rPr lang="en-US" sz="1400" b="1">
                <a:solidFill>
                  <a:schemeClr val="tx1"/>
                </a:solidFill>
                <a:latin typeface="Oswald" pitchFamily="2" charset="0"/>
              </a:rPr>
              <a:t>Human insights: </a:t>
            </a:r>
            <a:r>
              <a:rPr lang="en-US" sz="1400">
                <a:solidFill>
                  <a:schemeClr val="tx1"/>
                </a:solidFill>
                <a:latin typeface="Oswald" pitchFamily="2" charset="0"/>
              </a:rPr>
              <a:t>My kid is falling behind in growth. When he/she goes to kindergarten, I feel anxious about whether he/she is prepared. And I hope to find solutions to help get back on track. </a:t>
            </a:r>
          </a:p>
          <a:p>
            <a:endParaRPr lang="en-US" sz="1400">
              <a:solidFill>
                <a:schemeClr val="tx1"/>
              </a:solidFill>
              <a:latin typeface="Oswald" pitchFamily="2" charset="0"/>
            </a:endParaRPr>
          </a:p>
          <a:p>
            <a:endParaRPr lang="en-US" sz="1400">
              <a:solidFill>
                <a:schemeClr val="tx2"/>
              </a:solidFill>
              <a:latin typeface="Oswald" pitchFamily="2" charset="0"/>
            </a:endParaRPr>
          </a:p>
          <a:p>
            <a:r>
              <a:rPr lang="en-US" sz="1600" b="1">
                <a:solidFill>
                  <a:schemeClr val="tx2"/>
                </a:solidFill>
                <a:latin typeface="Oswald" pitchFamily="2" charset="0"/>
              </a:rPr>
              <a:t>How to build Fortini branding and increase the brand awareness and convert to sales?</a:t>
            </a:r>
          </a:p>
          <a:p>
            <a:endParaRPr lang="en-US" sz="1600" b="1">
              <a:solidFill>
                <a:schemeClr val="tx2"/>
              </a:solidFill>
              <a:latin typeface="Oswald" pitchFamily="2" charset="0"/>
            </a:endParaRPr>
          </a:p>
          <a:p>
            <a:r>
              <a:rPr lang="en-US" sz="1600" b="1">
                <a:solidFill>
                  <a:schemeClr val="tx2"/>
                </a:solidFill>
                <a:latin typeface="Oswald" pitchFamily="2" charset="0"/>
              </a:rPr>
              <a:t>Initiative: </a:t>
            </a:r>
          </a:p>
          <a:p>
            <a:pPr marL="342900" indent="-342900">
              <a:buAutoNum type="arabicPeriod"/>
            </a:pPr>
            <a:r>
              <a:rPr lang="en-US" sz="1600" b="1">
                <a:solidFill>
                  <a:schemeClr val="tx2"/>
                </a:solidFill>
                <a:latin typeface="Oswald" pitchFamily="2" charset="0"/>
              </a:rPr>
              <a:t>NEW MSG: Sharpen the key msg to be different from IMF; </a:t>
            </a:r>
          </a:p>
          <a:p>
            <a:pPr marL="342900" indent="-342900">
              <a:buAutoNum type="arabicPeriod"/>
            </a:pPr>
            <a:r>
              <a:rPr lang="en-US" sz="1600" b="1">
                <a:solidFill>
                  <a:schemeClr val="tx2"/>
                </a:solidFill>
                <a:latin typeface="Oswald" pitchFamily="2" charset="0"/>
              </a:rPr>
              <a:t>NEW IMAGE: new package with new VI/TVC + Testimonial video </a:t>
            </a:r>
          </a:p>
          <a:p>
            <a:pPr marL="342900" indent="-342900">
              <a:buAutoNum type="arabicPeriod"/>
            </a:pPr>
            <a:r>
              <a:rPr lang="en-US" sz="1600" b="1">
                <a:solidFill>
                  <a:schemeClr val="tx2"/>
                </a:solidFill>
                <a:latin typeface="Oswald" pitchFamily="2" charset="0"/>
              </a:rPr>
              <a:t>NEW TOOL:  consumer friendly growth tracker </a:t>
            </a:r>
          </a:p>
          <a:p>
            <a:r>
              <a:rPr lang="en-US" sz="1600" b="1">
                <a:solidFill>
                  <a:schemeClr val="tx2"/>
                </a:solidFill>
                <a:latin typeface="Oswald" pitchFamily="2" charset="0"/>
              </a:rPr>
              <a:t>4.    NEW CAMPAIGN: back to school digital campaign </a:t>
            </a:r>
          </a:p>
          <a:p>
            <a:endParaRPr lang="en-US" sz="1400">
              <a:solidFill>
                <a:schemeClr val="tx1"/>
              </a:solidFill>
              <a:latin typeface="Oswald" pitchFamily="2" charset="0"/>
            </a:endParaRPr>
          </a:p>
          <a:p>
            <a:r>
              <a:rPr lang="en-US" sz="1400">
                <a:solidFill>
                  <a:schemeClr val="tx1"/>
                </a:solidFill>
                <a:latin typeface="Oswald" pitchFamily="2" charset="0"/>
              </a:rPr>
              <a:t>  </a:t>
            </a:r>
          </a:p>
          <a:p>
            <a:r>
              <a:rPr lang="en-US" sz="1400">
                <a:solidFill>
                  <a:schemeClr val="tx1"/>
                </a:solidFill>
                <a:latin typeface="Oswald" pitchFamily="2" charset="0"/>
              </a:rPr>
              <a:t> 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D7FFB20-B78C-17AD-4DA7-C507FFACEA9D}"/>
              </a:ext>
            </a:extLst>
          </p:cNvPr>
          <p:cNvSpPr txBox="1"/>
          <p:nvPr/>
        </p:nvSpPr>
        <p:spPr>
          <a:xfrm>
            <a:off x="255180" y="4796058"/>
            <a:ext cx="46889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>
                <a:solidFill>
                  <a:schemeClr val="tx2"/>
                </a:solidFill>
              </a:rPr>
              <a:t>Key learning: </a:t>
            </a:r>
          </a:p>
          <a:p>
            <a:pPr algn="l"/>
            <a:r>
              <a:rPr lang="en-US" sz="1600" b="1">
                <a:solidFill>
                  <a:schemeClr val="tx2"/>
                </a:solidFill>
              </a:rPr>
              <a:t>Fully leverage the medical equity to launch the consumer-centric marketing campaign to build the Fortini branding in the high- demand season. </a:t>
            </a:r>
          </a:p>
        </p:txBody>
      </p:sp>
      <p:pic>
        <p:nvPicPr>
          <p:cNvPr id="4" name="Picture 16" descr="Icon&#10;&#10;Description automatically generated">
            <a:extLst>
              <a:ext uri="{FF2B5EF4-FFF2-40B4-BE49-F238E27FC236}">
                <a16:creationId xmlns:a16="http://schemas.microsoft.com/office/drawing/2014/main" id="{BEB9BBBF-6C95-45A0-91D7-D1A3C096B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3" y="245790"/>
            <a:ext cx="693715" cy="673165"/>
          </a:xfrm>
          <a:prstGeom prst="rect">
            <a:avLst/>
          </a:prstGeom>
        </p:spPr>
      </p:pic>
      <p:pic>
        <p:nvPicPr>
          <p:cNvPr id="5" name="23f8d756536bc4101386f4b977bee8cf">
            <a:hlinkClick r:id="" action="ppaction://media"/>
            <a:extLst>
              <a:ext uri="{FF2B5EF4-FFF2-40B4-BE49-F238E27FC236}">
                <a16:creationId xmlns:a16="http://schemas.microsoft.com/office/drawing/2014/main" id="{BD6F73FA-78DF-F424-AFEF-20EF030735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94773" y="1405475"/>
            <a:ext cx="1628141" cy="3125998"/>
          </a:xfrm>
          <a:prstGeom prst="rect">
            <a:avLst/>
          </a:prstGeom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360E75E3-6E01-59A7-5097-5DB3165CE2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5736" y="1351239"/>
            <a:ext cx="1477377" cy="313697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490BB4C-0D1D-BE9D-A82E-3E584C23EF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057" y="1409460"/>
            <a:ext cx="1757823" cy="312201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84C1C50-964B-48BA-DABD-F6E3806E46B9}"/>
              </a:ext>
            </a:extLst>
          </p:cNvPr>
          <p:cNvSpPr txBox="1"/>
          <p:nvPr/>
        </p:nvSpPr>
        <p:spPr>
          <a:xfrm>
            <a:off x="650611" y="334180"/>
            <a:ext cx="48853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/>
              <a:t>Fortini 1+ VI upgrade + BTS campaign</a:t>
            </a:r>
          </a:p>
          <a:p>
            <a:pPr algn="l"/>
            <a:r>
              <a:rPr lang="en-US" sz="1200" b="1"/>
              <a:t>Result:  GR +29%, MS( 27.3% historical high, +340BPS VS LM)</a:t>
            </a:r>
          </a:p>
        </p:txBody>
      </p:sp>
    </p:spTree>
    <p:extLst>
      <p:ext uri="{BB962C8B-B14F-4D97-AF65-F5344CB8AC3E}">
        <p14:creationId xmlns:p14="http://schemas.microsoft.com/office/powerpoint/2010/main" val="36441720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DA2A78E-AFB8-B12E-AA82-4E50CB66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t>PLAY TO WIN IN SPECIALIZED NUTRITION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89ADD-2C7F-C6F0-93EF-F9FB116A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F9A4F6-7BA3-4126-88A5-A8B8CE7104E5}" type="slidenum">
              <a:rPr kumimoji="0" lang="en-GB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F0EA174-A659-B3DA-8971-8B64025D1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570" y="2082053"/>
            <a:ext cx="5457379" cy="445685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7583040-98C5-5DD9-654F-9841114CAA82}"/>
              </a:ext>
            </a:extLst>
          </p:cNvPr>
          <p:cNvSpPr txBox="1"/>
          <p:nvPr/>
        </p:nvSpPr>
        <p:spPr>
          <a:xfrm>
            <a:off x="2990534" y="164746"/>
            <a:ext cx="954803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b="1" cap="all">
                <a:solidFill>
                  <a:srgbClr val="000000"/>
                </a:solidFill>
                <a:latin typeface="Danone One Condensed" panose="020B0504030202020204" pitchFamily="34" charset="0"/>
                <a:ea typeface="等线" panose="02010600030101010101" pitchFamily="2" charset="-122"/>
              </a:rPr>
              <a:t>NEW BRAND ICONIC ASSETS AND MSG 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83161AD1-3294-C14C-978B-952F0518CA12}"/>
              </a:ext>
            </a:extLst>
          </p:cNvPr>
          <p:cNvSpPr/>
          <p:nvPr/>
        </p:nvSpPr>
        <p:spPr>
          <a:xfrm>
            <a:off x="883835" y="1426870"/>
            <a:ext cx="3252736" cy="66985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chemeClr val="tx2"/>
                </a:solidFill>
              </a:rPr>
              <a:t>          Hospital</a:t>
            </a:r>
          </a:p>
          <a:p>
            <a:r>
              <a:rPr lang="en-US" sz="1200" b="1">
                <a:solidFill>
                  <a:schemeClr val="tx2"/>
                </a:solidFill>
              </a:rPr>
              <a:t>Chinese pediatrician use growth curve tool to diagnose the faltering growth   </a:t>
            </a:r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6F4613E5-ACCF-25F3-549F-8A1DB53FD506}"/>
              </a:ext>
            </a:extLst>
          </p:cNvPr>
          <p:cNvSpPr/>
          <p:nvPr/>
        </p:nvSpPr>
        <p:spPr>
          <a:xfrm>
            <a:off x="4553261" y="1412202"/>
            <a:ext cx="3142939" cy="66985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chemeClr val="tx2"/>
                </a:solidFill>
              </a:rPr>
              <a:t>Consumer</a:t>
            </a:r>
          </a:p>
          <a:p>
            <a:r>
              <a:rPr lang="en-US" sz="1200" b="1">
                <a:solidFill>
                  <a:schemeClr val="tx2"/>
                </a:solidFill>
              </a:rPr>
              <a:t>lack of knowledge of faltering growth and scientific solution    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9EA168E3-3C5F-B486-0395-207E55857D26}"/>
              </a:ext>
            </a:extLst>
          </p:cNvPr>
          <p:cNvSpPr/>
          <p:nvPr/>
        </p:nvSpPr>
        <p:spPr>
          <a:xfrm>
            <a:off x="8112891" y="1412201"/>
            <a:ext cx="2565996" cy="66985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chemeClr val="tx2"/>
                </a:solidFill>
              </a:rPr>
              <a:t>    Global</a:t>
            </a:r>
          </a:p>
          <a:p>
            <a:r>
              <a:rPr lang="en-US" sz="1200" b="1">
                <a:solidFill>
                  <a:schemeClr val="tx2"/>
                </a:solidFill>
              </a:rPr>
              <a:t>Brand NEW VI upgrade  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5B825C4-B5FF-DBF3-E6EB-F1D49842966B}"/>
              </a:ext>
            </a:extLst>
          </p:cNvPr>
          <p:cNvSpPr txBox="1"/>
          <p:nvPr/>
        </p:nvSpPr>
        <p:spPr>
          <a:xfrm>
            <a:off x="503775" y="584608"/>
            <a:ext cx="10462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>
                <a:latin typeface="Oswald" pitchFamily="2" charset="0"/>
              </a:rPr>
              <a:t>                              Consistent msg and image in &amp; out Msg across the consumer journey 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7FF43CC-597C-18ED-3293-25208360DBF4}"/>
              </a:ext>
            </a:extLst>
          </p:cNvPr>
          <p:cNvSpPr/>
          <p:nvPr/>
        </p:nvSpPr>
        <p:spPr>
          <a:xfrm>
            <a:off x="740229" y="5551714"/>
            <a:ext cx="4114800" cy="2394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One cup </a:t>
            </a:r>
            <a:r>
              <a:rPr lang="zh-CN" altLang="en-US">
                <a:solidFill>
                  <a:schemeClr val="tx1"/>
                </a:solidFill>
              </a:rPr>
              <a:t>≈ </a:t>
            </a:r>
            <a:r>
              <a:rPr lang="en-US" altLang="zh-CN">
                <a:solidFill>
                  <a:schemeClr val="tx1"/>
                </a:solidFill>
              </a:rPr>
              <a:t>1.5 cup ordinary IMF</a:t>
            </a:r>
            <a:r>
              <a:rPr lang="en-US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BE375F-B5E0-CE05-A9FD-5C5261E04A30}"/>
              </a:ext>
            </a:extLst>
          </p:cNvPr>
          <p:cNvSpPr/>
          <p:nvPr/>
        </p:nvSpPr>
        <p:spPr>
          <a:xfrm>
            <a:off x="7861734" y="2537902"/>
            <a:ext cx="3934394" cy="4801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Start catching up growth in 90 days </a:t>
            </a:r>
          </a:p>
        </p:txBody>
      </p:sp>
    </p:spTree>
    <p:extLst>
      <p:ext uri="{BB962C8B-B14F-4D97-AF65-F5344CB8AC3E}">
        <p14:creationId xmlns:p14="http://schemas.microsoft.com/office/powerpoint/2010/main" val="95212491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DA2A78E-AFB8-B12E-AA82-4E50CB66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t>PLAY TO WIN IN SPECIALIZED NUTRITION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89ADD-2C7F-C6F0-93EF-F9FB116A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F9A4F6-7BA3-4126-88A5-A8B8CE7104E5}" type="slidenum">
              <a:rPr kumimoji="0" lang="en-GB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E9F31D9-F5E7-2E9E-CE08-EADC254EB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63366"/>
            <a:ext cx="11159107" cy="419298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CD3003D-68BE-B482-AF27-3E65835B49C2}"/>
              </a:ext>
            </a:extLst>
          </p:cNvPr>
          <p:cNvSpPr txBox="1"/>
          <p:nvPr/>
        </p:nvSpPr>
        <p:spPr>
          <a:xfrm>
            <a:off x="4288972" y="2305361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/>
              <a:t>Consumer Story – testimonial video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C53E5D4-F2A9-1C3D-D18C-F3CE83A8F0F6}"/>
              </a:ext>
            </a:extLst>
          </p:cNvPr>
          <p:cNvSpPr txBox="1"/>
          <p:nvPr/>
        </p:nvSpPr>
        <p:spPr>
          <a:xfrm>
            <a:off x="4540593" y="316984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/>
              <a:t>Brand Story 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242696C-6908-45D7-76FC-A7D438F16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79" y="900845"/>
            <a:ext cx="2757075" cy="140451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2ED3B23-074C-CEAE-0B09-970A44991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6454" y="900845"/>
            <a:ext cx="2805728" cy="140451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1E87D57-835D-D4C5-7598-38F11F88B2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182" y="905467"/>
            <a:ext cx="2634906" cy="139989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DEF370F-2DB5-08D0-5323-1EB1DB6ABD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9755" y="882157"/>
            <a:ext cx="2741017" cy="142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5621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DA2A78E-AFB8-B12E-AA82-4E50CB66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t>PLAY TO WIN IN SPECIALIZED NUTRITION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89ADD-2C7F-C6F0-93EF-F9FB116A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F9A4F6-7BA3-4126-88A5-A8B8CE7104E5}" type="slidenum">
              <a:rPr kumimoji="0" lang="en-GB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58E4F3E-381C-66BF-D51D-78062A4CA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94" y="872226"/>
            <a:ext cx="2796191" cy="49764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9DD77C-5A48-D8B1-8916-B4230162A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683" y="790437"/>
            <a:ext cx="2796191" cy="49764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3A321F9-2F55-A842-598B-917AA8152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010" y="872226"/>
            <a:ext cx="2796191" cy="497640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5064020-9F9B-FB80-31E1-60A2DC7D9E9A}"/>
              </a:ext>
            </a:extLst>
          </p:cNvPr>
          <p:cNvSpPr txBox="1"/>
          <p:nvPr/>
        </p:nvSpPr>
        <p:spPr>
          <a:xfrm>
            <a:off x="2990534" y="164746"/>
            <a:ext cx="954803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b="1" cap="all">
                <a:solidFill>
                  <a:srgbClr val="000000"/>
                </a:solidFill>
                <a:latin typeface="Danone One Condensed" panose="020B0504030202020204" pitchFamily="34" charset="0"/>
                <a:ea typeface="等线" panose="02010600030101010101" pitchFamily="2" charset="-122"/>
              </a:rPr>
              <a:t>BTS CAMPAIGN SOCIAL POSTER </a:t>
            </a:r>
          </a:p>
        </p:txBody>
      </p:sp>
    </p:spTree>
    <p:extLst>
      <p:ext uri="{BB962C8B-B14F-4D97-AF65-F5344CB8AC3E}">
        <p14:creationId xmlns:p14="http://schemas.microsoft.com/office/powerpoint/2010/main" val="219861224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7" descr="A screenshot of a website&#10;&#10;Description automatically generated">
            <a:extLst>
              <a:ext uri="{FF2B5EF4-FFF2-40B4-BE49-F238E27FC236}">
                <a16:creationId xmlns:a16="http://schemas.microsoft.com/office/drawing/2014/main" id="{102BF937-B639-100B-4A64-8A9746D9E8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24185" y="2130508"/>
            <a:ext cx="1024452" cy="2216178"/>
          </a:xfrm>
          <a:prstGeom prst="rect">
            <a:avLst/>
          </a:prstGeom>
        </p:spPr>
      </p:pic>
      <p:sp>
        <p:nvSpPr>
          <p:cNvPr id="5" name="Rectangle 53">
            <a:extLst>
              <a:ext uri="{FF2B5EF4-FFF2-40B4-BE49-F238E27FC236}">
                <a16:creationId xmlns:a16="http://schemas.microsoft.com/office/drawing/2014/main" id="{F63723D8-CB64-9379-6D56-AC298A5F6E48}"/>
              </a:ext>
            </a:extLst>
          </p:cNvPr>
          <p:cNvSpPr/>
          <p:nvPr/>
        </p:nvSpPr>
        <p:spPr>
          <a:xfrm>
            <a:off x="8674950" y="3240257"/>
            <a:ext cx="3197506" cy="66044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Rectangle 52">
            <a:extLst>
              <a:ext uri="{FF2B5EF4-FFF2-40B4-BE49-F238E27FC236}">
                <a16:creationId xmlns:a16="http://schemas.microsoft.com/office/drawing/2014/main" id="{C0B8F127-4CEA-8881-E701-7DC64BDF83B6}"/>
              </a:ext>
            </a:extLst>
          </p:cNvPr>
          <p:cNvSpPr/>
          <p:nvPr/>
        </p:nvSpPr>
        <p:spPr>
          <a:xfrm>
            <a:off x="4290915" y="3096783"/>
            <a:ext cx="3197506" cy="66044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10" name="图片 61">
            <a:extLst>
              <a:ext uri="{FF2B5EF4-FFF2-40B4-BE49-F238E27FC236}">
                <a16:creationId xmlns:a16="http://schemas.microsoft.com/office/drawing/2014/main" id="{06C49173-1CB5-F57E-49E3-348CC8DFCF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627" y="2342712"/>
            <a:ext cx="1121540" cy="22141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26">
            <a:extLst>
              <a:ext uri="{FF2B5EF4-FFF2-40B4-BE49-F238E27FC236}">
                <a16:creationId xmlns:a16="http://schemas.microsoft.com/office/drawing/2014/main" id="{A03ADA3A-9EDA-D463-0EF0-91FA93FDD56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7074" y="2381622"/>
            <a:ext cx="1029981" cy="22169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48">
            <a:extLst>
              <a:ext uri="{FF2B5EF4-FFF2-40B4-BE49-F238E27FC236}">
                <a16:creationId xmlns:a16="http://schemas.microsoft.com/office/drawing/2014/main" id="{038464D0-5D22-2BA6-2A32-6BC7C27AF2ED}"/>
              </a:ext>
            </a:extLst>
          </p:cNvPr>
          <p:cNvSpPr/>
          <p:nvPr/>
        </p:nvSpPr>
        <p:spPr>
          <a:xfrm>
            <a:off x="250416" y="4659368"/>
            <a:ext cx="3197506" cy="66044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16" name="图片 6">
            <a:extLst>
              <a:ext uri="{FF2B5EF4-FFF2-40B4-BE49-F238E27FC236}">
                <a16:creationId xmlns:a16="http://schemas.microsoft.com/office/drawing/2014/main" id="{24F72D57-A537-3D85-DB22-6E1A1CFC11D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80926" y="2091936"/>
            <a:ext cx="1906199" cy="972238"/>
          </a:xfrm>
          <a:prstGeom prst="rect">
            <a:avLst/>
          </a:prstGeom>
        </p:spPr>
      </p:pic>
      <p:pic>
        <p:nvPicPr>
          <p:cNvPr id="17" name="图片 12" descr="/Users/ningjianchun/Desktop/屏幕快照 2024-08-22 上午11.18.20.png屏幕快照 2024-08-22 上午11.18.20">
            <a:extLst>
              <a:ext uri="{FF2B5EF4-FFF2-40B4-BE49-F238E27FC236}">
                <a16:creationId xmlns:a16="http://schemas.microsoft.com/office/drawing/2014/main" id="{5E132FAB-0A26-F838-C025-8148A6ED1A7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5137466" y="3802612"/>
            <a:ext cx="2861927" cy="2192434"/>
          </a:xfrm>
          <a:prstGeom prst="rect">
            <a:avLst/>
          </a:prstGeom>
        </p:spPr>
      </p:pic>
      <p:pic>
        <p:nvPicPr>
          <p:cNvPr id="18" name="f0a3af77c1c47bc73782aa30f347c231">
            <a:hlinkClick r:id="" action="ppaction://media"/>
            <a:extLst>
              <a:ext uri="{FF2B5EF4-FFF2-40B4-BE49-F238E27FC236}">
                <a16:creationId xmlns:a16="http://schemas.microsoft.com/office/drawing/2014/main" id="{8DB10B8B-1D8F-8002-127F-D600A70C18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064738" y="3838419"/>
            <a:ext cx="997440" cy="2156627"/>
          </a:xfrm>
          <a:prstGeom prst="roundRect">
            <a:avLst>
              <a:gd name="adj" fmla="val 9541"/>
            </a:avLst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DEBAD82-5A00-D177-C323-20EF21A06CD2}"/>
              </a:ext>
            </a:extLst>
          </p:cNvPr>
          <p:cNvSpPr txBox="1"/>
          <p:nvPr/>
        </p:nvSpPr>
        <p:spPr>
          <a:xfrm>
            <a:off x="177157" y="324465"/>
            <a:ext cx="1283092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等线" panose="02010600030101010101" pitchFamily="2" charset="-122"/>
                <a:cs typeface="+mn-cs"/>
              </a:rPr>
              <a:t>BTS SEASON CAMPAIGN HIGHTLIGHTS    </a:t>
            </a:r>
            <a:endParaRPr kumimoji="0" lang="en-US" sz="28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grpSp>
        <p:nvGrpSpPr>
          <p:cNvPr id="20" name="Group 9">
            <a:extLst>
              <a:ext uri="{FF2B5EF4-FFF2-40B4-BE49-F238E27FC236}">
                <a16:creationId xmlns:a16="http://schemas.microsoft.com/office/drawing/2014/main" id="{EB05EDF2-4E78-59B3-FDF6-26AE99DEF576}"/>
              </a:ext>
            </a:extLst>
          </p:cNvPr>
          <p:cNvGrpSpPr/>
          <p:nvPr/>
        </p:nvGrpSpPr>
        <p:grpSpPr>
          <a:xfrm>
            <a:off x="705412" y="3181269"/>
            <a:ext cx="12310913" cy="2039348"/>
            <a:chOff x="845350" y="2697412"/>
            <a:chExt cx="12310913" cy="2039348"/>
          </a:xfrm>
        </p:grpSpPr>
        <p:sp>
          <p:nvSpPr>
            <p:cNvPr id="21" name="TextBox 2">
              <a:extLst>
                <a:ext uri="{FF2B5EF4-FFF2-40B4-BE49-F238E27FC236}">
                  <a16:creationId xmlns:a16="http://schemas.microsoft.com/office/drawing/2014/main" id="{706B4496-8806-9C3A-1308-F606B6BFF190}"/>
                </a:ext>
              </a:extLst>
            </p:cNvPr>
            <p:cNvSpPr txBox="1"/>
            <p:nvPr/>
          </p:nvSpPr>
          <p:spPr>
            <a:xfrm>
              <a:off x="845350" y="4275095"/>
              <a:ext cx="33880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Awareness</a:t>
              </a:r>
              <a:endPara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8448538D-17A0-A23D-11F7-D3A789A3B276}"/>
                </a:ext>
              </a:extLst>
            </p:cNvPr>
            <p:cNvSpPr txBox="1"/>
            <p:nvPr/>
          </p:nvSpPr>
          <p:spPr>
            <a:xfrm>
              <a:off x="4852211" y="2697412"/>
              <a:ext cx="33880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Consideration</a:t>
              </a:r>
            </a:p>
          </p:txBody>
        </p:sp>
        <p:sp>
          <p:nvSpPr>
            <p:cNvPr id="23" name="TextBox 6">
              <a:extLst>
                <a:ext uri="{FF2B5EF4-FFF2-40B4-BE49-F238E27FC236}">
                  <a16:creationId xmlns:a16="http://schemas.microsoft.com/office/drawing/2014/main" id="{5F2DD8E3-EE9A-E4E7-25D3-40BE2DA2DEC5}"/>
                </a:ext>
              </a:extLst>
            </p:cNvPr>
            <p:cNvSpPr txBox="1"/>
            <p:nvPr/>
          </p:nvSpPr>
          <p:spPr>
            <a:xfrm>
              <a:off x="9768170" y="2901979"/>
              <a:ext cx="33880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Action</a:t>
              </a:r>
            </a:p>
          </p:txBody>
        </p:sp>
      </p:grpSp>
      <p:sp>
        <p:nvSpPr>
          <p:cNvPr id="24" name="Freeform: Shape 12">
            <a:extLst>
              <a:ext uri="{FF2B5EF4-FFF2-40B4-BE49-F238E27FC236}">
                <a16:creationId xmlns:a16="http://schemas.microsoft.com/office/drawing/2014/main" id="{F7315B19-82C4-F170-F273-DC237F417A28}"/>
              </a:ext>
            </a:extLst>
          </p:cNvPr>
          <p:cNvSpPr/>
          <p:nvPr/>
        </p:nvSpPr>
        <p:spPr>
          <a:xfrm>
            <a:off x="790575" y="1586856"/>
            <a:ext cx="10377834" cy="2995083"/>
          </a:xfrm>
          <a:custGeom>
            <a:avLst/>
            <a:gdLst>
              <a:gd name="connsiteX0" fmla="*/ 0 w 10029825"/>
              <a:gd name="connsiteY0" fmla="*/ 3153156 h 3153156"/>
              <a:gd name="connsiteX1" fmla="*/ 2124075 w 10029825"/>
              <a:gd name="connsiteY1" fmla="*/ 48006 h 3153156"/>
              <a:gd name="connsiteX2" fmla="*/ 5067300 w 10029825"/>
              <a:gd name="connsiteY2" fmla="*/ 3029331 h 3153156"/>
              <a:gd name="connsiteX3" fmla="*/ 7543800 w 10029825"/>
              <a:gd name="connsiteY3" fmla="*/ 381 h 3153156"/>
              <a:gd name="connsiteX4" fmla="*/ 10029825 w 10029825"/>
              <a:gd name="connsiteY4" fmla="*/ 2819781 h 315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9825" h="3153156">
                <a:moveTo>
                  <a:pt x="0" y="3153156"/>
                </a:moveTo>
                <a:cubicBezTo>
                  <a:pt x="639762" y="1610899"/>
                  <a:pt x="1279525" y="68643"/>
                  <a:pt x="2124075" y="48006"/>
                </a:cubicBezTo>
                <a:cubicBezTo>
                  <a:pt x="2968625" y="27369"/>
                  <a:pt x="4164013" y="3037268"/>
                  <a:pt x="5067300" y="3029331"/>
                </a:cubicBezTo>
                <a:cubicBezTo>
                  <a:pt x="5970587" y="3021394"/>
                  <a:pt x="6716713" y="35306"/>
                  <a:pt x="7543800" y="381"/>
                </a:cubicBezTo>
                <a:cubicBezTo>
                  <a:pt x="8370888" y="-34544"/>
                  <a:pt x="9507538" y="2341944"/>
                  <a:pt x="10029825" y="2819781"/>
                </a:cubicBezTo>
              </a:path>
            </a:pathLst>
          </a:cu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5" name="Oval 13">
            <a:extLst>
              <a:ext uri="{FF2B5EF4-FFF2-40B4-BE49-F238E27FC236}">
                <a16:creationId xmlns:a16="http://schemas.microsoft.com/office/drawing/2014/main" id="{EC97C588-0E3F-FB50-C6DF-F1A6D76BAB34}"/>
              </a:ext>
            </a:extLst>
          </p:cNvPr>
          <p:cNvSpPr/>
          <p:nvPr/>
        </p:nvSpPr>
        <p:spPr>
          <a:xfrm>
            <a:off x="2717636" y="1457845"/>
            <a:ext cx="425613" cy="3951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6" name="Oval 14">
            <a:extLst>
              <a:ext uri="{FF2B5EF4-FFF2-40B4-BE49-F238E27FC236}">
                <a16:creationId xmlns:a16="http://schemas.microsoft.com/office/drawing/2014/main" id="{4C73F4D6-A1B0-D33E-2887-3C547E885A95}"/>
              </a:ext>
            </a:extLst>
          </p:cNvPr>
          <p:cNvSpPr/>
          <p:nvPr/>
        </p:nvSpPr>
        <p:spPr>
          <a:xfrm>
            <a:off x="5883193" y="4255245"/>
            <a:ext cx="425613" cy="3951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7" name="Oval 17">
            <a:extLst>
              <a:ext uri="{FF2B5EF4-FFF2-40B4-BE49-F238E27FC236}">
                <a16:creationId xmlns:a16="http://schemas.microsoft.com/office/drawing/2014/main" id="{386D5A50-533F-E131-D916-8636DAAFDC0A}"/>
              </a:ext>
            </a:extLst>
          </p:cNvPr>
          <p:cNvSpPr/>
          <p:nvPr/>
        </p:nvSpPr>
        <p:spPr>
          <a:xfrm>
            <a:off x="8521755" y="1409843"/>
            <a:ext cx="425613" cy="3951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、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28" name="图片 7">
            <a:extLst>
              <a:ext uri="{FF2B5EF4-FFF2-40B4-BE49-F238E27FC236}">
                <a16:creationId xmlns:a16="http://schemas.microsoft.com/office/drawing/2014/main" id="{12AD8205-51D0-03EC-E69F-A8E9D41EA97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64" y="1283884"/>
            <a:ext cx="603381" cy="603381"/>
          </a:xfrm>
          <a:prstGeom prst="rect">
            <a:avLst/>
          </a:prstGeom>
        </p:spPr>
      </p:pic>
      <p:pic>
        <p:nvPicPr>
          <p:cNvPr id="29" name="Picture 2" descr="https://gimg2.baidu.com/image_search/src=http%3A%2F%2Fimg.zcool.cn%2Fcommunity%2F01595a5b0e1dcca8012181b009d6d2.png%402o.png&amp;refer=http%3A%2F%2Fimg.zcool.cn&amp;app=2002&amp;size=f9999,10000&amp;q=a80&amp;n=0&amp;g=0n&amp;fmt=jpeg?sec=1627202776&amp;t=9858218cf3de5887c37bb005366f1f6e">
            <a:extLst>
              <a:ext uri="{FF2B5EF4-FFF2-40B4-BE49-F238E27FC236}">
                <a16:creationId xmlns:a16="http://schemas.microsoft.com/office/drawing/2014/main" id="{58842D31-3D65-7B69-9D7E-A342A4D0735D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8" t="10920" r="21879" b="20867"/>
          <a:stretch>
            <a:fillRect/>
          </a:stretch>
        </p:blipFill>
        <p:spPr bwMode="auto">
          <a:xfrm>
            <a:off x="4688531" y="2384644"/>
            <a:ext cx="606225" cy="58575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EC31F0E2-A5F6-1AA8-8EB5-162C64CF3142}"/>
              </a:ext>
            </a:extLst>
          </p:cNvPr>
          <p:cNvPicPr>
            <a:picLocks noChangeArrowheads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2071" y="1305636"/>
            <a:ext cx="565359" cy="5423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图片 10">
            <a:extLst>
              <a:ext uri="{FF2B5EF4-FFF2-40B4-BE49-F238E27FC236}">
                <a16:creationId xmlns:a16="http://schemas.microsoft.com/office/drawing/2014/main" id="{BAD7828D-EE1F-7758-7999-8648CD025640}"/>
              </a:ext>
            </a:extLst>
          </p:cNvPr>
          <p:cNvPicPr/>
          <p:nvPr>
            <p:custDataLst>
              <p:tags r:id="rId5"/>
            </p:custDataLst>
          </p:nvPr>
        </p:nvPicPr>
        <p:blipFill>
          <a:blip r:embed="rId19"/>
          <a:srcRect l="4445" t="7962" r="10584" b="7509"/>
          <a:stretch>
            <a:fillRect/>
          </a:stretch>
        </p:blipFill>
        <p:spPr>
          <a:xfrm>
            <a:off x="1491572" y="1302231"/>
            <a:ext cx="579203" cy="542325"/>
          </a:xfrm>
          <a:prstGeom prst="roundRect">
            <a:avLst/>
          </a:prstGeom>
        </p:spPr>
      </p:pic>
      <p:pic>
        <p:nvPicPr>
          <p:cNvPr id="33" name="Picture 2" descr="小红书设计图__海报设计_广告设计_设计图库_昵图网">
            <a:extLst>
              <a:ext uri="{FF2B5EF4-FFF2-40B4-BE49-F238E27FC236}">
                <a16:creationId xmlns:a16="http://schemas.microsoft.com/office/drawing/2014/main" id="{78795245-0A49-AB9D-6369-96DE683BD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337" y="2378947"/>
            <a:ext cx="618057" cy="6145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9">
            <a:extLst>
              <a:ext uri="{FF2B5EF4-FFF2-40B4-BE49-F238E27FC236}">
                <a16:creationId xmlns:a16="http://schemas.microsoft.com/office/drawing/2014/main" id="{102F9DB9-F064-A374-F45A-598E998F01F4}"/>
              </a:ext>
            </a:extLst>
          </p:cNvPr>
          <p:cNvSpPr txBox="1"/>
          <p:nvPr/>
        </p:nvSpPr>
        <p:spPr>
          <a:xfrm>
            <a:off x="380115" y="1948060"/>
            <a:ext cx="1958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Paid media adverting </a:t>
            </a:r>
            <a:endParaRPr kumimoji="0" lang="en-US" altLang="zh-CN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OTV&amp; BABY APP </a:t>
            </a:r>
          </a:p>
        </p:txBody>
      </p:sp>
      <p:pic>
        <p:nvPicPr>
          <p:cNvPr id="36" name="Picture 2" descr="临摹百度logo|平面|图案|hbjohnnyhuang - 原创作品 - 站酷 (ZCOOL)">
            <a:extLst>
              <a:ext uri="{FF2B5EF4-FFF2-40B4-BE49-F238E27FC236}">
                <a16:creationId xmlns:a16="http://schemas.microsoft.com/office/drawing/2014/main" id="{1CB4F641-73D9-0392-AFDE-239F2C4CB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478" y="2419023"/>
            <a:ext cx="1037835" cy="47432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43">
            <a:extLst>
              <a:ext uri="{FF2B5EF4-FFF2-40B4-BE49-F238E27FC236}">
                <a16:creationId xmlns:a16="http://schemas.microsoft.com/office/drawing/2014/main" id="{0F647649-95DF-E574-E807-EDC98F5646AE}"/>
              </a:ext>
            </a:extLst>
          </p:cNvPr>
          <p:cNvSpPr txBox="1"/>
          <p:nvPr/>
        </p:nvSpPr>
        <p:spPr>
          <a:xfrm>
            <a:off x="9241515" y="4681815"/>
            <a:ext cx="2484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-store </a:t>
            </a:r>
            <a:r>
              <a:rPr lang="en-US" sz="1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Excellence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(Online + Offline)</a:t>
            </a:r>
          </a:p>
        </p:txBody>
      </p:sp>
      <p:pic>
        <p:nvPicPr>
          <p:cNvPr id="39" name="Picture 4" descr="天猫logo|网页|电商|阿戈同学 - 原创作品 - 站酷 (ZCOOL)">
            <a:extLst>
              <a:ext uri="{FF2B5EF4-FFF2-40B4-BE49-F238E27FC236}">
                <a16:creationId xmlns:a16="http://schemas.microsoft.com/office/drawing/2014/main" id="{531D646E-E045-6E56-7E85-66DBE3291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007" y="1224946"/>
            <a:ext cx="810077" cy="81007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50">
            <a:extLst>
              <a:ext uri="{FF2B5EF4-FFF2-40B4-BE49-F238E27FC236}">
                <a16:creationId xmlns:a16="http://schemas.microsoft.com/office/drawing/2014/main" id="{CCCB5557-4EBA-014E-156C-E4B4251E4F74}"/>
              </a:ext>
            </a:extLst>
          </p:cNvPr>
          <p:cNvSpPr txBox="1"/>
          <p:nvPr/>
        </p:nvSpPr>
        <p:spPr>
          <a:xfrm>
            <a:off x="-5175" y="5509630"/>
            <a:ext cx="2874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Mass media reach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1" name="TextBox 55">
            <a:extLst>
              <a:ext uri="{FF2B5EF4-FFF2-40B4-BE49-F238E27FC236}">
                <a16:creationId xmlns:a16="http://schemas.microsoft.com/office/drawing/2014/main" id="{05E4EA27-07A0-BA4F-2921-02B2F64EAA73}"/>
              </a:ext>
            </a:extLst>
          </p:cNvPr>
          <p:cNvSpPr txBox="1"/>
          <p:nvPr/>
        </p:nvSpPr>
        <p:spPr>
          <a:xfrm>
            <a:off x="4366689" y="6136085"/>
            <a:ext cx="396858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1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KOL &amp; HCP content </a:t>
            </a:r>
          </a:p>
          <a:p>
            <a:pPr>
              <a:defRPr/>
            </a:pPr>
            <a:r>
              <a:rPr lang="zh-CN" altLang="en-US" sz="1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vertical baby app &amp; social media</a:t>
            </a:r>
            <a:r>
              <a:rPr lang="zh-CN" altLang="en-US" sz="1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42" name="组合 32">
            <a:extLst>
              <a:ext uri="{FF2B5EF4-FFF2-40B4-BE49-F238E27FC236}">
                <a16:creationId xmlns:a16="http://schemas.microsoft.com/office/drawing/2014/main" id="{0C235615-0BC3-2A4F-3AFE-FB8EF7A4571A}"/>
              </a:ext>
            </a:extLst>
          </p:cNvPr>
          <p:cNvGrpSpPr/>
          <p:nvPr/>
        </p:nvGrpSpPr>
        <p:grpSpPr>
          <a:xfrm>
            <a:off x="6847300" y="3795620"/>
            <a:ext cx="1223134" cy="2204333"/>
            <a:chOff x="3966777" y="2886229"/>
            <a:chExt cx="1509871" cy="3235920"/>
          </a:xfrm>
        </p:grpSpPr>
        <p:pic>
          <p:nvPicPr>
            <p:cNvPr id="43" name="图片 33">
              <a:extLst>
                <a:ext uri="{FF2B5EF4-FFF2-40B4-BE49-F238E27FC236}">
                  <a16:creationId xmlns:a16="http://schemas.microsoft.com/office/drawing/2014/main" id="{F4A90263-8C44-B2FA-E6F7-3308E5847C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071"/>
            <a:stretch/>
          </p:blipFill>
          <p:spPr>
            <a:xfrm>
              <a:off x="3966777" y="2886229"/>
              <a:ext cx="803672" cy="32183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4" name="图片 34">
              <a:extLst>
                <a:ext uri="{FF2B5EF4-FFF2-40B4-BE49-F238E27FC236}">
                  <a16:creationId xmlns:a16="http://schemas.microsoft.com/office/drawing/2014/main" id="{B07C81E9-3F34-A805-8F37-C873F312E0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565" b="-262"/>
            <a:stretch/>
          </p:blipFill>
          <p:spPr>
            <a:xfrm>
              <a:off x="4770449" y="2886229"/>
              <a:ext cx="706199" cy="32359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45" name="Picture 2">
            <a:extLst>
              <a:ext uri="{FF2B5EF4-FFF2-40B4-BE49-F238E27FC236}">
                <a16:creationId xmlns:a16="http://schemas.microsoft.com/office/drawing/2014/main" id="{76D02AB2-9A4F-612D-1C0E-B470526807B7}"/>
              </a:ext>
            </a:extLst>
          </p:cNvPr>
          <p:cNvPicPr>
            <a:picLocks noChangeArrowheads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84010" y="2419185"/>
            <a:ext cx="565359" cy="5423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图片 10">
            <a:extLst>
              <a:ext uri="{FF2B5EF4-FFF2-40B4-BE49-F238E27FC236}">
                <a16:creationId xmlns:a16="http://schemas.microsoft.com/office/drawing/2014/main" id="{37D12A98-E5E2-3F4C-FD24-B7FD1F6D2413}"/>
              </a:ext>
            </a:extLst>
          </p:cNvPr>
          <p:cNvPicPr/>
          <p:nvPr>
            <p:custDataLst>
              <p:tags r:id="rId7"/>
            </p:custDataLst>
          </p:nvPr>
        </p:nvPicPr>
        <p:blipFill>
          <a:blip r:embed="rId19"/>
          <a:srcRect l="4445" t="7962" r="10584" b="7509"/>
          <a:stretch>
            <a:fillRect/>
          </a:stretch>
        </p:blipFill>
        <p:spPr>
          <a:xfrm>
            <a:off x="3407911" y="2419185"/>
            <a:ext cx="579203" cy="542325"/>
          </a:xfrm>
          <a:prstGeom prst="roundRect">
            <a:avLst/>
          </a:prstGeom>
        </p:spPr>
      </p:pic>
      <p:sp>
        <p:nvSpPr>
          <p:cNvPr id="48" name="TextBox 51">
            <a:extLst>
              <a:ext uri="{FF2B5EF4-FFF2-40B4-BE49-F238E27FC236}">
                <a16:creationId xmlns:a16="http://schemas.microsoft.com/office/drawing/2014/main" id="{477E302C-0CC1-837D-1C4E-4B2CB717B5D6}"/>
              </a:ext>
            </a:extLst>
          </p:cNvPr>
          <p:cNvSpPr txBox="1"/>
          <p:nvPr/>
        </p:nvSpPr>
        <p:spPr>
          <a:xfrm>
            <a:off x="211233" y="634839"/>
            <a:ext cx="11803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等线" panose="02010600030101010101" pitchFamily="2" charset="-122"/>
                <a:cs typeface="+mn-cs"/>
              </a:rPr>
              <a:t>Achieve total media impression 50 million+</a:t>
            </a: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等线" panose="02010600030101010101" pitchFamily="2" charset="-122"/>
                <a:cs typeface="+mn-cs"/>
              </a:rPr>
              <a:t>，</a:t>
            </a:r>
            <a:r>
              <a: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等线" panose="02010600030101010101" pitchFamily="2" charset="-122"/>
                <a:cs typeface="+mn-cs"/>
              </a:rPr>
              <a:t>clicks 4.6 million, EC traffic 0.6 million during back-to-school campaign* </a:t>
            </a:r>
          </a:p>
        </p:txBody>
      </p:sp>
      <p:pic>
        <p:nvPicPr>
          <p:cNvPr id="49" name="Picture 6" descr="2017年京东更换更年轻，可爱的LOGO形象">
            <a:extLst>
              <a:ext uri="{FF2B5EF4-FFF2-40B4-BE49-F238E27FC236}">
                <a16:creationId xmlns:a16="http://schemas.microsoft.com/office/drawing/2014/main" id="{1137AFD8-5ECF-535A-9EA2-78CB8EC72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510" y="1245146"/>
            <a:ext cx="718899" cy="71889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4871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3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BEST PRACTICE: CHINA  Building the Fortini brand and increasing brand awareness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13</cp:revision>
  <dcterms:created xsi:type="dcterms:W3CDTF">2025-06-24T11:57:41Z</dcterms:created>
  <dcterms:modified xsi:type="dcterms:W3CDTF">2025-07-10T06:12:01Z</dcterms:modified>
</cp:coreProperties>
</file>