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394" r:id="rId2"/>
    <p:sldId id="403" r:id="rId3"/>
    <p:sldId id="2147473230" r:id="rId4"/>
    <p:sldId id="2147473229" r:id="rId5"/>
    <p:sldId id="2147473221" r:id="rId6"/>
    <p:sldId id="2147473182" r:id="rId7"/>
    <p:sldId id="2145706539"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0141C1-1884-3063-DF55-0C299FE41B83}" v="142" dt="2025-07-09T13:31:02.1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microsoft.com/office/2015/10/relationships/revisionInfo" Target="revisionInfo.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 Id="rId14"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abriela  Racheva" userId="S::gabriela.racheva@danoneexternal.com::e1c8593a-1a23-4fee-a97e-e785e8f178b9" providerId="AD" clId="Web-{A9258D7A-FE38-4563-44A4-6F041C29029C}"/>
    <pc:docChg chg="addSld delSld">
      <pc:chgData name="Gabriela  Racheva" userId="S::gabriela.racheva@danoneexternal.com::e1c8593a-1a23-4fee-a97e-e785e8f178b9" providerId="AD" clId="Web-{A9258D7A-FE38-4563-44A4-6F041C29029C}" dt="2025-06-24T07:46:11.156" v="25"/>
      <pc:docMkLst>
        <pc:docMk/>
      </pc:docMkLst>
      <pc:sldChg chg="del">
        <pc:chgData name="Gabriela  Racheva" userId="S::gabriela.racheva@danoneexternal.com::e1c8593a-1a23-4fee-a97e-e785e8f178b9" providerId="AD" clId="Web-{A9258D7A-FE38-4563-44A4-6F041C29029C}" dt="2025-06-24T07:46:11.156" v="25"/>
        <pc:sldMkLst>
          <pc:docMk/>
          <pc:sldMk cId="109857222" sldId="256"/>
        </pc:sldMkLst>
      </pc:sldChg>
      <pc:sldChg chg="add del">
        <pc:chgData name="Gabriela  Racheva" userId="S::gabriela.racheva@danoneexternal.com::e1c8593a-1a23-4fee-a97e-e785e8f178b9" providerId="AD" clId="Web-{A9258D7A-FE38-4563-44A4-6F041C29029C}" dt="2025-06-24T07:45:38.123" v="20"/>
        <pc:sldMkLst>
          <pc:docMk/>
          <pc:sldMk cId="318656708" sldId="403"/>
        </pc:sldMkLst>
      </pc:sldChg>
      <pc:sldChg chg="add del">
        <pc:chgData name="Gabriela  Racheva" userId="S::gabriela.racheva@danoneexternal.com::e1c8593a-1a23-4fee-a97e-e785e8f178b9" providerId="AD" clId="Web-{A9258D7A-FE38-4563-44A4-6F041C29029C}" dt="2025-06-24T07:45:38.295" v="24"/>
        <pc:sldMkLst>
          <pc:docMk/>
          <pc:sldMk cId="2487050487" sldId="2145706539"/>
        </pc:sldMkLst>
      </pc:sldChg>
      <pc:sldChg chg="add del">
        <pc:chgData name="Gabriela  Racheva" userId="S::gabriela.racheva@danoneexternal.com::e1c8593a-1a23-4fee-a97e-e785e8f178b9" providerId="AD" clId="Web-{A9258D7A-FE38-4563-44A4-6F041C29029C}" dt="2025-06-24T07:45:38.264" v="23"/>
        <pc:sldMkLst>
          <pc:docMk/>
          <pc:sldMk cId="2926928892" sldId="2147473182"/>
        </pc:sldMkLst>
      </pc:sldChg>
      <pc:sldChg chg="add del">
        <pc:chgData name="Gabriela  Racheva" userId="S::gabriela.racheva@danoneexternal.com::e1c8593a-1a23-4fee-a97e-e785e8f178b9" providerId="AD" clId="Web-{A9258D7A-FE38-4563-44A4-6F041C29029C}" dt="2025-06-24T07:45:38.217" v="22"/>
        <pc:sldMkLst>
          <pc:docMk/>
          <pc:sldMk cId="910636178" sldId="2147473221"/>
        </pc:sldMkLst>
      </pc:sldChg>
      <pc:sldChg chg="add del">
        <pc:chgData name="Gabriela  Racheva" userId="S::gabriela.racheva@danoneexternal.com::e1c8593a-1a23-4fee-a97e-e785e8f178b9" providerId="AD" clId="Web-{A9258D7A-FE38-4563-44A4-6F041C29029C}" dt="2025-06-24T07:45:38.155" v="21"/>
        <pc:sldMkLst>
          <pc:docMk/>
          <pc:sldMk cId="3224048963" sldId="2147473229"/>
        </pc:sldMkLst>
      </pc:sldChg>
      <pc:sldMasterChg chg="addSldLayout delSldLayout">
        <pc:chgData name="Gabriela  Racheva" userId="S::gabriela.racheva@danoneexternal.com::e1c8593a-1a23-4fee-a97e-e785e8f178b9" providerId="AD" clId="Web-{A9258D7A-FE38-4563-44A4-6F041C29029C}" dt="2025-06-24T07:45:38.155" v="21"/>
        <pc:sldMasterMkLst>
          <pc:docMk/>
          <pc:sldMasterMk cId="2460954070" sldId="2147483660"/>
        </pc:sldMasterMkLst>
        <pc:sldLayoutChg chg="add">
          <pc:chgData name="Gabriela  Racheva" userId="S::gabriela.racheva@danoneexternal.com::e1c8593a-1a23-4fee-a97e-e785e8f178b9" providerId="AD" clId="Web-{A9258D7A-FE38-4563-44A4-6F041C29029C}" dt="2025-06-24T07:45:38.155" v="21"/>
          <pc:sldLayoutMkLst>
            <pc:docMk/>
            <pc:sldMasterMk cId="2460954070" sldId="2147483660"/>
            <pc:sldLayoutMk cId="1933511486" sldId="2147483672"/>
          </pc:sldLayoutMkLst>
        </pc:sldLayoutChg>
        <pc:sldLayoutChg chg="add del">
          <pc:chgData name="Gabriela  Racheva" userId="S::gabriela.racheva@danoneexternal.com::e1c8593a-1a23-4fee-a97e-e785e8f178b9" providerId="AD" clId="Web-{A9258D7A-FE38-4563-44A4-6F041C29029C}" dt="2025-06-24T07:45:21.701" v="18"/>
          <pc:sldLayoutMkLst>
            <pc:docMk/>
            <pc:sldMasterMk cId="2460954070" sldId="2147483660"/>
            <pc:sldLayoutMk cId="4001747927" sldId="2147483672"/>
          </pc:sldLayoutMkLst>
        </pc:sldLayoutChg>
      </pc:sldMasterChg>
    </pc:docChg>
  </pc:docChgLst>
  <pc:docChgLst>
    <pc:chgData name="Gabriela  Racheva" userId="S::gabriela.racheva@danoneexternal.com::e1c8593a-1a23-4fee-a97e-e785e8f178b9" providerId="AD" clId="Web-{D20141C1-1884-3063-DF55-0C299FE41B83}"/>
    <pc:docChg chg="addSld modSld sldOrd">
      <pc:chgData name="Gabriela  Racheva" userId="S::gabriela.racheva@danoneexternal.com::e1c8593a-1a23-4fee-a97e-e785e8f178b9" providerId="AD" clId="Web-{D20141C1-1884-3063-DF55-0C299FE41B83}" dt="2025-07-09T13:31:01.144" v="96" actId="20577"/>
      <pc:docMkLst>
        <pc:docMk/>
      </pc:docMkLst>
      <pc:sldChg chg="modSp add ord">
        <pc:chgData name="Gabriela  Racheva" userId="S::gabriela.racheva@danoneexternal.com::e1c8593a-1a23-4fee-a97e-e785e8f178b9" providerId="AD" clId="Web-{D20141C1-1884-3063-DF55-0C299FE41B83}" dt="2025-07-09T13:31:01.144" v="96" actId="20577"/>
        <pc:sldMkLst>
          <pc:docMk/>
          <pc:sldMk cId="1274248489" sldId="394"/>
        </pc:sldMkLst>
        <pc:spChg chg="mod">
          <ac:chgData name="Gabriela  Racheva" userId="S::gabriela.racheva@danoneexternal.com::e1c8593a-1a23-4fee-a97e-e785e8f178b9" providerId="AD" clId="Web-{D20141C1-1884-3063-DF55-0C299FE41B83}" dt="2025-07-09T12:57:26.805" v="10" actId="20577"/>
          <ac:spMkLst>
            <pc:docMk/>
            <pc:sldMk cId="1274248489" sldId="394"/>
            <ac:spMk id="2" creationId="{62554217-6938-3B18-308D-4374916C8407}"/>
          </ac:spMkLst>
        </pc:spChg>
        <pc:spChg chg="mod">
          <ac:chgData name="Gabriela  Racheva" userId="S::gabriela.racheva@danoneexternal.com::e1c8593a-1a23-4fee-a97e-e785e8f178b9" providerId="AD" clId="Web-{D20141C1-1884-3063-DF55-0C299FE41B83}" dt="2025-07-09T13:31:01.144" v="96" actId="20577"/>
          <ac:spMkLst>
            <pc:docMk/>
            <pc:sldMk cId="1274248489" sldId="394"/>
            <ac:spMk id="3" creationId="{55DE9168-9382-BCFC-B3AF-754E67408CF0}"/>
          </ac:spMkLst>
        </pc:spChg>
      </pc:sldChg>
      <pc:sldChg chg="delSp modSp">
        <pc:chgData name="Gabriela  Racheva" userId="S::gabriela.racheva@danoneexternal.com::e1c8593a-1a23-4fee-a97e-e785e8f178b9" providerId="AD" clId="Web-{D20141C1-1884-3063-DF55-0C299FE41B83}" dt="2025-07-09T13:30:44.097" v="94" actId="1076"/>
        <pc:sldMkLst>
          <pc:docMk/>
          <pc:sldMk cId="318656708" sldId="403"/>
        </pc:sldMkLst>
        <pc:spChg chg="del">
          <ac:chgData name="Gabriela  Racheva" userId="S::gabriela.racheva@danoneexternal.com::e1c8593a-1a23-4fee-a97e-e785e8f178b9" providerId="AD" clId="Web-{D20141C1-1884-3063-DF55-0C299FE41B83}" dt="2025-07-09T13:30:41.425" v="93"/>
          <ac:spMkLst>
            <pc:docMk/>
            <pc:sldMk cId="318656708" sldId="403"/>
            <ac:spMk id="9" creationId="{6237DDA7-12F6-C643-5671-7F2A8C78236A}"/>
          </ac:spMkLst>
        </pc:spChg>
        <pc:graphicFrameChg chg="mod modGraphic">
          <ac:chgData name="Gabriela  Racheva" userId="S::gabriela.racheva@danoneexternal.com::e1c8593a-1a23-4fee-a97e-e785e8f178b9" providerId="AD" clId="Web-{D20141C1-1884-3063-DF55-0C299FE41B83}" dt="2025-07-09T13:30:44.097" v="94" actId="1076"/>
          <ac:graphicFrameMkLst>
            <pc:docMk/>
            <pc:sldMk cId="318656708" sldId="403"/>
            <ac:graphicFrameMk id="2" creationId="{6D7980D6-AF82-9EC9-4B24-36921AC65E55}"/>
          </ac:graphicFrameMkLst>
        </pc:graphicFrameChg>
        <pc:picChg chg="del">
          <ac:chgData name="Gabriela  Racheva" userId="S::gabriela.racheva@danoneexternal.com::e1c8593a-1a23-4fee-a97e-e785e8f178b9" providerId="AD" clId="Web-{D20141C1-1884-3063-DF55-0C299FE41B83}" dt="2025-07-09T13:30:41.425" v="92"/>
          <ac:picMkLst>
            <pc:docMk/>
            <pc:sldMk cId="318656708" sldId="403"/>
            <ac:picMk id="4" creationId="{4EA75D54-FA4C-BA7F-15C7-569A988C9B2B}"/>
          </ac:picMkLst>
        </pc:picChg>
        <pc:picChg chg="del">
          <ac:chgData name="Gabriela  Racheva" userId="S::gabriela.racheva@danoneexternal.com::e1c8593a-1a23-4fee-a97e-e785e8f178b9" providerId="AD" clId="Web-{D20141C1-1884-3063-DF55-0C299FE41B83}" dt="2025-07-09T13:30:41.425" v="91"/>
          <ac:picMkLst>
            <pc:docMk/>
            <pc:sldMk cId="318656708" sldId="403"/>
            <ac:picMk id="5" creationId="{B713CDDB-44C8-FF61-E293-E7A0726423DF}"/>
          </ac:picMkLst>
        </pc:picChg>
        <pc:picChg chg="del">
          <ac:chgData name="Gabriela  Racheva" userId="S::gabriela.racheva@danoneexternal.com::e1c8593a-1a23-4fee-a97e-e785e8f178b9" providerId="AD" clId="Web-{D20141C1-1884-3063-DF55-0C299FE41B83}" dt="2025-07-09T13:29:23.125" v="62"/>
          <ac:picMkLst>
            <pc:docMk/>
            <pc:sldMk cId="318656708" sldId="403"/>
            <ac:picMk id="1026" creationId="{8CB2E661-72C7-9113-9671-2A75F99075F0}"/>
          </ac:picMkLst>
        </pc:picChg>
      </pc:sldChg>
      <pc:sldChg chg="addSp modSp new">
        <pc:chgData name="Gabriela  Racheva" userId="S::gabriela.racheva@danoneexternal.com::e1c8593a-1a23-4fee-a97e-e785e8f178b9" providerId="AD" clId="Web-{D20141C1-1884-3063-DF55-0C299FE41B83}" dt="2025-07-09T13:29:03.968" v="59" actId="1076"/>
        <pc:sldMkLst>
          <pc:docMk/>
          <pc:sldMk cId="3559909208" sldId="2147473230"/>
        </pc:sldMkLst>
        <pc:graphicFrameChg chg="add mod modGraphic">
          <ac:chgData name="Gabriela  Racheva" userId="S::gabriela.racheva@danoneexternal.com::e1c8593a-1a23-4fee-a97e-e785e8f178b9" providerId="AD" clId="Web-{D20141C1-1884-3063-DF55-0C299FE41B83}" dt="2025-07-09T13:28:53.233" v="55"/>
          <ac:graphicFrameMkLst>
            <pc:docMk/>
            <pc:sldMk cId="3559909208" sldId="2147473230"/>
            <ac:graphicFrameMk id="3" creationId="{A314C655-3E43-7FA7-35EB-89387E614634}"/>
          </ac:graphicFrameMkLst>
        </pc:graphicFrameChg>
        <pc:picChg chg="add mod">
          <ac:chgData name="Gabriela  Racheva" userId="S::gabriela.racheva@danoneexternal.com::e1c8593a-1a23-4fee-a97e-e785e8f178b9" providerId="AD" clId="Web-{D20141C1-1884-3063-DF55-0C299FE41B83}" dt="2025-07-09T13:29:03.968" v="59" actId="1076"/>
          <ac:picMkLst>
            <pc:docMk/>
            <pc:sldMk cId="3559909208" sldId="2147473230"/>
            <ac:picMk id="4" creationId="{95A249E0-2D9D-905A-572C-D49AF4E8CBC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12D848-FE45-4B0B-9F5E-1D3C4D50D4B7}" type="datetimeFigureOut">
              <a:t>7/9/2025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0FD81C-A8F7-41EF-803A-C512FB4E7EDE}" type="slidenum">
              <a:t>‹#›</a:t>
            </a:fld>
            <a:endParaRPr lang="en-US"/>
          </a:p>
        </p:txBody>
      </p:sp>
    </p:spTree>
    <p:extLst>
      <p:ext uri="{BB962C8B-B14F-4D97-AF65-F5344CB8AC3E}">
        <p14:creationId xmlns:p14="http://schemas.microsoft.com/office/powerpoint/2010/main" val="12512387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09E5E-7D46-4CB9-805F-7ABA4B8FAD8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7286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09E5E-7D46-4CB9-805F-7ABA4B8FAD8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96679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7109E5E-7D46-4CB9-805F-7ABA4B8FAD89}"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34394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56FD7D-8791-438D-B4E7-C0CCA82FFC64}" type="slidenum">
              <a:rPr kumimoji="0" lang="de-DE"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de-D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154636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Diapositive de titre">
    <p:bg>
      <p:bgPr>
        <a:solidFill>
          <a:schemeClr val="bg1"/>
        </a:solidFill>
        <a:effectLst/>
      </p:bgPr>
    </p:bg>
    <p:spTree>
      <p:nvGrpSpPr>
        <p:cNvPr id="1" name=""/>
        <p:cNvGrpSpPr/>
        <p:nvPr/>
      </p:nvGrpSpPr>
      <p:grpSpPr>
        <a:xfrm>
          <a:off x="0" y="0"/>
          <a:ext cx="0" cy="0"/>
          <a:chOff x="0" y="0"/>
          <a:chExt cx="0" cy="0"/>
        </a:xfrm>
      </p:grpSpPr>
      <p:sp>
        <p:nvSpPr>
          <p:cNvPr id="3" name="Titre 9">
            <a:extLst>
              <a:ext uri="{FF2B5EF4-FFF2-40B4-BE49-F238E27FC236}">
                <a16:creationId xmlns:a16="http://schemas.microsoft.com/office/drawing/2014/main" id="{7A38A0D6-BBF9-43EF-93C6-E34356FBDBDE}"/>
              </a:ext>
            </a:extLst>
          </p:cNvPr>
          <p:cNvSpPr>
            <a:spLocks noGrp="1"/>
          </p:cNvSpPr>
          <p:nvPr>
            <p:ph type="title" hasCustomPrompt="1"/>
          </p:nvPr>
        </p:nvSpPr>
        <p:spPr>
          <a:xfrm>
            <a:off x="595630" y="380501"/>
            <a:ext cx="10187940" cy="447240"/>
          </a:xfrm>
          <a:prstGeom prst="rect">
            <a:avLst/>
          </a:prstGeom>
        </p:spPr>
        <p:txBody>
          <a:bodyPr anchor="t" anchorCtr="0"/>
          <a:lstStyle>
            <a:lvl1pPr algn="l">
              <a:defRPr lang="fr-FR" sz="2800" b="1" kern="1200" cap="all" baseline="0" dirty="0">
                <a:solidFill>
                  <a:srgbClr val="6A4B97"/>
                </a:solidFill>
                <a:latin typeface="Bariol Bold" panose="02000506040000020003" pitchFamily="50" charset="0"/>
                <a:ea typeface="+mn-ea"/>
                <a:cs typeface="+mn-cs"/>
              </a:defRPr>
            </a:lvl1pPr>
          </a:lstStyle>
          <a:p>
            <a:r>
              <a:rPr lang="en-US" noProof="0"/>
              <a:t>AJOUTEZ UN TITRE</a:t>
            </a:r>
          </a:p>
        </p:txBody>
      </p:sp>
      <p:sp>
        <p:nvSpPr>
          <p:cNvPr id="6" name="Inhaltsplatzhalter 5">
            <a:extLst>
              <a:ext uri="{FF2B5EF4-FFF2-40B4-BE49-F238E27FC236}">
                <a16:creationId xmlns:a16="http://schemas.microsoft.com/office/drawing/2014/main" id="{1F355AB4-18E7-4B0F-9FC2-C92D9C86C60C}"/>
              </a:ext>
            </a:extLst>
          </p:cNvPr>
          <p:cNvSpPr>
            <a:spLocks noGrp="1"/>
          </p:cNvSpPr>
          <p:nvPr>
            <p:ph sz="quarter" idx="10"/>
          </p:nvPr>
        </p:nvSpPr>
        <p:spPr>
          <a:xfrm>
            <a:off x="595313" y="1238250"/>
            <a:ext cx="11225212" cy="4895850"/>
          </a:xfrm>
          <a:prstGeom prst="rect">
            <a:avLst/>
          </a:prstGeom>
        </p:spPr>
        <p:txBody>
          <a:bodyPr/>
          <a:lstStyle>
            <a:lvl1pPr>
              <a:defRPr lang="de-DE" sz="1800" b="0" kern="1200" cap="all" baseline="0" dirty="0" smtClean="0">
                <a:solidFill>
                  <a:schemeClr val="bg1">
                    <a:lumMod val="50000"/>
                  </a:schemeClr>
                </a:solidFill>
                <a:latin typeface="Calibri" panose="020F0502020204030204" pitchFamily="34" charset="0"/>
                <a:ea typeface="+mn-ea"/>
                <a:cs typeface="Calibri" panose="020F0502020204030204" pitchFamily="34" charset="0"/>
              </a:defRPr>
            </a:lvl1pPr>
            <a:lvl2pPr marL="228589" indent="-228589">
              <a:defRPr lang="de-DE" sz="1800" b="0" kern="1200" cap="all" baseline="0" dirty="0" smtClean="0">
                <a:solidFill>
                  <a:schemeClr val="bg1">
                    <a:lumMod val="50000"/>
                  </a:schemeClr>
                </a:solidFill>
                <a:latin typeface="Bariol Bold" panose="02000506040000020003" pitchFamily="50" charset="0"/>
                <a:ea typeface="+mn-ea"/>
                <a:cs typeface="+mn-cs"/>
              </a:defRPr>
            </a:lvl2pPr>
            <a:lvl3pPr marL="914355" indent="0">
              <a:buNone/>
              <a:defRPr lang="de-DE" sz="1800" b="0" kern="1200" cap="all" baseline="0" dirty="0" smtClean="0">
                <a:solidFill>
                  <a:schemeClr val="bg1">
                    <a:lumMod val="50000"/>
                  </a:schemeClr>
                </a:solidFill>
                <a:latin typeface="Calibri" panose="020F0502020204030204" pitchFamily="34" charset="0"/>
                <a:ea typeface="+mn-ea"/>
                <a:cs typeface="Calibri" panose="020F0502020204030204" pitchFamily="34" charset="0"/>
              </a:defRPr>
            </a:lvl3pPr>
          </a:lstStyle>
          <a:p>
            <a:pPr lvl="0"/>
            <a:r>
              <a:rPr lang="de-DE"/>
              <a:t>Mastertextformat bearbeiten</a:t>
            </a:r>
          </a:p>
          <a:p>
            <a:pPr marL="914355" lvl="2" indent="-228589" algn="l" defTabSz="914355" rtl="0" eaLnBrk="1" latinLnBrk="0" hangingPunct="1">
              <a:lnSpc>
                <a:spcPct val="90000"/>
              </a:lnSpc>
              <a:spcBef>
                <a:spcPts val="1000"/>
              </a:spcBef>
              <a:buFont typeface="Arial" panose="020B0604020202020204" pitchFamily="34" charset="0"/>
              <a:buChar char="•"/>
            </a:pPr>
            <a:r>
              <a:rPr lang="de-DE"/>
              <a:t>Zweite Ebene</a:t>
            </a:r>
          </a:p>
        </p:txBody>
      </p:sp>
      <p:pic>
        <p:nvPicPr>
          <p:cNvPr id="5" name="Grafik 4">
            <a:extLst>
              <a:ext uri="{FF2B5EF4-FFF2-40B4-BE49-F238E27FC236}">
                <a16:creationId xmlns:a16="http://schemas.microsoft.com/office/drawing/2014/main" id="{7E1E7F90-32A9-41C2-A9F9-14A72DF1CFF5}"/>
              </a:ext>
            </a:extLst>
          </p:cNvPr>
          <p:cNvPicPr>
            <a:picLocks noChangeAspect="1"/>
          </p:cNvPicPr>
          <p:nvPr userDrawn="1"/>
        </p:nvPicPr>
        <p:blipFill rotWithShape="1">
          <a:blip r:embed="rId2"/>
          <a:srcRect t="60272"/>
          <a:stretch/>
        </p:blipFill>
        <p:spPr>
          <a:xfrm>
            <a:off x="9978662" y="-13974"/>
            <a:ext cx="2164268" cy="859811"/>
          </a:xfrm>
          <a:prstGeom prst="rect">
            <a:avLst/>
          </a:prstGeom>
        </p:spPr>
      </p:pic>
      <p:pic>
        <p:nvPicPr>
          <p:cNvPr id="7" name="Grafik 6">
            <a:extLst>
              <a:ext uri="{FF2B5EF4-FFF2-40B4-BE49-F238E27FC236}">
                <a16:creationId xmlns:a16="http://schemas.microsoft.com/office/drawing/2014/main" id="{AEA4C8AA-A3DE-4AB2-939B-475A9E50DD5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t="-14577" b="1"/>
          <a:stretch/>
        </p:blipFill>
        <p:spPr>
          <a:xfrm>
            <a:off x="10421956" y="-54452"/>
            <a:ext cx="1271583" cy="695020"/>
          </a:xfrm>
          <a:prstGeom prst="rect">
            <a:avLst/>
          </a:prstGeom>
        </p:spPr>
      </p:pic>
    </p:spTree>
    <p:extLst>
      <p:ext uri="{BB962C8B-B14F-4D97-AF65-F5344CB8AC3E}">
        <p14:creationId xmlns:p14="http://schemas.microsoft.com/office/powerpoint/2010/main" val="1933511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6.png"/><Relationship Id="rId18" Type="http://schemas.openxmlformats.org/officeDocument/2006/relationships/image" Target="../media/image21.png"/><Relationship Id="rId3" Type="http://schemas.openxmlformats.org/officeDocument/2006/relationships/slideLayout" Target="../slideLayouts/slideLayout12.xml"/><Relationship Id="rId7" Type="http://schemas.openxmlformats.org/officeDocument/2006/relationships/image" Target="../media/image12.png"/><Relationship Id="rId12" Type="http://schemas.microsoft.com/office/2007/relationships/hdphoto" Target="../media/hdphoto2.wdp"/><Relationship Id="rId17" Type="http://schemas.openxmlformats.org/officeDocument/2006/relationships/image" Target="../media/image20.jpeg"/><Relationship Id="rId2" Type="http://schemas.openxmlformats.org/officeDocument/2006/relationships/video" Target="../media/media1.mp4"/><Relationship Id="rId16" Type="http://schemas.openxmlformats.org/officeDocument/2006/relationships/image" Target="../media/image19.jpeg"/><Relationship Id="rId20" Type="http://schemas.openxmlformats.org/officeDocument/2006/relationships/image" Target="../media/image10.png"/><Relationship Id="rId1" Type="http://schemas.microsoft.com/office/2007/relationships/media" Target="../media/media1.mp4"/><Relationship Id="rId6" Type="http://schemas.openxmlformats.org/officeDocument/2006/relationships/image" Target="../media/image11.png"/><Relationship Id="rId11" Type="http://schemas.openxmlformats.org/officeDocument/2006/relationships/image" Target="../media/image15.png"/><Relationship Id="rId5" Type="http://schemas.openxmlformats.org/officeDocument/2006/relationships/image" Target="../media/image6.png"/><Relationship Id="rId15" Type="http://schemas.openxmlformats.org/officeDocument/2006/relationships/image" Target="../media/image18.jpeg"/><Relationship Id="rId10" Type="http://schemas.microsoft.com/office/2007/relationships/hdphoto" Target="../media/hdphoto1.wdp"/><Relationship Id="rId19" Type="http://schemas.openxmlformats.org/officeDocument/2006/relationships/image" Target="../media/image22.png"/><Relationship Id="rId4" Type="http://schemas.openxmlformats.org/officeDocument/2006/relationships/notesSlide" Target="../notesSlides/notesSlide2.xml"/><Relationship Id="rId9" Type="http://schemas.openxmlformats.org/officeDocument/2006/relationships/image" Target="../media/image14.png"/><Relationship Id="rId1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0.png"/><Relationship Id="rId5" Type="http://schemas.microsoft.com/office/2007/relationships/hdphoto" Target="../media/hdphoto3.wdp"/><Relationship Id="rId4" Type="http://schemas.openxmlformats.org/officeDocument/2006/relationships/image" Target="../media/image23.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microsoft.com/office/2007/relationships/hdphoto" Target="../media/hdphoto4.wdp"/><Relationship Id="rId5" Type="http://schemas.openxmlformats.org/officeDocument/2006/relationships/image" Target="../media/image25.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couple of children hugging&#10;&#10;Description automatically generated">
            <a:extLst>
              <a:ext uri="{FF2B5EF4-FFF2-40B4-BE49-F238E27FC236}">
                <a16:creationId xmlns:a16="http://schemas.microsoft.com/office/drawing/2014/main" id="{25571018-E4D8-5060-BDBB-051B35ED575F}"/>
              </a:ext>
            </a:extLst>
          </p:cNvPr>
          <p:cNvPicPr>
            <a:picLocks noChangeAspect="1"/>
          </p:cNvPicPr>
          <p:nvPr/>
        </p:nvPicPr>
        <p:blipFill rotWithShape="1">
          <a:blip r:embed="rId2"/>
          <a:srcRect b="11764"/>
          <a:stretch/>
        </p:blipFill>
        <p:spPr>
          <a:xfrm>
            <a:off x="20" y="-22"/>
            <a:ext cx="12191977" cy="6858022"/>
          </a:xfrm>
          <a:prstGeom prst="rect">
            <a:avLst/>
          </a:prstGeom>
        </p:spPr>
      </p:pic>
      <p:sp>
        <p:nvSpPr>
          <p:cNvPr id="2" name="Title 1">
            <a:extLst>
              <a:ext uri="{FF2B5EF4-FFF2-40B4-BE49-F238E27FC236}">
                <a16:creationId xmlns:a16="http://schemas.microsoft.com/office/drawing/2014/main" id="{62554217-6938-3B18-308D-4374916C8407}"/>
              </a:ext>
            </a:extLst>
          </p:cNvPr>
          <p:cNvSpPr>
            <a:spLocks noGrp="1"/>
          </p:cNvSpPr>
          <p:nvPr>
            <p:ph type="ctrTitle"/>
          </p:nvPr>
        </p:nvSpPr>
        <p:spPr>
          <a:xfrm>
            <a:off x="520177" y="2020204"/>
            <a:ext cx="7976552" cy="1578054"/>
          </a:xfrm>
        </p:spPr>
        <p:txBody>
          <a:bodyPr anchor="t">
            <a:normAutofit fontScale="90000"/>
          </a:bodyPr>
          <a:lstStyle/>
          <a:p>
            <a:pPr algn="l"/>
            <a:r>
              <a:rPr lang="en-GB" sz="4000" b="1" dirty="0">
                <a:solidFill>
                  <a:prstClr val="white"/>
                </a:solidFill>
                <a:latin typeface="Danone One"/>
                <a:ea typeface="+mn-ea"/>
                <a:cs typeface="+mn-cs"/>
              </a:rPr>
              <a:t>BEST PRACTICE: DACH</a:t>
            </a:r>
            <a:br>
              <a:rPr lang="en-GB" sz="4000" b="1" dirty="0">
                <a:latin typeface="Danone One" panose="020B0504030202020204" pitchFamily="34" charset="0"/>
                <a:ea typeface="+mn-ea"/>
                <a:cs typeface="+mn-cs"/>
              </a:rPr>
            </a:br>
            <a:br>
              <a:rPr lang="en-GB" sz="4000" b="1" dirty="0">
                <a:latin typeface="Danone One" panose="020B0504030202020204" pitchFamily="34" charset="0"/>
                <a:ea typeface="+mn-ea"/>
                <a:cs typeface="+mn-cs"/>
              </a:rPr>
            </a:br>
            <a:r>
              <a:rPr lang="en-GB" sz="4000" b="1" dirty="0">
                <a:solidFill>
                  <a:schemeClr val="bg1"/>
                </a:solidFill>
                <a:latin typeface="Danone One"/>
                <a:ea typeface="+mn-ea"/>
                <a:cs typeface="+mn-cs"/>
              </a:rPr>
              <a:t>ADHD activation through MCE campaign</a:t>
            </a:r>
          </a:p>
        </p:txBody>
      </p:sp>
      <p:sp>
        <p:nvSpPr>
          <p:cNvPr id="3" name="Subtitle 2">
            <a:extLst>
              <a:ext uri="{FF2B5EF4-FFF2-40B4-BE49-F238E27FC236}">
                <a16:creationId xmlns:a16="http://schemas.microsoft.com/office/drawing/2014/main" id="{55DE9168-9382-BCFC-B3AF-754E67408CF0}"/>
              </a:ext>
            </a:extLst>
          </p:cNvPr>
          <p:cNvSpPr>
            <a:spLocks noGrp="1"/>
          </p:cNvSpPr>
          <p:nvPr>
            <p:ph type="subTitle" idx="1"/>
          </p:nvPr>
        </p:nvSpPr>
        <p:spPr>
          <a:xfrm>
            <a:off x="516463" y="4388612"/>
            <a:ext cx="5449479" cy="411381"/>
          </a:xfrm>
        </p:spPr>
        <p:txBody>
          <a:bodyPr anchor="b">
            <a:normAutofit lnSpcReduction="10000"/>
          </a:bodyPr>
          <a:lstStyle/>
          <a:p>
            <a:pPr algn="l"/>
            <a:r>
              <a:rPr lang="en-GB" dirty="0">
                <a:solidFill>
                  <a:srgbClr val="FFFFFF"/>
                </a:solidFill>
                <a:latin typeface="Founders Grotesk Bold"/>
              </a:rPr>
              <a:t>2024</a:t>
            </a:r>
            <a:endParaRPr lang="en-GB" dirty="0">
              <a:solidFill>
                <a:srgbClr val="FFFFFF"/>
              </a:solidFill>
              <a:latin typeface="Founders Grotesk Bold" panose="020B0803030202060203" pitchFamily="34" charset="0"/>
            </a:endParaRPr>
          </a:p>
        </p:txBody>
      </p:sp>
      <p:pic>
        <p:nvPicPr>
          <p:cNvPr id="16" name="Picture 15" descr="A white text on a black background&#10;&#10;Description automatically generated">
            <a:extLst>
              <a:ext uri="{FF2B5EF4-FFF2-40B4-BE49-F238E27FC236}">
                <a16:creationId xmlns:a16="http://schemas.microsoft.com/office/drawing/2014/main" id="{825896FC-19C1-B8EC-7CB0-8EC87F818EE9}"/>
              </a:ext>
            </a:extLst>
          </p:cNvPr>
          <p:cNvPicPr>
            <a:picLocks noChangeAspect="1"/>
          </p:cNvPicPr>
          <p:nvPr/>
        </p:nvPicPr>
        <p:blipFill>
          <a:blip r:embed="rId3"/>
          <a:stretch>
            <a:fillRect/>
          </a:stretch>
        </p:blipFill>
        <p:spPr>
          <a:xfrm>
            <a:off x="9664805" y="0"/>
            <a:ext cx="2302886" cy="1034903"/>
          </a:xfrm>
          <a:prstGeom prst="rect">
            <a:avLst/>
          </a:prstGeom>
        </p:spPr>
      </p:pic>
    </p:spTree>
    <p:extLst>
      <p:ext uri="{BB962C8B-B14F-4D97-AF65-F5344CB8AC3E}">
        <p14:creationId xmlns:p14="http://schemas.microsoft.com/office/powerpoint/2010/main" val="12742484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6D7980D6-AF82-9EC9-4B24-36921AC65E55}"/>
              </a:ext>
            </a:extLst>
          </p:cNvPr>
          <p:cNvGraphicFramePr>
            <a:graphicFrameLocks noGrp="1"/>
          </p:cNvGraphicFramePr>
          <p:nvPr>
            <p:extLst>
              <p:ext uri="{D42A27DB-BD31-4B8C-83A1-F6EECF244321}">
                <p14:modId xmlns:p14="http://schemas.microsoft.com/office/powerpoint/2010/main" val="4040702122"/>
              </p:ext>
            </p:extLst>
          </p:nvPr>
        </p:nvGraphicFramePr>
        <p:xfrm>
          <a:off x="87801" y="216165"/>
          <a:ext cx="12018761" cy="6436092"/>
        </p:xfrm>
        <a:graphic>
          <a:graphicData uri="http://schemas.openxmlformats.org/drawingml/2006/table">
            <a:tbl>
              <a:tblPr bandRow="1">
                <a:tableStyleId>{5C22544A-7EE6-4342-B048-85BDC9FD1C3A}</a:tableStyleId>
              </a:tblPr>
              <a:tblGrid>
                <a:gridCol w="2135605">
                  <a:extLst>
                    <a:ext uri="{9D8B030D-6E8A-4147-A177-3AD203B41FA5}">
                      <a16:colId xmlns:a16="http://schemas.microsoft.com/office/drawing/2014/main" val="1617455157"/>
                    </a:ext>
                  </a:extLst>
                </a:gridCol>
                <a:gridCol w="9883156">
                  <a:extLst>
                    <a:ext uri="{9D8B030D-6E8A-4147-A177-3AD203B41FA5}">
                      <a16:colId xmlns:a16="http://schemas.microsoft.com/office/drawing/2014/main" val="2947353119"/>
                    </a:ext>
                  </a:extLst>
                </a:gridCol>
              </a:tblGrid>
              <a:tr h="571500">
                <a:tc>
                  <a:txBody>
                    <a:bodyPr/>
                    <a:lstStyle/>
                    <a:p>
                      <a:pPr algn="ctr"/>
                      <a:r>
                        <a:rPr lang="en-US" sz="1600" dirty="0"/>
                        <a:t>Type of initiation and</a:t>
                      </a:r>
                    </a:p>
                    <a:p>
                      <a:pPr lvl="0" algn="ctr">
                        <a:buNone/>
                      </a:pPr>
                      <a:r>
                        <a:rPr lang="en-US" sz="1600" dirty="0"/>
                        <a:t> TA focus</a:t>
                      </a:r>
                    </a:p>
                  </a:txBody>
                  <a:tcPr/>
                </a:tc>
                <a:tc>
                  <a:txBody>
                    <a:bodyPr/>
                    <a:lstStyle/>
                    <a:p>
                      <a:r>
                        <a:rPr lang="en-US" sz="1800" dirty="0"/>
                        <a:t>Strong holistic awareness MCE campaign with ADHD as hook for malnutrition</a:t>
                      </a:r>
                    </a:p>
                  </a:txBody>
                  <a:tcPr/>
                </a:tc>
                <a:extLst>
                  <a:ext uri="{0D108BD9-81ED-4DB2-BD59-A6C34878D82A}">
                    <a16:rowId xmlns:a16="http://schemas.microsoft.com/office/drawing/2014/main" val="3582708231"/>
                  </a:ext>
                </a:extLst>
              </a:tr>
              <a:tr h="5455920">
                <a:tc>
                  <a:txBody>
                    <a:bodyPr/>
                    <a:lstStyle/>
                    <a:p>
                      <a:pPr algn="ctr"/>
                      <a:r>
                        <a:rPr lang="en-US" sz="1600" dirty="0"/>
                        <a:t>Need that was driving this / Objectives</a:t>
                      </a:r>
                    </a:p>
                  </a:txBody>
                  <a:tcPr/>
                </a:tc>
                <a:tc>
                  <a:txBody>
                    <a:bodyPr/>
                    <a:lstStyle/>
                    <a:p>
                      <a:pPr marL="285750" indent="-285750">
                        <a:buFont typeface="Arial" panose="020B0604020202020204" pitchFamily="34" charset="0"/>
                        <a:buChar char="•"/>
                      </a:pPr>
                      <a:r>
                        <a:rPr lang="en-US" sz="1600" dirty="0"/>
                        <a:t>Relevance: </a:t>
                      </a:r>
                    </a:p>
                    <a:p>
                      <a:pPr marL="742950" lvl="1" indent="-285750">
                        <a:buFont typeface="Arial" panose="020B0604020202020204" pitchFamily="34" charset="0"/>
                        <a:buChar char="•"/>
                      </a:pPr>
                      <a:r>
                        <a:rPr lang="en-US" sz="1600" dirty="0"/>
                        <a:t>1/3 of children have poor nutritional status at diagnosis</a:t>
                      </a:r>
                    </a:p>
                    <a:p>
                      <a:pPr marL="742950" lvl="1" indent="-285750">
                        <a:buFont typeface="Arial" panose="020B0604020202020204" pitchFamily="34" charset="0"/>
                        <a:buChar char="•"/>
                      </a:pPr>
                      <a:r>
                        <a:rPr lang="en-US" sz="1600" dirty="0"/>
                        <a:t>Under medication, the risk increases further due to drug-induced loss of appetite and weight -&gt; up to 50% are malnourished</a:t>
                      </a:r>
                    </a:p>
                    <a:p>
                      <a:pPr marL="742950" lvl="1" indent="-285750">
                        <a:buFont typeface="Arial" panose="020B0604020202020204" pitchFamily="34" charset="0"/>
                        <a:buChar char="•"/>
                      </a:pPr>
                      <a:r>
                        <a:rPr lang="en-US" sz="1600" dirty="0"/>
                        <a:t>Loss of appetite and weight is the most common cause of early discontinuation of medication</a:t>
                      </a:r>
                    </a:p>
                    <a:p>
                      <a:pPr marL="742950" lvl="1" indent="-285750">
                        <a:buFont typeface="Arial" panose="020B0604020202020204" pitchFamily="34" charset="0"/>
                        <a:buChar char="•"/>
                      </a:pPr>
                      <a:r>
                        <a:rPr lang="en-US" sz="1600" dirty="0"/>
                        <a:t>High public awareness for ADHD</a:t>
                      </a:r>
                    </a:p>
                    <a:p>
                      <a:pPr marL="742950" lvl="1" indent="-285750">
                        <a:buFont typeface="Arial" panose="020B0604020202020204" pitchFamily="34" charset="0"/>
                        <a:buChar char="•"/>
                      </a:pPr>
                      <a:r>
                        <a:rPr lang="en-US" sz="1600" dirty="0"/>
                        <a:t>Biggest patient pool compared to other TAs (more than 182.000 patients, thereof 20.000 malnourished children)</a:t>
                      </a:r>
                    </a:p>
                    <a:p>
                      <a:pPr marL="285750" lvl="0" indent="-285750">
                        <a:buFont typeface="Arial" panose="020B0604020202020204" pitchFamily="34" charset="0"/>
                        <a:buChar char="•"/>
                      </a:pPr>
                      <a:r>
                        <a:rPr lang="en-US" sz="1600" dirty="0"/>
                        <a:t>Goal: Pioneer in ADHD as market leader with our hero </a:t>
                      </a:r>
                      <a:r>
                        <a:rPr lang="en-US" sz="1600" dirty="0" err="1"/>
                        <a:t>NutriniDrink</a:t>
                      </a:r>
                      <a:r>
                        <a:rPr lang="en-US" sz="1600" dirty="0"/>
                        <a:t> Compact MF as focus product</a:t>
                      </a:r>
                    </a:p>
                    <a:p>
                      <a:pPr marL="285750" lvl="0" indent="-285750">
                        <a:buFont typeface="Arial" panose="020B0604020202020204" pitchFamily="34" charset="0"/>
                        <a:buChar char="•"/>
                      </a:pPr>
                      <a:r>
                        <a:rPr lang="en-US" sz="1600" dirty="0"/>
                        <a:t>Approach: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ADHD as hook for malnutrition</a:t>
                      </a:r>
                    </a:p>
                    <a:p>
                      <a:pPr marL="742950" lvl="1" indent="-285750">
                        <a:buFont typeface="Arial" panose="020B0604020202020204" pitchFamily="34" charset="0"/>
                        <a:buChar char="•"/>
                      </a:pPr>
                      <a:r>
                        <a:rPr lang="en-US" sz="1600" dirty="0"/>
                        <a:t>Learning from field force that many community pediatricians see children with ADHD</a:t>
                      </a:r>
                    </a:p>
                    <a:p>
                      <a:pPr marL="742950" lvl="1" indent="-285750">
                        <a:buFont typeface="Arial" panose="020B0604020202020204" pitchFamily="34" charset="0"/>
                        <a:buChar char="•"/>
                      </a:pPr>
                      <a:r>
                        <a:rPr lang="en-US" sz="1600" dirty="0"/>
                        <a:t>At the beginning of 2024, the TA was also extended to hospital pediatricians after feedback from sales force colleagues that not only is there interest in the new TA, but that children with ADHD are often treated in SPCs (social pediatric centers). Due to our other focus TA cerebral palsy, our sales force visited SPCs already.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ADHD Roundtable: Gain insights at an interdisciplinary ADHD roundtable in March: </a:t>
                      </a:r>
                      <a:r>
                        <a:rPr lang="en-US" sz="1600" b="0" i="0" u="none" strike="noStrike" kern="1200" dirty="0">
                          <a:solidFill>
                            <a:schemeClr val="dk1"/>
                          </a:solidFill>
                          <a:effectLst/>
                          <a:latin typeface="+mn-lt"/>
                          <a:ea typeface="+mn-ea"/>
                          <a:cs typeface="+mn-cs"/>
                        </a:rPr>
                        <a:t>patient journey, needs of HCPs and patients -&gt; allow us to improve our campaigns and better target them to the needs of the HCP and patient group.</a:t>
                      </a:r>
                      <a:r>
                        <a:rPr lang="en-US" sz="1600" b="0" i="0" kern="1200" dirty="0">
                          <a:solidFill>
                            <a:schemeClr val="dk1"/>
                          </a:solidFill>
                          <a:effectLst/>
                          <a:latin typeface="+mn-lt"/>
                          <a:ea typeface="+mn-ea"/>
                          <a:cs typeface="+mn-cs"/>
                        </a:rPr>
                        <a:t>​ O</a:t>
                      </a:r>
                      <a:r>
                        <a:rPr lang="en-US" sz="1600" kern="1200" dirty="0">
                          <a:solidFill>
                            <a:schemeClr val="dk1"/>
                          </a:solidFill>
                          <a:effectLst/>
                          <a:latin typeface="+mn-lt"/>
                          <a:ea typeface="+mn-ea"/>
                          <a:cs typeface="+mn-cs"/>
                        </a:rPr>
                        <a:t>ur biggest learning is that the experts also see the relevance of medical nutrition especially for ONS in this patient group, but they also see a big barrier in the </a:t>
                      </a:r>
                      <a:r>
                        <a:rPr lang="en-US" sz="1600" kern="1200" dirty="0" err="1">
                          <a:solidFill>
                            <a:schemeClr val="dk1"/>
                          </a:solidFill>
                          <a:effectLst/>
                          <a:latin typeface="+mn-lt"/>
                          <a:ea typeface="+mn-ea"/>
                          <a:cs typeface="+mn-cs"/>
                        </a:rPr>
                        <a:t>prescribability</a:t>
                      </a:r>
                      <a:r>
                        <a:rPr lang="en-US" sz="1600" kern="1200" dirty="0">
                          <a:solidFill>
                            <a:schemeClr val="dk1"/>
                          </a:solidFill>
                          <a:effectLst/>
                          <a:latin typeface="+mn-lt"/>
                          <a:ea typeface="+mn-ea"/>
                          <a:cs typeface="+mn-cs"/>
                        </a:rPr>
                        <a:t> of ONS due to high uncertainty among HCPs.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Started to test the new target group psychiatrist through a mailing </a:t>
                      </a:r>
                    </a:p>
                  </a:txBody>
                  <a:tcPr>
                    <a:noFill/>
                  </a:tcPr>
                </a:tc>
                <a:extLst>
                  <a:ext uri="{0D108BD9-81ED-4DB2-BD59-A6C34878D82A}">
                    <a16:rowId xmlns:a16="http://schemas.microsoft.com/office/drawing/2014/main" val="1319757049"/>
                  </a:ext>
                </a:extLst>
              </a:tr>
              <a:tr h="401052">
                <a:tc>
                  <a:txBody>
                    <a:bodyPr/>
                    <a:lstStyle/>
                    <a:p>
                      <a:pPr algn="ctr"/>
                      <a:r>
                        <a:rPr lang="en-US" sz="1600" dirty="0"/>
                        <a:t>Target audience</a:t>
                      </a:r>
                    </a:p>
                  </a:txBody>
                  <a:tcPr/>
                </a:tc>
                <a:tc>
                  <a:txBody>
                    <a:bodyPr/>
                    <a:lstStyle/>
                    <a:p>
                      <a:r>
                        <a:rPr lang="en-US" sz="1600" dirty="0"/>
                        <a:t>Community &amp; hospital pediatrician, </a:t>
                      </a:r>
                      <a:r>
                        <a:rPr lang="en-US" sz="1600" err="1"/>
                        <a:t>neuropediatrican</a:t>
                      </a:r>
                      <a:r>
                        <a:rPr lang="en-US" sz="1600" dirty="0"/>
                        <a:t>, T&amp;L new target group </a:t>
                      </a:r>
                      <a:r>
                        <a:rPr lang="en-US" sz="1600" b="0" i="0" u="none" strike="noStrike" noProof="0" dirty="0">
                          <a:latin typeface="Calibri"/>
                        </a:rPr>
                        <a:t>psychiatrist via mailing</a:t>
                      </a:r>
                      <a:r>
                        <a:rPr lang="en-US" sz="1600" dirty="0"/>
                        <a:t>  </a:t>
                      </a:r>
                    </a:p>
                  </a:txBody>
                  <a:tcPr/>
                </a:tc>
                <a:extLst>
                  <a:ext uri="{0D108BD9-81ED-4DB2-BD59-A6C34878D82A}">
                    <a16:rowId xmlns:a16="http://schemas.microsoft.com/office/drawing/2014/main" val="465017909"/>
                  </a:ext>
                </a:extLst>
              </a:tr>
            </a:tbl>
          </a:graphicData>
        </a:graphic>
      </p:graphicFrame>
    </p:spTree>
    <p:extLst>
      <p:ext uri="{BB962C8B-B14F-4D97-AF65-F5344CB8AC3E}">
        <p14:creationId xmlns:p14="http://schemas.microsoft.com/office/powerpoint/2010/main" val="318656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314C655-3E43-7FA7-35EB-89387E614634}"/>
              </a:ext>
            </a:extLst>
          </p:cNvPr>
          <p:cNvGraphicFramePr>
            <a:graphicFrameLocks noGrp="1"/>
          </p:cNvGraphicFramePr>
          <p:nvPr>
            <p:extLst>
              <p:ext uri="{D42A27DB-BD31-4B8C-83A1-F6EECF244321}">
                <p14:modId xmlns:p14="http://schemas.microsoft.com/office/powerpoint/2010/main" val="3572456740"/>
              </p:ext>
            </p:extLst>
          </p:nvPr>
        </p:nvGraphicFramePr>
        <p:xfrm>
          <a:off x="-4006" y="-4173"/>
          <a:ext cx="12018764" cy="6872622"/>
        </p:xfrm>
        <a:graphic>
          <a:graphicData uri="http://schemas.openxmlformats.org/drawingml/2006/table">
            <a:tbl>
              <a:tblPr bandRow="1">
                <a:tableStyleId>{5C22544A-7EE6-4342-B048-85BDC9FD1C3A}</a:tableStyleId>
              </a:tblPr>
              <a:tblGrid>
                <a:gridCol w="2479320">
                  <a:extLst>
                    <a:ext uri="{9D8B030D-6E8A-4147-A177-3AD203B41FA5}">
                      <a16:colId xmlns:a16="http://schemas.microsoft.com/office/drawing/2014/main" val="1617455157"/>
                    </a:ext>
                  </a:extLst>
                </a:gridCol>
                <a:gridCol w="9539444">
                  <a:extLst>
                    <a:ext uri="{9D8B030D-6E8A-4147-A177-3AD203B41FA5}">
                      <a16:colId xmlns:a16="http://schemas.microsoft.com/office/drawing/2014/main" val="2947353119"/>
                    </a:ext>
                  </a:extLst>
                </a:gridCol>
              </a:tblGrid>
              <a:tr h="663287">
                <a:tc>
                  <a:txBody>
                    <a:bodyPr/>
                    <a:lstStyle/>
                    <a:p>
                      <a:pPr lvl="0" algn="ctr">
                        <a:buNone/>
                      </a:pPr>
                      <a:r>
                        <a:rPr lang="en-US" sz="1800" dirty="0"/>
                        <a:t>Budget and resources spent</a:t>
                      </a:r>
                    </a:p>
                  </a:txBody>
                  <a:tcPr/>
                </a:tc>
                <a:tc>
                  <a:txBody>
                    <a:bodyPr/>
                    <a:lstStyle/>
                    <a:p>
                      <a:r>
                        <a:rPr lang="en-US" sz="1800" dirty="0">
                          <a:solidFill>
                            <a:schemeClr val="tx1"/>
                          </a:solidFill>
                        </a:rPr>
                        <a:t>Marketing &amp; Medical </a:t>
                      </a:r>
                      <a:r>
                        <a:rPr lang="en-US" sz="1800" kern="1200" dirty="0">
                          <a:solidFill>
                            <a:schemeClr val="tx1"/>
                          </a:solidFill>
                          <a:latin typeface="+mn-lt"/>
                          <a:ea typeface="+mn-ea"/>
                          <a:cs typeface="+mn-cs"/>
                        </a:rPr>
                        <a:t>A&amp;P invest around 200k€, plus ADHD is part of the sales force call plan</a:t>
                      </a:r>
                    </a:p>
                  </a:txBody>
                  <a:tcPr/>
                </a:tc>
                <a:extLst>
                  <a:ext uri="{0D108BD9-81ED-4DB2-BD59-A6C34878D82A}">
                    <a16:rowId xmlns:a16="http://schemas.microsoft.com/office/drawing/2014/main" val="3212318535"/>
                  </a:ext>
                </a:extLst>
              </a:tr>
              <a:tr h="663287">
                <a:tc>
                  <a:txBody>
                    <a:bodyPr/>
                    <a:lstStyle/>
                    <a:p>
                      <a:pPr algn="ctr"/>
                      <a:r>
                        <a:rPr lang="en-US" sz="1800" dirty="0"/>
                        <a:t>Channels used</a:t>
                      </a:r>
                    </a:p>
                  </a:txBody>
                  <a:tcPr/>
                </a:tc>
                <a:tc>
                  <a:txBody>
                    <a:bodyPr/>
                    <a:lstStyle/>
                    <a:p>
                      <a:r>
                        <a:rPr lang="en-US" sz="1800" dirty="0"/>
                        <a:t>Sales force (hospital &amp; community), media, print, mailing, ADHS Roundtable with HCPs </a:t>
                      </a:r>
                    </a:p>
                  </a:txBody>
                  <a:tcPr/>
                </a:tc>
                <a:extLst>
                  <a:ext uri="{0D108BD9-81ED-4DB2-BD59-A6C34878D82A}">
                    <a16:rowId xmlns:a16="http://schemas.microsoft.com/office/drawing/2014/main" val="3588309299"/>
                  </a:ext>
                </a:extLst>
              </a:tr>
              <a:tr h="3579394">
                <a:tc>
                  <a:txBody>
                    <a:bodyPr/>
                    <a:lstStyle/>
                    <a:p>
                      <a:pPr algn="ctr"/>
                      <a:r>
                        <a:rPr lang="en-US" sz="1800" dirty="0"/>
                        <a:t>KPIs used to measure success</a:t>
                      </a:r>
                    </a:p>
                  </a:txBody>
                  <a:tcPr/>
                </a:tc>
                <a:tc>
                  <a:txBody>
                    <a:bodyPr/>
                    <a:lstStyle/>
                    <a:p>
                      <a:pPr lvl="0">
                        <a:buNone/>
                      </a:pPr>
                      <a:r>
                        <a:rPr lang="en-US" sz="1800" kern="1200" dirty="0">
                          <a:solidFill>
                            <a:schemeClr val="tx1"/>
                          </a:solidFill>
                          <a:latin typeface="+mn-lt"/>
                          <a:ea typeface="+mn-ea"/>
                          <a:cs typeface="+mn-cs"/>
                        </a:rPr>
                        <a:t>Development </a:t>
                      </a:r>
                      <a:r>
                        <a:rPr lang="en-US" sz="1800" kern="1200" dirty="0" err="1">
                          <a:solidFill>
                            <a:schemeClr val="tx1"/>
                          </a:solidFill>
                          <a:latin typeface="+mn-lt"/>
                          <a:ea typeface="+mn-ea"/>
                          <a:cs typeface="+mn-cs"/>
                        </a:rPr>
                        <a:t>NutriniDrink</a:t>
                      </a:r>
                      <a:r>
                        <a:rPr lang="en-US" sz="1800" kern="1200" dirty="0">
                          <a:solidFill>
                            <a:schemeClr val="tx1"/>
                          </a:solidFill>
                          <a:latin typeface="+mn-lt"/>
                          <a:ea typeface="+mn-ea"/>
                          <a:cs typeface="+mn-cs"/>
                        </a:rPr>
                        <a:t> Compact MF in k t (dry tons):</a:t>
                      </a:r>
                    </a:p>
                    <a:p>
                      <a:pPr lvl="0">
                        <a:buNone/>
                      </a:pPr>
                      <a:endParaRPr lang="en-US" sz="1800" kern="1200">
                        <a:solidFill>
                          <a:schemeClr val="tx1"/>
                        </a:solidFill>
                        <a:latin typeface="+mn-lt"/>
                        <a:ea typeface="+mn-ea"/>
                        <a:cs typeface="+mn-cs"/>
                      </a:endParaRPr>
                    </a:p>
                    <a:p>
                      <a:pPr lvl="0">
                        <a:buNone/>
                      </a:pPr>
                      <a:r>
                        <a:rPr lang="en-US" sz="1800" kern="1200" dirty="0">
                          <a:solidFill>
                            <a:schemeClr val="tx1"/>
                          </a:solidFill>
                          <a:latin typeface="+mn-lt"/>
                          <a:ea typeface="+mn-ea"/>
                          <a:cs typeface="+mn-cs"/>
                        </a:rPr>
                        <a:t>Focus on </a:t>
                      </a:r>
                      <a:r>
                        <a:rPr lang="en-US" sz="1800" kern="1200" dirty="0" err="1">
                          <a:solidFill>
                            <a:schemeClr val="tx1"/>
                          </a:solidFill>
                          <a:latin typeface="+mn-lt"/>
                          <a:ea typeface="+mn-ea"/>
                          <a:cs typeface="+mn-cs"/>
                        </a:rPr>
                        <a:t>NutriniDrink</a:t>
                      </a:r>
                      <a:r>
                        <a:rPr lang="en-US" sz="1800" kern="1200" dirty="0">
                          <a:solidFill>
                            <a:schemeClr val="tx1"/>
                          </a:solidFill>
                          <a:latin typeface="+mn-lt"/>
                          <a:ea typeface="+mn-ea"/>
                          <a:cs typeface="+mn-cs"/>
                        </a:rPr>
                        <a:t> Compact MF for the following reasons. </a:t>
                      </a:r>
                      <a:r>
                        <a:rPr lang="en-US" sz="1800" b="0" i="0" u="none" strike="noStrike" kern="1200" noProof="0" dirty="0" err="1">
                          <a:solidFill>
                            <a:schemeClr val="tx1"/>
                          </a:solidFill>
                        </a:rPr>
                        <a:t>NutriniDrink</a:t>
                      </a:r>
                      <a:r>
                        <a:rPr lang="en-US" sz="1800" b="0" i="0" u="none" strike="noStrike" kern="1200" noProof="0" dirty="0">
                          <a:solidFill>
                            <a:schemeClr val="tx1"/>
                          </a:solidFill>
                        </a:rPr>
                        <a:t> Compact MF is ideal for ADHD patients:</a:t>
                      </a:r>
                      <a:endParaRPr lang="en-US" sz="1800" dirty="0"/>
                    </a:p>
                    <a:p>
                      <a:pPr marL="285750" lvl="0" indent="-285750" algn="l">
                        <a:lnSpc>
                          <a:spcPct val="100000"/>
                        </a:lnSpc>
                        <a:spcBef>
                          <a:spcPts val="0"/>
                        </a:spcBef>
                        <a:spcAft>
                          <a:spcPts val="0"/>
                        </a:spcAft>
                        <a:buFont typeface="Calibri"/>
                        <a:buChar char="-"/>
                      </a:pPr>
                      <a:r>
                        <a:rPr lang="en-US" sz="1800" b="0" i="0" u="none" strike="noStrike" kern="1200" noProof="0" dirty="0">
                          <a:solidFill>
                            <a:schemeClr val="tx1"/>
                          </a:solidFill>
                        </a:rPr>
                        <a:t>Small volume supports compliance</a:t>
                      </a:r>
                      <a:endParaRPr lang="en-US" sz="1800" dirty="0"/>
                    </a:p>
                    <a:p>
                      <a:pPr marL="285750" lvl="0" indent="-285750">
                        <a:buFont typeface="Calibri"/>
                        <a:buChar char="-"/>
                      </a:pPr>
                      <a:r>
                        <a:rPr lang="en-US" sz="1800" b="0" i="0" u="none" strike="noStrike" kern="1200" noProof="0" dirty="0">
                          <a:solidFill>
                            <a:schemeClr val="tx1"/>
                          </a:solidFill>
                        </a:rPr>
                        <a:t>Significantly higher energy and nutrient supply in just 4 weeks </a:t>
                      </a:r>
                      <a:endParaRPr lang="en-US" sz="1800" dirty="0"/>
                    </a:p>
                    <a:p>
                      <a:pPr marL="285750" lvl="0" indent="-285750">
                        <a:buFont typeface="Calibri"/>
                        <a:buChar char="-"/>
                      </a:pPr>
                      <a:r>
                        <a:rPr lang="en-US" sz="1800" b="0" i="0" u="none" strike="noStrike" kern="1200" noProof="0" dirty="0">
                          <a:solidFill>
                            <a:schemeClr val="tx1"/>
                          </a:solidFill>
                        </a:rPr>
                        <a:t>300 kcal per 125ml bottle </a:t>
                      </a:r>
                    </a:p>
                    <a:p>
                      <a:pPr lvl="0">
                        <a:buNone/>
                      </a:pPr>
                      <a:endParaRPr lang="en-US" sz="1800" b="0" i="0" u="none" strike="noStrike" kern="1200" noProof="0">
                        <a:solidFill>
                          <a:schemeClr val="tx1"/>
                        </a:solidFill>
                      </a:endParaRPr>
                    </a:p>
                    <a:p>
                      <a:pPr lvl="0">
                        <a:buNone/>
                      </a:pPr>
                      <a:r>
                        <a:rPr lang="en-US" sz="1800" kern="1200" dirty="0">
                          <a:solidFill>
                            <a:schemeClr val="tx1"/>
                          </a:solidFill>
                          <a:latin typeface="+mn-lt"/>
                          <a:ea typeface="+mn-ea"/>
                          <a:cs typeface="+mn-cs"/>
                        </a:rPr>
                        <a:t>Mailing (after 5 weeks):</a:t>
                      </a:r>
                      <a:endParaRPr lang="en-US" sz="1800" dirty="0"/>
                    </a:p>
                    <a:p>
                      <a:pPr marL="285750" lvl="0" indent="-285750">
                        <a:buFont typeface="Calibri" panose="020B0604020202020204" pitchFamily="34" charset="0"/>
                        <a:buChar char="-"/>
                      </a:pPr>
                      <a:r>
                        <a:rPr lang="en-US" sz="1800" kern="1200" dirty="0">
                          <a:solidFill>
                            <a:schemeClr val="tx1"/>
                          </a:solidFill>
                          <a:latin typeface="+mn-lt"/>
                          <a:ea typeface="+mn-ea"/>
                          <a:cs typeface="+mn-cs"/>
                        </a:rPr>
                        <a:t>Community pediatricians: 7888, 8% sample request, 1% newsletter registration</a:t>
                      </a:r>
                    </a:p>
                    <a:p>
                      <a:pPr marL="285750" lvl="0" indent="-285750">
                        <a:buFont typeface="Calibri" panose="020B0604020202020204" pitchFamily="34" charset="0"/>
                        <a:buChar char="-"/>
                      </a:pPr>
                      <a:r>
                        <a:rPr lang="en-US" sz="1800" kern="1200" dirty="0">
                          <a:solidFill>
                            <a:schemeClr val="tx1"/>
                          </a:solidFill>
                          <a:latin typeface="+mn-lt"/>
                          <a:ea typeface="+mn-ea"/>
                          <a:cs typeface="+mn-cs"/>
                        </a:rPr>
                        <a:t>T&amp;L psychiatrists: 2400, </a:t>
                      </a:r>
                      <a:r>
                        <a:rPr lang="de-DE" sz="1800" b="0" i="0" kern="1200" dirty="0">
                          <a:solidFill>
                            <a:schemeClr val="tx1"/>
                          </a:solidFill>
                          <a:effectLst/>
                          <a:latin typeface="+mn-lt"/>
                          <a:ea typeface="+mn-ea"/>
                          <a:cs typeface="+mn-cs"/>
                        </a:rPr>
                        <a:t>3% sample </a:t>
                      </a:r>
                      <a:r>
                        <a:rPr lang="de-DE" sz="1800" b="0" i="0" kern="1200" dirty="0" err="1">
                          <a:solidFill>
                            <a:schemeClr val="tx1"/>
                          </a:solidFill>
                          <a:effectLst/>
                          <a:latin typeface="+mn-lt"/>
                          <a:ea typeface="+mn-ea"/>
                          <a:cs typeface="+mn-cs"/>
                        </a:rPr>
                        <a:t>requests</a:t>
                      </a:r>
                      <a:r>
                        <a:rPr lang="de-DE" sz="1800" b="0" i="0" kern="1200" dirty="0">
                          <a:solidFill>
                            <a:schemeClr val="tx1"/>
                          </a:solidFill>
                          <a:effectLst/>
                          <a:latin typeface="+mn-lt"/>
                          <a:ea typeface="+mn-ea"/>
                          <a:cs typeface="+mn-cs"/>
                        </a:rPr>
                        <a:t>, 1% </a:t>
                      </a:r>
                      <a:r>
                        <a:rPr lang="de-DE" sz="1800" b="0" i="0" kern="1200" dirty="0" err="1">
                          <a:solidFill>
                            <a:schemeClr val="tx1"/>
                          </a:solidFill>
                          <a:effectLst/>
                          <a:latin typeface="+mn-lt"/>
                          <a:ea typeface="+mn-ea"/>
                          <a:cs typeface="+mn-cs"/>
                        </a:rPr>
                        <a:t>newsletter</a:t>
                      </a:r>
                      <a:r>
                        <a:rPr lang="de-DE" sz="1800" b="0" i="0" kern="1200" dirty="0">
                          <a:solidFill>
                            <a:schemeClr val="tx1"/>
                          </a:solidFill>
                          <a:effectLst/>
                          <a:latin typeface="+mn-lt"/>
                          <a:ea typeface="+mn-ea"/>
                          <a:cs typeface="+mn-cs"/>
                        </a:rPr>
                        <a:t> </a:t>
                      </a:r>
                      <a:r>
                        <a:rPr lang="de-DE" sz="1800" b="0" i="0" kern="1200" dirty="0" err="1">
                          <a:solidFill>
                            <a:schemeClr val="tx1"/>
                          </a:solidFill>
                          <a:effectLst/>
                          <a:latin typeface="+mn-lt"/>
                          <a:ea typeface="+mn-ea"/>
                          <a:cs typeface="+mn-cs"/>
                        </a:rPr>
                        <a:t>registration</a:t>
                      </a:r>
                      <a:endParaRPr lang="en-US" sz="1800" kern="1200" dirty="0">
                        <a:solidFill>
                          <a:schemeClr val="tx1"/>
                        </a:solidFill>
                        <a:latin typeface="+mn-lt"/>
                        <a:ea typeface="+mn-ea"/>
                        <a:cs typeface="+mn-cs"/>
                      </a:endParaRPr>
                    </a:p>
                    <a:p>
                      <a:pPr marL="285750" lvl="0" indent="-285750">
                        <a:buFont typeface="Calibri" panose="020B0604020202020204" pitchFamily="34" charset="0"/>
                        <a:buChar char="-"/>
                      </a:pPr>
                      <a:r>
                        <a:rPr lang="de-DE" sz="1800" b="0" i="0" kern="1200" dirty="0">
                          <a:solidFill>
                            <a:schemeClr val="tx1"/>
                          </a:solidFill>
                          <a:effectLst/>
                          <a:latin typeface="+mn-lt"/>
                          <a:ea typeface="+mn-ea"/>
                          <a:cs typeface="+mn-cs"/>
                        </a:rPr>
                        <a:t>Benchmark </a:t>
                      </a:r>
                      <a:r>
                        <a:rPr lang="de-DE" sz="1800" b="0" i="0" kern="1200" dirty="0" err="1">
                          <a:solidFill>
                            <a:schemeClr val="tx1"/>
                          </a:solidFill>
                          <a:effectLst/>
                          <a:latin typeface="+mn-lt"/>
                          <a:ea typeface="+mn-ea"/>
                          <a:cs typeface="+mn-cs"/>
                        </a:rPr>
                        <a:t>for</a:t>
                      </a:r>
                      <a:r>
                        <a:rPr lang="de-DE" sz="1800" b="0" i="0" kern="1200" dirty="0">
                          <a:solidFill>
                            <a:schemeClr val="tx1"/>
                          </a:solidFill>
                          <a:effectLst/>
                          <a:latin typeface="+mn-lt"/>
                          <a:ea typeface="+mn-ea"/>
                          <a:cs typeface="+mn-cs"/>
                        </a:rPr>
                        <a:t> </a:t>
                      </a:r>
                      <a:r>
                        <a:rPr lang="de-DE" sz="1800" b="0" i="0" kern="1200" dirty="0" err="1">
                          <a:solidFill>
                            <a:schemeClr val="tx1"/>
                          </a:solidFill>
                          <a:effectLst/>
                          <a:latin typeface="+mn-lt"/>
                          <a:ea typeface="+mn-ea"/>
                          <a:cs typeface="+mn-cs"/>
                        </a:rPr>
                        <a:t>samle</a:t>
                      </a:r>
                      <a:r>
                        <a:rPr lang="de-DE" sz="1800" b="0" i="0" kern="1200" dirty="0">
                          <a:solidFill>
                            <a:schemeClr val="tx1"/>
                          </a:solidFill>
                          <a:effectLst/>
                          <a:latin typeface="+mn-lt"/>
                          <a:ea typeface="+mn-ea"/>
                          <a:cs typeface="+mn-cs"/>
                        </a:rPr>
                        <a:t> </a:t>
                      </a:r>
                      <a:r>
                        <a:rPr lang="de-DE" sz="1800" b="0" i="0" kern="1200" dirty="0" err="1">
                          <a:solidFill>
                            <a:schemeClr val="tx1"/>
                          </a:solidFill>
                          <a:effectLst/>
                          <a:latin typeface="+mn-lt"/>
                          <a:ea typeface="+mn-ea"/>
                          <a:cs typeface="+mn-cs"/>
                        </a:rPr>
                        <a:t>request</a:t>
                      </a:r>
                      <a:r>
                        <a:rPr lang="de-DE" sz="1800" b="0" i="0" kern="1200" dirty="0">
                          <a:solidFill>
                            <a:schemeClr val="tx1"/>
                          </a:solidFill>
                          <a:effectLst/>
                          <a:latin typeface="+mn-lt"/>
                          <a:ea typeface="+mn-ea"/>
                          <a:cs typeface="+mn-cs"/>
                        </a:rPr>
                        <a:t> </a:t>
                      </a:r>
                      <a:r>
                        <a:rPr lang="de-DE" sz="1800" b="0" i="0" kern="1200" dirty="0" err="1">
                          <a:solidFill>
                            <a:schemeClr val="tx1"/>
                          </a:solidFill>
                          <a:effectLst/>
                          <a:latin typeface="+mn-lt"/>
                          <a:ea typeface="+mn-ea"/>
                          <a:cs typeface="+mn-cs"/>
                        </a:rPr>
                        <a:t>around</a:t>
                      </a:r>
                      <a:r>
                        <a:rPr lang="de-DE" sz="1800" b="0" i="0" kern="1200" dirty="0">
                          <a:solidFill>
                            <a:schemeClr val="tx1"/>
                          </a:solidFill>
                          <a:effectLst/>
                          <a:latin typeface="+mn-lt"/>
                          <a:ea typeface="+mn-ea"/>
                          <a:cs typeface="+mn-cs"/>
                        </a:rPr>
                        <a:t> 2-3%</a:t>
                      </a:r>
                    </a:p>
                  </a:txBody>
                  <a:tcPr/>
                </a:tc>
                <a:extLst>
                  <a:ext uri="{0D108BD9-81ED-4DB2-BD59-A6C34878D82A}">
                    <a16:rowId xmlns:a16="http://schemas.microsoft.com/office/drawing/2014/main" val="1850274964"/>
                  </a:ext>
                </a:extLst>
              </a:tr>
              <a:tr h="663287">
                <a:tc>
                  <a:txBody>
                    <a:bodyPr/>
                    <a:lstStyle/>
                    <a:p>
                      <a:pPr lvl="0" algn="ctr">
                        <a:buNone/>
                      </a:pPr>
                      <a:r>
                        <a:rPr lang="en-US" sz="1800" dirty="0"/>
                        <a:t>Outcomes</a:t>
                      </a:r>
                    </a:p>
                  </a:txBody>
                  <a:tcPr/>
                </a:tc>
                <a:tc>
                  <a:txBody>
                    <a:bodyPr/>
                    <a:lstStyle/>
                    <a:p>
                      <a:pPr lvl="0">
                        <a:buNone/>
                      </a:pPr>
                      <a:endParaRPr lang="en-US" sz="1800" kern="1200" dirty="0">
                        <a:solidFill>
                          <a:schemeClr val="dk1"/>
                        </a:solidFill>
                        <a:latin typeface="+mn-lt"/>
                        <a:ea typeface="+mn-ea"/>
                        <a:cs typeface="+mn-cs"/>
                      </a:endParaRPr>
                    </a:p>
                  </a:txBody>
                  <a:tcPr/>
                </a:tc>
                <a:extLst>
                  <a:ext uri="{0D108BD9-81ED-4DB2-BD59-A6C34878D82A}">
                    <a16:rowId xmlns:a16="http://schemas.microsoft.com/office/drawing/2014/main" val="924101596"/>
                  </a:ext>
                </a:extLst>
              </a:tr>
              <a:tr h="663287">
                <a:tc>
                  <a:txBody>
                    <a:bodyPr/>
                    <a:lstStyle/>
                    <a:p>
                      <a:pPr lvl="0" algn="ctr">
                        <a:buNone/>
                      </a:pPr>
                      <a:r>
                        <a:rPr lang="en-US" sz="1800" dirty="0"/>
                        <a:t>Duration of activation</a:t>
                      </a:r>
                    </a:p>
                  </a:txBody>
                  <a:tcPr/>
                </a:tc>
                <a:tc>
                  <a:txBody>
                    <a:bodyPr/>
                    <a:lstStyle/>
                    <a:p>
                      <a:pPr lvl="0">
                        <a:buNone/>
                      </a:pPr>
                      <a:r>
                        <a:rPr lang="en-US" sz="1800" dirty="0"/>
                        <a:t>Ongoing, still at the beginning in this TA </a:t>
                      </a:r>
                    </a:p>
                  </a:txBody>
                  <a:tcPr/>
                </a:tc>
                <a:extLst>
                  <a:ext uri="{0D108BD9-81ED-4DB2-BD59-A6C34878D82A}">
                    <a16:rowId xmlns:a16="http://schemas.microsoft.com/office/drawing/2014/main" val="2513169951"/>
                  </a:ext>
                </a:extLst>
              </a:tr>
              <a:tr h="511342">
                <a:tc>
                  <a:txBody>
                    <a:bodyPr/>
                    <a:lstStyle/>
                    <a:p>
                      <a:pPr lvl="0" algn="ctr">
                        <a:buNone/>
                      </a:pPr>
                      <a:r>
                        <a:rPr lang="en-US" sz="1800" b="1" dirty="0"/>
                        <a:t>Insights and best practices learned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1800" kern="1200" dirty="0">
                          <a:solidFill>
                            <a:schemeClr val="dk1"/>
                          </a:solidFill>
                          <a:effectLst/>
                          <a:latin typeface="+mn-lt"/>
                          <a:ea typeface="+mn-ea"/>
                          <a:cs typeface="+mn-cs"/>
                        </a:rPr>
                        <a:t>See </a:t>
                      </a:r>
                      <a:r>
                        <a:rPr lang="de-DE" sz="1800" kern="1200" dirty="0" err="1">
                          <a:solidFill>
                            <a:schemeClr val="dk1"/>
                          </a:solidFill>
                          <a:effectLst/>
                          <a:latin typeface="+mn-lt"/>
                          <a:ea typeface="+mn-ea"/>
                          <a:cs typeface="+mn-cs"/>
                        </a:rPr>
                        <a:t>above</a:t>
                      </a:r>
                      <a:endParaRPr lang="de-DE" sz="1800" kern="1200" dirty="0">
                        <a:solidFill>
                          <a:schemeClr val="dk1"/>
                        </a:solidFill>
                        <a:effectLst/>
                        <a:latin typeface="+mn-lt"/>
                        <a:ea typeface="+mn-ea"/>
                        <a:cs typeface="+mn-cs"/>
                      </a:endParaRPr>
                    </a:p>
                  </a:txBody>
                  <a:tcPr/>
                </a:tc>
                <a:extLst>
                  <a:ext uri="{0D108BD9-81ED-4DB2-BD59-A6C34878D82A}">
                    <a16:rowId xmlns:a16="http://schemas.microsoft.com/office/drawing/2014/main" val="1682627976"/>
                  </a:ext>
                </a:extLst>
              </a:tr>
            </a:tbl>
          </a:graphicData>
        </a:graphic>
      </p:graphicFrame>
      <p:pic>
        <p:nvPicPr>
          <p:cNvPr id="4" name="Picture 2" descr="A table with numbers and numbers&#10;&#10;AI-generated content may be incorrect.">
            <a:extLst>
              <a:ext uri="{FF2B5EF4-FFF2-40B4-BE49-F238E27FC236}">
                <a16:creationId xmlns:a16="http://schemas.microsoft.com/office/drawing/2014/main" id="{95A249E0-2D9D-905A-572C-D49AF4E8CBC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70299"/>
          <a:stretch/>
        </p:blipFill>
        <p:spPr bwMode="auto">
          <a:xfrm>
            <a:off x="2508316" y="4844701"/>
            <a:ext cx="5640829" cy="7524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99092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eck: abgerundete Ecken 5">
            <a:extLst>
              <a:ext uri="{FF2B5EF4-FFF2-40B4-BE49-F238E27FC236}">
                <a16:creationId xmlns:a16="http://schemas.microsoft.com/office/drawing/2014/main" id="{CE8905A1-8C79-7958-A537-44C1A4071E48}"/>
              </a:ext>
            </a:extLst>
          </p:cNvPr>
          <p:cNvSpPr/>
          <p:nvPr/>
        </p:nvSpPr>
        <p:spPr>
          <a:xfrm>
            <a:off x="1707877" y="4451948"/>
            <a:ext cx="2773991" cy="570135"/>
          </a:xfrm>
          <a:custGeom>
            <a:avLst/>
            <a:gdLst>
              <a:gd name="connsiteX0" fmla="*/ 0 w 2773991"/>
              <a:gd name="connsiteY0" fmla="*/ 95024 h 570135"/>
              <a:gd name="connsiteX1" fmla="*/ 95024 w 2773991"/>
              <a:gd name="connsiteY1" fmla="*/ 0 h 570135"/>
              <a:gd name="connsiteX2" fmla="*/ 715170 w 2773991"/>
              <a:gd name="connsiteY2" fmla="*/ 0 h 570135"/>
              <a:gd name="connsiteX3" fmla="*/ 1412835 w 2773991"/>
              <a:gd name="connsiteY3" fmla="*/ 0 h 570135"/>
              <a:gd name="connsiteX4" fmla="*/ 2007142 w 2773991"/>
              <a:gd name="connsiteY4" fmla="*/ 0 h 570135"/>
              <a:gd name="connsiteX5" fmla="*/ 2678967 w 2773991"/>
              <a:gd name="connsiteY5" fmla="*/ 0 h 570135"/>
              <a:gd name="connsiteX6" fmla="*/ 2773991 w 2773991"/>
              <a:gd name="connsiteY6" fmla="*/ 95024 h 570135"/>
              <a:gd name="connsiteX7" fmla="*/ 2773991 w 2773991"/>
              <a:gd name="connsiteY7" fmla="*/ 475111 h 570135"/>
              <a:gd name="connsiteX8" fmla="*/ 2678967 w 2773991"/>
              <a:gd name="connsiteY8" fmla="*/ 570135 h 570135"/>
              <a:gd name="connsiteX9" fmla="*/ 2032981 w 2773991"/>
              <a:gd name="connsiteY9" fmla="*/ 570135 h 570135"/>
              <a:gd name="connsiteX10" fmla="*/ 1438674 w 2773991"/>
              <a:gd name="connsiteY10" fmla="*/ 570135 h 570135"/>
              <a:gd name="connsiteX11" fmla="*/ 844367 w 2773991"/>
              <a:gd name="connsiteY11" fmla="*/ 570135 h 570135"/>
              <a:gd name="connsiteX12" fmla="*/ 95024 w 2773991"/>
              <a:gd name="connsiteY12" fmla="*/ 570135 h 570135"/>
              <a:gd name="connsiteX13" fmla="*/ 0 w 2773991"/>
              <a:gd name="connsiteY13" fmla="*/ 475111 h 570135"/>
              <a:gd name="connsiteX14" fmla="*/ 0 w 2773991"/>
              <a:gd name="connsiteY14" fmla="*/ 95024 h 57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3991" h="570135" fill="none" extrusionOk="0">
                <a:moveTo>
                  <a:pt x="0" y="95024"/>
                </a:moveTo>
                <a:cubicBezTo>
                  <a:pt x="7622" y="41866"/>
                  <a:pt x="36149" y="4898"/>
                  <a:pt x="95024" y="0"/>
                </a:cubicBezTo>
                <a:cubicBezTo>
                  <a:pt x="399826" y="28243"/>
                  <a:pt x="429757" y="-28451"/>
                  <a:pt x="715170" y="0"/>
                </a:cubicBezTo>
                <a:cubicBezTo>
                  <a:pt x="1000583" y="28451"/>
                  <a:pt x="1194231" y="-21382"/>
                  <a:pt x="1412835" y="0"/>
                </a:cubicBezTo>
                <a:cubicBezTo>
                  <a:pt x="1631439" y="21382"/>
                  <a:pt x="1770551" y="15661"/>
                  <a:pt x="2007142" y="0"/>
                </a:cubicBezTo>
                <a:cubicBezTo>
                  <a:pt x="2243733" y="-15661"/>
                  <a:pt x="2399272" y="-25708"/>
                  <a:pt x="2678967" y="0"/>
                </a:cubicBezTo>
                <a:cubicBezTo>
                  <a:pt x="2731080" y="-2659"/>
                  <a:pt x="2763997" y="39341"/>
                  <a:pt x="2773991" y="95024"/>
                </a:cubicBezTo>
                <a:cubicBezTo>
                  <a:pt x="2786768" y="246601"/>
                  <a:pt x="2771532" y="296437"/>
                  <a:pt x="2773991" y="475111"/>
                </a:cubicBezTo>
                <a:cubicBezTo>
                  <a:pt x="2779712" y="535290"/>
                  <a:pt x="2733410" y="568287"/>
                  <a:pt x="2678967" y="570135"/>
                </a:cubicBezTo>
                <a:cubicBezTo>
                  <a:pt x="2475496" y="595269"/>
                  <a:pt x="2256288" y="576508"/>
                  <a:pt x="2032981" y="570135"/>
                </a:cubicBezTo>
                <a:cubicBezTo>
                  <a:pt x="1809674" y="563762"/>
                  <a:pt x="1665897" y="563825"/>
                  <a:pt x="1438674" y="570135"/>
                </a:cubicBezTo>
                <a:cubicBezTo>
                  <a:pt x="1211451" y="576445"/>
                  <a:pt x="973807" y="577937"/>
                  <a:pt x="844367" y="570135"/>
                </a:cubicBezTo>
                <a:cubicBezTo>
                  <a:pt x="714927" y="562333"/>
                  <a:pt x="309595" y="547449"/>
                  <a:pt x="95024" y="570135"/>
                </a:cubicBezTo>
                <a:cubicBezTo>
                  <a:pt x="42227" y="573895"/>
                  <a:pt x="2061" y="531393"/>
                  <a:pt x="0" y="475111"/>
                </a:cubicBezTo>
                <a:cubicBezTo>
                  <a:pt x="-15143" y="346446"/>
                  <a:pt x="3118" y="209730"/>
                  <a:pt x="0" y="95024"/>
                </a:cubicBezTo>
                <a:close/>
              </a:path>
              <a:path w="2773991" h="570135" stroke="0" extrusionOk="0">
                <a:moveTo>
                  <a:pt x="0" y="95024"/>
                </a:moveTo>
                <a:cubicBezTo>
                  <a:pt x="2446" y="32175"/>
                  <a:pt x="48104" y="2275"/>
                  <a:pt x="95024" y="0"/>
                </a:cubicBezTo>
                <a:cubicBezTo>
                  <a:pt x="285892" y="11171"/>
                  <a:pt x="550545" y="-13503"/>
                  <a:pt x="715170" y="0"/>
                </a:cubicBezTo>
                <a:cubicBezTo>
                  <a:pt x="879795" y="13503"/>
                  <a:pt x="1165146" y="-1336"/>
                  <a:pt x="1361156" y="0"/>
                </a:cubicBezTo>
                <a:cubicBezTo>
                  <a:pt x="1557166" y="1336"/>
                  <a:pt x="1816645" y="3364"/>
                  <a:pt x="1981302" y="0"/>
                </a:cubicBezTo>
                <a:cubicBezTo>
                  <a:pt x="2145959" y="-3364"/>
                  <a:pt x="2522659" y="11694"/>
                  <a:pt x="2678967" y="0"/>
                </a:cubicBezTo>
                <a:cubicBezTo>
                  <a:pt x="2739858" y="5064"/>
                  <a:pt x="2762925" y="45031"/>
                  <a:pt x="2773991" y="95024"/>
                </a:cubicBezTo>
                <a:cubicBezTo>
                  <a:pt x="2781861" y="227311"/>
                  <a:pt x="2786315" y="325500"/>
                  <a:pt x="2773991" y="475111"/>
                </a:cubicBezTo>
                <a:cubicBezTo>
                  <a:pt x="2784366" y="521340"/>
                  <a:pt x="2720226" y="573581"/>
                  <a:pt x="2678967" y="570135"/>
                </a:cubicBezTo>
                <a:cubicBezTo>
                  <a:pt x="2559950" y="572596"/>
                  <a:pt x="2246141" y="593429"/>
                  <a:pt x="2110500" y="570135"/>
                </a:cubicBezTo>
                <a:cubicBezTo>
                  <a:pt x="1974859" y="546841"/>
                  <a:pt x="1770866" y="599236"/>
                  <a:pt x="1516193" y="570135"/>
                </a:cubicBezTo>
                <a:cubicBezTo>
                  <a:pt x="1261520" y="541034"/>
                  <a:pt x="1115245" y="577806"/>
                  <a:pt x="870207" y="570135"/>
                </a:cubicBezTo>
                <a:cubicBezTo>
                  <a:pt x="625169" y="562464"/>
                  <a:pt x="270128" y="564842"/>
                  <a:pt x="95024" y="570135"/>
                </a:cubicBezTo>
                <a:cubicBezTo>
                  <a:pt x="48204" y="567043"/>
                  <a:pt x="-5337" y="531844"/>
                  <a:pt x="0" y="475111"/>
                </a:cubicBezTo>
                <a:cubicBezTo>
                  <a:pt x="11320" y="322705"/>
                  <a:pt x="3120" y="273608"/>
                  <a:pt x="0" y="95024"/>
                </a:cubicBezTo>
                <a:close/>
              </a:path>
            </a:pathLst>
          </a:custGeom>
          <a:solidFill>
            <a:srgbClr val="6A548D"/>
          </a:solidFill>
          <a:ln w="19050" cap="flat" cmpd="sng" algn="ctr">
            <a:solidFill>
              <a:schemeClr val="bg1"/>
            </a:solidFill>
            <a:prstDash val="solid"/>
            <a:miter lim="800000"/>
            <a:extLst>
              <a:ext uri="{C807C97D-BFC1-408E-A445-0C87EB9F89A2}">
                <ask:lineSketchStyleProps xmlns:ask="http://schemas.microsoft.com/office/drawing/2018/sketchyshapes" sd="2906754627">
                  <a:prstGeom prst="roundRect">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MALNUTRITION IS A COMMON CHALLENGE IN ADHD PATIENTS</a:t>
            </a:r>
          </a:p>
        </p:txBody>
      </p:sp>
      <p:sp>
        <p:nvSpPr>
          <p:cNvPr id="7" name="Rechteck: abgerundete Ecken 6">
            <a:extLst>
              <a:ext uri="{FF2B5EF4-FFF2-40B4-BE49-F238E27FC236}">
                <a16:creationId xmlns:a16="http://schemas.microsoft.com/office/drawing/2014/main" id="{F8E800F5-C202-E5FB-1D02-CF311C69E3AD}"/>
              </a:ext>
            </a:extLst>
          </p:cNvPr>
          <p:cNvSpPr/>
          <p:nvPr/>
        </p:nvSpPr>
        <p:spPr>
          <a:xfrm>
            <a:off x="4609465" y="4461742"/>
            <a:ext cx="2773991" cy="570135"/>
          </a:xfrm>
          <a:custGeom>
            <a:avLst/>
            <a:gdLst>
              <a:gd name="connsiteX0" fmla="*/ 0 w 2773991"/>
              <a:gd name="connsiteY0" fmla="*/ 95024 h 570135"/>
              <a:gd name="connsiteX1" fmla="*/ 95024 w 2773991"/>
              <a:gd name="connsiteY1" fmla="*/ 0 h 570135"/>
              <a:gd name="connsiteX2" fmla="*/ 715170 w 2773991"/>
              <a:gd name="connsiteY2" fmla="*/ 0 h 570135"/>
              <a:gd name="connsiteX3" fmla="*/ 1412835 w 2773991"/>
              <a:gd name="connsiteY3" fmla="*/ 0 h 570135"/>
              <a:gd name="connsiteX4" fmla="*/ 2007142 w 2773991"/>
              <a:gd name="connsiteY4" fmla="*/ 0 h 570135"/>
              <a:gd name="connsiteX5" fmla="*/ 2678967 w 2773991"/>
              <a:gd name="connsiteY5" fmla="*/ 0 h 570135"/>
              <a:gd name="connsiteX6" fmla="*/ 2773991 w 2773991"/>
              <a:gd name="connsiteY6" fmla="*/ 95024 h 570135"/>
              <a:gd name="connsiteX7" fmla="*/ 2773991 w 2773991"/>
              <a:gd name="connsiteY7" fmla="*/ 475111 h 570135"/>
              <a:gd name="connsiteX8" fmla="*/ 2678967 w 2773991"/>
              <a:gd name="connsiteY8" fmla="*/ 570135 h 570135"/>
              <a:gd name="connsiteX9" fmla="*/ 2032981 w 2773991"/>
              <a:gd name="connsiteY9" fmla="*/ 570135 h 570135"/>
              <a:gd name="connsiteX10" fmla="*/ 1438674 w 2773991"/>
              <a:gd name="connsiteY10" fmla="*/ 570135 h 570135"/>
              <a:gd name="connsiteX11" fmla="*/ 844367 w 2773991"/>
              <a:gd name="connsiteY11" fmla="*/ 570135 h 570135"/>
              <a:gd name="connsiteX12" fmla="*/ 95024 w 2773991"/>
              <a:gd name="connsiteY12" fmla="*/ 570135 h 570135"/>
              <a:gd name="connsiteX13" fmla="*/ 0 w 2773991"/>
              <a:gd name="connsiteY13" fmla="*/ 475111 h 570135"/>
              <a:gd name="connsiteX14" fmla="*/ 0 w 2773991"/>
              <a:gd name="connsiteY14" fmla="*/ 95024 h 57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3991" h="570135" fill="none" extrusionOk="0">
                <a:moveTo>
                  <a:pt x="0" y="95024"/>
                </a:moveTo>
                <a:cubicBezTo>
                  <a:pt x="7622" y="41866"/>
                  <a:pt x="36149" y="4898"/>
                  <a:pt x="95024" y="0"/>
                </a:cubicBezTo>
                <a:cubicBezTo>
                  <a:pt x="399826" y="28243"/>
                  <a:pt x="429757" y="-28451"/>
                  <a:pt x="715170" y="0"/>
                </a:cubicBezTo>
                <a:cubicBezTo>
                  <a:pt x="1000583" y="28451"/>
                  <a:pt x="1194231" y="-21382"/>
                  <a:pt x="1412835" y="0"/>
                </a:cubicBezTo>
                <a:cubicBezTo>
                  <a:pt x="1631439" y="21382"/>
                  <a:pt x="1770551" y="15661"/>
                  <a:pt x="2007142" y="0"/>
                </a:cubicBezTo>
                <a:cubicBezTo>
                  <a:pt x="2243733" y="-15661"/>
                  <a:pt x="2399272" y="-25708"/>
                  <a:pt x="2678967" y="0"/>
                </a:cubicBezTo>
                <a:cubicBezTo>
                  <a:pt x="2731080" y="-2659"/>
                  <a:pt x="2763997" y="39341"/>
                  <a:pt x="2773991" y="95024"/>
                </a:cubicBezTo>
                <a:cubicBezTo>
                  <a:pt x="2786768" y="246601"/>
                  <a:pt x="2771532" y="296437"/>
                  <a:pt x="2773991" y="475111"/>
                </a:cubicBezTo>
                <a:cubicBezTo>
                  <a:pt x="2779712" y="535290"/>
                  <a:pt x="2733410" y="568287"/>
                  <a:pt x="2678967" y="570135"/>
                </a:cubicBezTo>
                <a:cubicBezTo>
                  <a:pt x="2475496" y="595269"/>
                  <a:pt x="2256288" y="576508"/>
                  <a:pt x="2032981" y="570135"/>
                </a:cubicBezTo>
                <a:cubicBezTo>
                  <a:pt x="1809674" y="563762"/>
                  <a:pt x="1665897" y="563825"/>
                  <a:pt x="1438674" y="570135"/>
                </a:cubicBezTo>
                <a:cubicBezTo>
                  <a:pt x="1211451" y="576445"/>
                  <a:pt x="973807" y="577937"/>
                  <a:pt x="844367" y="570135"/>
                </a:cubicBezTo>
                <a:cubicBezTo>
                  <a:pt x="714927" y="562333"/>
                  <a:pt x="309595" y="547449"/>
                  <a:pt x="95024" y="570135"/>
                </a:cubicBezTo>
                <a:cubicBezTo>
                  <a:pt x="42227" y="573895"/>
                  <a:pt x="2061" y="531393"/>
                  <a:pt x="0" y="475111"/>
                </a:cubicBezTo>
                <a:cubicBezTo>
                  <a:pt x="-15143" y="346446"/>
                  <a:pt x="3118" y="209730"/>
                  <a:pt x="0" y="95024"/>
                </a:cubicBezTo>
                <a:close/>
              </a:path>
              <a:path w="2773991" h="570135" stroke="0" extrusionOk="0">
                <a:moveTo>
                  <a:pt x="0" y="95024"/>
                </a:moveTo>
                <a:cubicBezTo>
                  <a:pt x="2446" y="32175"/>
                  <a:pt x="48104" y="2275"/>
                  <a:pt x="95024" y="0"/>
                </a:cubicBezTo>
                <a:cubicBezTo>
                  <a:pt x="285892" y="11171"/>
                  <a:pt x="550545" y="-13503"/>
                  <a:pt x="715170" y="0"/>
                </a:cubicBezTo>
                <a:cubicBezTo>
                  <a:pt x="879795" y="13503"/>
                  <a:pt x="1165146" y="-1336"/>
                  <a:pt x="1361156" y="0"/>
                </a:cubicBezTo>
                <a:cubicBezTo>
                  <a:pt x="1557166" y="1336"/>
                  <a:pt x="1816645" y="3364"/>
                  <a:pt x="1981302" y="0"/>
                </a:cubicBezTo>
                <a:cubicBezTo>
                  <a:pt x="2145959" y="-3364"/>
                  <a:pt x="2522659" y="11694"/>
                  <a:pt x="2678967" y="0"/>
                </a:cubicBezTo>
                <a:cubicBezTo>
                  <a:pt x="2739858" y="5064"/>
                  <a:pt x="2762925" y="45031"/>
                  <a:pt x="2773991" y="95024"/>
                </a:cubicBezTo>
                <a:cubicBezTo>
                  <a:pt x="2781861" y="227311"/>
                  <a:pt x="2786315" y="325500"/>
                  <a:pt x="2773991" y="475111"/>
                </a:cubicBezTo>
                <a:cubicBezTo>
                  <a:pt x="2784366" y="521340"/>
                  <a:pt x="2720226" y="573581"/>
                  <a:pt x="2678967" y="570135"/>
                </a:cubicBezTo>
                <a:cubicBezTo>
                  <a:pt x="2559950" y="572596"/>
                  <a:pt x="2246141" y="593429"/>
                  <a:pt x="2110500" y="570135"/>
                </a:cubicBezTo>
                <a:cubicBezTo>
                  <a:pt x="1974859" y="546841"/>
                  <a:pt x="1770866" y="599236"/>
                  <a:pt x="1516193" y="570135"/>
                </a:cubicBezTo>
                <a:cubicBezTo>
                  <a:pt x="1261520" y="541034"/>
                  <a:pt x="1115245" y="577806"/>
                  <a:pt x="870207" y="570135"/>
                </a:cubicBezTo>
                <a:cubicBezTo>
                  <a:pt x="625169" y="562464"/>
                  <a:pt x="270128" y="564842"/>
                  <a:pt x="95024" y="570135"/>
                </a:cubicBezTo>
                <a:cubicBezTo>
                  <a:pt x="48204" y="567043"/>
                  <a:pt x="-5337" y="531844"/>
                  <a:pt x="0" y="475111"/>
                </a:cubicBezTo>
                <a:cubicBezTo>
                  <a:pt x="11320" y="322705"/>
                  <a:pt x="3120" y="273608"/>
                  <a:pt x="0" y="95024"/>
                </a:cubicBezTo>
                <a:close/>
              </a:path>
            </a:pathLst>
          </a:custGeom>
          <a:solidFill>
            <a:srgbClr val="6A548D"/>
          </a:solidFill>
          <a:ln w="19050" cap="flat" cmpd="sng" algn="ctr">
            <a:solidFill>
              <a:schemeClr val="bg1"/>
            </a:solidFill>
            <a:prstDash val="solid"/>
            <a:miter lim="800000"/>
            <a:extLst>
              <a:ext uri="{C807C97D-BFC1-408E-A445-0C87EB9F89A2}">
                <ask:lineSketchStyleProps xmlns:ask="http://schemas.microsoft.com/office/drawing/2018/sketchyshapes" sd="2906754627">
                  <a:prstGeom prst="roundRect">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HIGH PUBLIC AWARENESS </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FOR ADHD</a:t>
            </a:r>
          </a:p>
        </p:txBody>
      </p:sp>
      <p:sp>
        <p:nvSpPr>
          <p:cNvPr id="12" name="Rechteck: abgerundete Ecken 11">
            <a:extLst>
              <a:ext uri="{FF2B5EF4-FFF2-40B4-BE49-F238E27FC236}">
                <a16:creationId xmlns:a16="http://schemas.microsoft.com/office/drawing/2014/main" id="{B8925500-E3BB-17C9-1DC8-7D21F7A73BFE}"/>
              </a:ext>
            </a:extLst>
          </p:cNvPr>
          <p:cNvSpPr/>
          <p:nvPr/>
        </p:nvSpPr>
        <p:spPr>
          <a:xfrm>
            <a:off x="7522932" y="4451948"/>
            <a:ext cx="2773991" cy="570135"/>
          </a:xfrm>
          <a:custGeom>
            <a:avLst/>
            <a:gdLst>
              <a:gd name="connsiteX0" fmla="*/ 0 w 2773991"/>
              <a:gd name="connsiteY0" fmla="*/ 95024 h 570135"/>
              <a:gd name="connsiteX1" fmla="*/ 95024 w 2773991"/>
              <a:gd name="connsiteY1" fmla="*/ 0 h 570135"/>
              <a:gd name="connsiteX2" fmla="*/ 715170 w 2773991"/>
              <a:gd name="connsiteY2" fmla="*/ 0 h 570135"/>
              <a:gd name="connsiteX3" fmla="*/ 1412835 w 2773991"/>
              <a:gd name="connsiteY3" fmla="*/ 0 h 570135"/>
              <a:gd name="connsiteX4" fmla="*/ 2007142 w 2773991"/>
              <a:gd name="connsiteY4" fmla="*/ 0 h 570135"/>
              <a:gd name="connsiteX5" fmla="*/ 2678967 w 2773991"/>
              <a:gd name="connsiteY5" fmla="*/ 0 h 570135"/>
              <a:gd name="connsiteX6" fmla="*/ 2773991 w 2773991"/>
              <a:gd name="connsiteY6" fmla="*/ 95024 h 570135"/>
              <a:gd name="connsiteX7" fmla="*/ 2773991 w 2773991"/>
              <a:gd name="connsiteY7" fmla="*/ 475111 h 570135"/>
              <a:gd name="connsiteX8" fmla="*/ 2678967 w 2773991"/>
              <a:gd name="connsiteY8" fmla="*/ 570135 h 570135"/>
              <a:gd name="connsiteX9" fmla="*/ 2032981 w 2773991"/>
              <a:gd name="connsiteY9" fmla="*/ 570135 h 570135"/>
              <a:gd name="connsiteX10" fmla="*/ 1438674 w 2773991"/>
              <a:gd name="connsiteY10" fmla="*/ 570135 h 570135"/>
              <a:gd name="connsiteX11" fmla="*/ 844367 w 2773991"/>
              <a:gd name="connsiteY11" fmla="*/ 570135 h 570135"/>
              <a:gd name="connsiteX12" fmla="*/ 95024 w 2773991"/>
              <a:gd name="connsiteY12" fmla="*/ 570135 h 570135"/>
              <a:gd name="connsiteX13" fmla="*/ 0 w 2773991"/>
              <a:gd name="connsiteY13" fmla="*/ 475111 h 570135"/>
              <a:gd name="connsiteX14" fmla="*/ 0 w 2773991"/>
              <a:gd name="connsiteY14" fmla="*/ 95024 h 57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3991" h="570135" fill="none" extrusionOk="0">
                <a:moveTo>
                  <a:pt x="0" y="95024"/>
                </a:moveTo>
                <a:cubicBezTo>
                  <a:pt x="7622" y="41866"/>
                  <a:pt x="36149" y="4898"/>
                  <a:pt x="95024" y="0"/>
                </a:cubicBezTo>
                <a:cubicBezTo>
                  <a:pt x="399826" y="28243"/>
                  <a:pt x="429757" y="-28451"/>
                  <a:pt x="715170" y="0"/>
                </a:cubicBezTo>
                <a:cubicBezTo>
                  <a:pt x="1000583" y="28451"/>
                  <a:pt x="1194231" y="-21382"/>
                  <a:pt x="1412835" y="0"/>
                </a:cubicBezTo>
                <a:cubicBezTo>
                  <a:pt x="1631439" y="21382"/>
                  <a:pt x="1770551" y="15661"/>
                  <a:pt x="2007142" y="0"/>
                </a:cubicBezTo>
                <a:cubicBezTo>
                  <a:pt x="2243733" y="-15661"/>
                  <a:pt x="2399272" y="-25708"/>
                  <a:pt x="2678967" y="0"/>
                </a:cubicBezTo>
                <a:cubicBezTo>
                  <a:pt x="2731080" y="-2659"/>
                  <a:pt x="2763997" y="39341"/>
                  <a:pt x="2773991" y="95024"/>
                </a:cubicBezTo>
                <a:cubicBezTo>
                  <a:pt x="2786768" y="246601"/>
                  <a:pt x="2771532" y="296437"/>
                  <a:pt x="2773991" y="475111"/>
                </a:cubicBezTo>
                <a:cubicBezTo>
                  <a:pt x="2779712" y="535290"/>
                  <a:pt x="2733410" y="568287"/>
                  <a:pt x="2678967" y="570135"/>
                </a:cubicBezTo>
                <a:cubicBezTo>
                  <a:pt x="2475496" y="595269"/>
                  <a:pt x="2256288" y="576508"/>
                  <a:pt x="2032981" y="570135"/>
                </a:cubicBezTo>
                <a:cubicBezTo>
                  <a:pt x="1809674" y="563762"/>
                  <a:pt x="1665897" y="563825"/>
                  <a:pt x="1438674" y="570135"/>
                </a:cubicBezTo>
                <a:cubicBezTo>
                  <a:pt x="1211451" y="576445"/>
                  <a:pt x="973807" y="577937"/>
                  <a:pt x="844367" y="570135"/>
                </a:cubicBezTo>
                <a:cubicBezTo>
                  <a:pt x="714927" y="562333"/>
                  <a:pt x="309595" y="547449"/>
                  <a:pt x="95024" y="570135"/>
                </a:cubicBezTo>
                <a:cubicBezTo>
                  <a:pt x="42227" y="573895"/>
                  <a:pt x="2061" y="531393"/>
                  <a:pt x="0" y="475111"/>
                </a:cubicBezTo>
                <a:cubicBezTo>
                  <a:pt x="-15143" y="346446"/>
                  <a:pt x="3118" y="209730"/>
                  <a:pt x="0" y="95024"/>
                </a:cubicBezTo>
                <a:close/>
              </a:path>
              <a:path w="2773991" h="570135" stroke="0" extrusionOk="0">
                <a:moveTo>
                  <a:pt x="0" y="95024"/>
                </a:moveTo>
                <a:cubicBezTo>
                  <a:pt x="2446" y="32175"/>
                  <a:pt x="48104" y="2275"/>
                  <a:pt x="95024" y="0"/>
                </a:cubicBezTo>
                <a:cubicBezTo>
                  <a:pt x="285892" y="11171"/>
                  <a:pt x="550545" y="-13503"/>
                  <a:pt x="715170" y="0"/>
                </a:cubicBezTo>
                <a:cubicBezTo>
                  <a:pt x="879795" y="13503"/>
                  <a:pt x="1165146" y="-1336"/>
                  <a:pt x="1361156" y="0"/>
                </a:cubicBezTo>
                <a:cubicBezTo>
                  <a:pt x="1557166" y="1336"/>
                  <a:pt x="1816645" y="3364"/>
                  <a:pt x="1981302" y="0"/>
                </a:cubicBezTo>
                <a:cubicBezTo>
                  <a:pt x="2145959" y="-3364"/>
                  <a:pt x="2522659" y="11694"/>
                  <a:pt x="2678967" y="0"/>
                </a:cubicBezTo>
                <a:cubicBezTo>
                  <a:pt x="2739858" y="5064"/>
                  <a:pt x="2762925" y="45031"/>
                  <a:pt x="2773991" y="95024"/>
                </a:cubicBezTo>
                <a:cubicBezTo>
                  <a:pt x="2781861" y="227311"/>
                  <a:pt x="2786315" y="325500"/>
                  <a:pt x="2773991" y="475111"/>
                </a:cubicBezTo>
                <a:cubicBezTo>
                  <a:pt x="2784366" y="521340"/>
                  <a:pt x="2720226" y="573581"/>
                  <a:pt x="2678967" y="570135"/>
                </a:cubicBezTo>
                <a:cubicBezTo>
                  <a:pt x="2559950" y="572596"/>
                  <a:pt x="2246141" y="593429"/>
                  <a:pt x="2110500" y="570135"/>
                </a:cubicBezTo>
                <a:cubicBezTo>
                  <a:pt x="1974859" y="546841"/>
                  <a:pt x="1770866" y="599236"/>
                  <a:pt x="1516193" y="570135"/>
                </a:cubicBezTo>
                <a:cubicBezTo>
                  <a:pt x="1261520" y="541034"/>
                  <a:pt x="1115245" y="577806"/>
                  <a:pt x="870207" y="570135"/>
                </a:cubicBezTo>
                <a:cubicBezTo>
                  <a:pt x="625169" y="562464"/>
                  <a:pt x="270128" y="564842"/>
                  <a:pt x="95024" y="570135"/>
                </a:cubicBezTo>
                <a:cubicBezTo>
                  <a:pt x="48204" y="567043"/>
                  <a:pt x="-5337" y="531844"/>
                  <a:pt x="0" y="475111"/>
                </a:cubicBezTo>
                <a:cubicBezTo>
                  <a:pt x="11320" y="322705"/>
                  <a:pt x="3120" y="273608"/>
                  <a:pt x="0" y="95024"/>
                </a:cubicBezTo>
                <a:close/>
              </a:path>
            </a:pathLst>
          </a:custGeom>
          <a:solidFill>
            <a:srgbClr val="6A548D"/>
          </a:solidFill>
          <a:ln w="19050" cap="flat" cmpd="sng" algn="ctr">
            <a:solidFill>
              <a:schemeClr val="bg1"/>
            </a:solidFill>
            <a:prstDash val="solid"/>
            <a:miter lim="800000"/>
            <a:extLst>
              <a:ext uri="{C807C97D-BFC1-408E-A445-0C87EB9F89A2}">
                <ask:lineSketchStyleProps xmlns:ask="http://schemas.microsoft.com/office/drawing/2018/sketchyshapes" sd="2906754627">
                  <a:prstGeom prst="roundRect">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PIONEER ADHD </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AS MARKET LEADER</a:t>
            </a:r>
          </a:p>
        </p:txBody>
      </p:sp>
      <p:sp>
        <p:nvSpPr>
          <p:cNvPr id="2" name="Abgerundetes Rechteck 41">
            <a:extLst>
              <a:ext uri="{FF2B5EF4-FFF2-40B4-BE49-F238E27FC236}">
                <a16:creationId xmlns:a16="http://schemas.microsoft.com/office/drawing/2014/main" id="{F1648611-328D-304C-171C-C23146704526}"/>
              </a:ext>
            </a:extLst>
          </p:cNvPr>
          <p:cNvSpPr/>
          <p:nvPr/>
        </p:nvSpPr>
        <p:spPr>
          <a:xfrm>
            <a:off x="7912317" y="2345932"/>
            <a:ext cx="2016000" cy="2016000"/>
          </a:xfrm>
          <a:custGeom>
            <a:avLst/>
            <a:gdLst>
              <a:gd name="connsiteX0" fmla="*/ 0 w 2016000"/>
              <a:gd name="connsiteY0" fmla="*/ 1008000 h 2016000"/>
              <a:gd name="connsiteX1" fmla="*/ 1008000 w 2016000"/>
              <a:gd name="connsiteY1" fmla="*/ 0 h 2016000"/>
              <a:gd name="connsiteX2" fmla="*/ 2016000 w 2016000"/>
              <a:gd name="connsiteY2" fmla="*/ 1008000 h 2016000"/>
              <a:gd name="connsiteX3" fmla="*/ 1008000 w 2016000"/>
              <a:gd name="connsiteY3" fmla="*/ 2016000 h 2016000"/>
              <a:gd name="connsiteX4" fmla="*/ 0 w 2016000"/>
              <a:gd name="connsiteY4" fmla="*/ 100800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6000" h="2016000" fill="none" extrusionOk="0">
                <a:moveTo>
                  <a:pt x="0" y="1008000"/>
                </a:moveTo>
                <a:cubicBezTo>
                  <a:pt x="36224" y="428608"/>
                  <a:pt x="398154" y="-30341"/>
                  <a:pt x="1008000" y="0"/>
                </a:cubicBezTo>
                <a:cubicBezTo>
                  <a:pt x="1678505" y="59997"/>
                  <a:pt x="2053983" y="420022"/>
                  <a:pt x="2016000" y="1008000"/>
                </a:cubicBezTo>
                <a:cubicBezTo>
                  <a:pt x="2015800" y="1587919"/>
                  <a:pt x="1618217" y="1914474"/>
                  <a:pt x="1008000" y="2016000"/>
                </a:cubicBezTo>
                <a:cubicBezTo>
                  <a:pt x="547028" y="2027289"/>
                  <a:pt x="102016" y="1630374"/>
                  <a:pt x="0" y="1008000"/>
                </a:cubicBezTo>
                <a:close/>
              </a:path>
              <a:path w="2016000" h="2016000" stroke="0" extrusionOk="0">
                <a:moveTo>
                  <a:pt x="0" y="1008000"/>
                </a:moveTo>
                <a:cubicBezTo>
                  <a:pt x="124831" y="412873"/>
                  <a:pt x="404772" y="19246"/>
                  <a:pt x="1008000" y="0"/>
                </a:cubicBezTo>
                <a:cubicBezTo>
                  <a:pt x="1469408" y="97809"/>
                  <a:pt x="2072319" y="419935"/>
                  <a:pt x="2016000" y="1008000"/>
                </a:cubicBezTo>
                <a:cubicBezTo>
                  <a:pt x="1948125" y="1531160"/>
                  <a:pt x="1574133" y="2042356"/>
                  <a:pt x="1008000" y="2016000"/>
                </a:cubicBezTo>
                <a:cubicBezTo>
                  <a:pt x="475677" y="1995305"/>
                  <a:pt x="-92328" y="1574689"/>
                  <a:pt x="0" y="1008000"/>
                </a:cubicBezTo>
                <a:close/>
              </a:path>
            </a:pathLst>
          </a:custGeom>
          <a:solidFill>
            <a:srgbClr val="C8BBD7"/>
          </a:solidFill>
          <a:ln w="19050" cap="flat" cmpd="sng" algn="ctr">
            <a:solidFill>
              <a:schemeClr val="bg1"/>
            </a:solidFill>
            <a:prstDash val="solid"/>
            <a:miter lim="800000"/>
            <a:extLst>
              <a:ext uri="{C807C97D-BFC1-408E-A445-0C87EB9F89A2}">
                <ask:lineSketchStyleProps xmlns:ask="http://schemas.microsoft.com/office/drawing/2018/sketchyshapes" sd="1381808965">
                  <a:prstGeom prst="ellipse">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2000" b="1" i="0" u="none" strike="noStrike" kern="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endParaRPr>
          </a:p>
        </p:txBody>
      </p:sp>
      <p:sp>
        <p:nvSpPr>
          <p:cNvPr id="9" name="Abgerundetes Rechteck 41">
            <a:extLst>
              <a:ext uri="{FF2B5EF4-FFF2-40B4-BE49-F238E27FC236}">
                <a16:creationId xmlns:a16="http://schemas.microsoft.com/office/drawing/2014/main" id="{72FE822A-0F73-63C3-67C2-F1A7B7D42318}"/>
              </a:ext>
            </a:extLst>
          </p:cNvPr>
          <p:cNvSpPr/>
          <p:nvPr/>
        </p:nvSpPr>
        <p:spPr>
          <a:xfrm>
            <a:off x="5096169" y="2355316"/>
            <a:ext cx="2016000" cy="2016000"/>
          </a:xfrm>
          <a:custGeom>
            <a:avLst/>
            <a:gdLst>
              <a:gd name="connsiteX0" fmla="*/ 0 w 2016000"/>
              <a:gd name="connsiteY0" fmla="*/ 1008000 h 2016000"/>
              <a:gd name="connsiteX1" fmla="*/ 1008000 w 2016000"/>
              <a:gd name="connsiteY1" fmla="*/ 0 h 2016000"/>
              <a:gd name="connsiteX2" fmla="*/ 2016000 w 2016000"/>
              <a:gd name="connsiteY2" fmla="*/ 1008000 h 2016000"/>
              <a:gd name="connsiteX3" fmla="*/ 1008000 w 2016000"/>
              <a:gd name="connsiteY3" fmla="*/ 2016000 h 2016000"/>
              <a:gd name="connsiteX4" fmla="*/ 0 w 2016000"/>
              <a:gd name="connsiteY4" fmla="*/ 100800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6000" h="2016000" fill="none" extrusionOk="0">
                <a:moveTo>
                  <a:pt x="0" y="1008000"/>
                </a:moveTo>
                <a:cubicBezTo>
                  <a:pt x="36224" y="428608"/>
                  <a:pt x="398154" y="-30341"/>
                  <a:pt x="1008000" y="0"/>
                </a:cubicBezTo>
                <a:cubicBezTo>
                  <a:pt x="1678505" y="59997"/>
                  <a:pt x="2053983" y="420022"/>
                  <a:pt x="2016000" y="1008000"/>
                </a:cubicBezTo>
                <a:cubicBezTo>
                  <a:pt x="2015800" y="1587919"/>
                  <a:pt x="1618217" y="1914474"/>
                  <a:pt x="1008000" y="2016000"/>
                </a:cubicBezTo>
                <a:cubicBezTo>
                  <a:pt x="547028" y="2027289"/>
                  <a:pt x="102016" y="1630374"/>
                  <a:pt x="0" y="1008000"/>
                </a:cubicBezTo>
                <a:close/>
              </a:path>
              <a:path w="2016000" h="2016000" stroke="0" extrusionOk="0">
                <a:moveTo>
                  <a:pt x="0" y="1008000"/>
                </a:moveTo>
                <a:cubicBezTo>
                  <a:pt x="124831" y="412873"/>
                  <a:pt x="404772" y="19246"/>
                  <a:pt x="1008000" y="0"/>
                </a:cubicBezTo>
                <a:cubicBezTo>
                  <a:pt x="1469408" y="97809"/>
                  <a:pt x="2072319" y="419935"/>
                  <a:pt x="2016000" y="1008000"/>
                </a:cubicBezTo>
                <a:cubicBezTo>
                  <a:pt x="1948125" y="1531160"/>
                  <a:pt x="1574133" y="2042356"/>
                  <a:pt x="1008000" y="2016000"/>
                </a:cubicBezTo>
                <a:cubicBezTo>
                  <a:pt x="475677" y="1995305"/>
                  <a:pt x="-92328" y="1574689"/>
                  <a:pt x="0" y="1008000"/>
                </a:cubicBezTo>
                <a:close/>
              </a:path>
            </a:pathLst>
          </a:custGeom>
          <a:solidFill>
            <a:srgbClr val="C8BBD7"/>
          </a:solidFill>
          <a:ln w="19050" cap="flat" cmpd="sng" algn="ctr">
            <a:solidFill>
              <a:schemeClr val="bg1"/>
            </a:solidFill>
            <a:prstDash val="solid"/>
            <a:miter lim="800000"/>
            <a:extLst>
              <a:ext uri="{C807C97D-BFC1-408E-A445-0C87EB9F89A2}">
                <ask:lineSketchStyleProps xmlns:ask="http://schemas.microsoft.com/office/drawing/2018/sketchyshapes" sd="1381808965">
                  <a:prstGeom prst="ellipse">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2000" b="1" i="0" u="none" strike="noStrike" kern="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endParaRPr>
          </a:p>
        </p:txBody>
      </p:sp>
      <p:sp>
        <p:nvSpPr>
          <p:cNvPr id="10" name="Abgerundetes Rechteck 41">
            <a:extLst>
              <a:ext uri="{FF2B5EF4-FFF2-40B4-BE49-F238E27FC236}">
                <a16:creationId xmlns:a16="http://schemas.microsoft.com/office/drawing/2014/main" id="{A575FD77-CE0A-968B-6D07-69515E96426C}"/>
              </a:ext>
            </a:extLst>
          </p:cNvPr>
          <p:cNvSpPr/>
          <p:nvPr/>
        </p:nvSpPr>
        <p:spPr>
          <a:xfrm>
            <a:off x="2064397" y="2345932"/>
            <a:ext cx="2016000" cy="2016000"/>
          </a:xfrm>
          <a:custGeom>
            <a:avLst/>
            <a:gdLst>
              <a:gd name="connsiteX0" fmla="*/ 0 w 2016000"/>
              <a:gd name="connsiteY0" fmla="*/ 1008000 h 2016000"/>
              <a:gd name="connsiteX1" fmla="*/ 1008000 w 2016000"/>
              <a:gd name="connsiteY1" fmla="*/ 0 h 2016000"/>
              <a:gd name="connsiteX2" fmla="*/ 2016000 w 2016000"/>
              <a:gd name="connsiteY2" fmla="*/ 1008000 h 2016000"/>
              <a:gd name="connsiteX3" fmla="*/ 1008000 w 2016000"/>
              <a:gd name="connsiteY3" fmla="*/ 2016000 h 2016000"/>
              <a:gd name="connsiteX4" fmla="*/ 0 w 2016000"/>
              <a:gd name="connsiteY4" fmla="*/ 1008000 h 201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6000" h="2016000" fill="none" extrusionOk="0">
                <a:moveTo>
                  <a:pt x="0" y="1008000"/>
                </a:moveTo>
                <a:cubicBezTo>
                  <a:pt x="36224" y="428608"/>
                  <a:pt x="398154" y="-30341"/>
                  <a:pt x="1008000" y="0"/>
                </a:cubicBezTo>
                <a:cubicBezTo>
                  <a:pt x="1678505" y="59997"/>
                  <a:pt x="2053983" y="420022"/>
                  <a:pt x="2016000" y="1008000"/>
                </a:cubicBezTo>
                <a:cubicBezTo>
                  <a:pt x="2015800" y="1587919"/>
                  <a:pt x="1618217" y="1914474"/>
                  <a:pt x="1008000" y="2016000"/>
                </a:cubicBezTo>
                <a:cubicBezTo>
                  <a:pt x="547028" y="2027289"/>
                  <a:pt x="102016" y="1630374"/>
                  <a:pt x="0" y="1008000"/>
                </a:cubicBezTo>
                <a:close/>
              </a:path>
              <a:path w="2016000" h="2016000" stroke="0" extrusionOk="0">
                <a:moveTo>
                  <a:pt x="0" y="1008000"/>
                </a:moveTo>
                <a:cubicBezTo>
                  <a:pt x="124831" y="412873"/>
                  <a:pt x="404772" y="19246"/>
                  <a:pt x="1008000" y="0"/>
                </a:cubicBezTo>
                <a:cubicBezTo>
                  <a:pt x="1469408" y="97809"/>
                  <a:pt x="2072319" y="419935"/>
                  <a:pt x="2016000" y="1008000"/>
                </a:cubicBezTo>
                <a:cubicBezTo>
                  <a:pt x="1948125" y="1531160"/>
                  <a:pt x="1574133" y="2042356"/>
                  <a:pt x="1008000" y="2016000"/>
                </a:cubicBezTo>
                <a:cubicBezTo>
                  <a:pt x="475677" y="1995305"/>
                  <a:pt x="-92328" y="1574689"/>
                  <a:pt x="0" y="1008000"/>
                </a:cubicBezTo>
                <a:close/>
              </a:path>
            </a:pathLst>
          </a:custGeom>
          <a:solidFill>
            <a:srgbClr val="C8BBD7"/>
          </a:solidFill>
          <a:ln w="19050" cap="flat" cmpd="sng" algn="ctr">
            <a:solidFill>
              <a:schemeClr val="bg1"/>
            </a:solidFill>
            <a:prstDash val="solid"/>
            <a:miter lim="800000"/>
            <a:extLst>
              <a:ext uri="{C807C97D-BFC1-408E-A445-0C87EB9F89A2}">
                <ask:lineSketchStyleProps xmlns:ask="http://schemas.microsoft.com/office/drawing/2018/sketchyshapes" sd="1381808965">
                  <a:prstGeom prst="ellipse">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2000" b="1" i="0" u="none" strike="noStrike" kern="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endParaRPr>
          </a:p>
        </p:txBody>
      </p:sp>
      <p:sp>
        <p:nvSpPr>
          <p:cNvPr id="31" name="Titel 1">
            <a:extLst>
              <a:ext uri="{FF2B5EF4-FFF2-40B4-BE49-F238E27FC236}">
                <a16:creationId xmlns:a16="http://schemas.microsoft.com/office/drawing/2014/main" id="{455A5878-CBAB-40D6-B4CE-8059DFB81F00}"/>
              </a:ext>
            </a:extLst>
          </p:cNvPr>
          <p:cNvSpPr>
            <a:spLocks noGrp="1"/>
          </p:cNvSpPr>
          <p:nvPr>
            <p:ph type="title"/>
          </p:nvPr>
        </p:nvSpPr>
        <p:spPr>
          <a:xfrm>
            <a:off x="419851" y="890548"/>
            <a:ext cx="9308941" cy="447240"/>
          </a:xfrm>
        </p:spPr>
        <p:txBody>
          <a:bodyPr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de-DE" err="1"/>
              <a:t>Pioneering</a:t>
            </a:r>
            <a:r>
              <a:rPr lang="de-DE"/>
              <a:t> TA ADHD </a:t>
            </a:r>
            <a:r>
              <a:rPr lang="de-DE" err="1"/>
              <a:t>offers</a:t>
            </a:r>
            <a:r>
              <a:rPr lang="de-DE"/>
              <a:t> </a:t>
            </a:r>
            <a:r>
              <a:rPr lang="de-DE" err="1"/>
              <a:t>us</a:t>
            </a:r>
            <a:r>
              <a:rPr lang="de-DE"/>
              <a:t> </a:t>
            </a:r>
            <a:r>
              <a:rPr lang="de-DE" err="1"/>
              <a:t>great</a:t>
            </a:r>
            <a:r>
              <a:rPr lang="de-DE"/>
              <a:t> potential…</a:t>
            </a:r>
            <a:br>
              <a:rPr lang="en-US"/>
            </a:br>
            <a:endParaRPr lang="de-DE"/>
          </a:p>
        </p:txBody>
      </p:sp>
      <p:pic>
        <p:nvPicPr>
          <p:cNvPr id="4" name="Grafik 3">
            <a:extLst>
              <a:ext uri="{FF2B5EF4-FFF2-40B4-BE49-F238E27FC236}">
                <a16:creationId xmlns:a16="http://schemas.microsoft.com/office/drawing/2014/main" id="{D8DC28A4-D3A7-CF73-A3CF-9A26E54D760F}"/>
              </a:ext>
            </a:extLst>
          </p:cNvPr>
          <p:cNvPicPr>
            <a:picLocks noChangeAspect="1"/>
          </p:cNvPicPr>
          <p:nvPr/>
        </p:nvPicPr>
        <p:blipFill rotWithShape="1">
          <a:blip r:embed="rId3"/>
          <a:srcRect l="52915"/>
          <a:stretch/>
        </p:blipFill>
        <p:spPr>
          <a:xfrm>
            <a:off x="-44276" y="-484722"/>
            <a:ext cx="7339458" cy="1198166"/>
          </a:xfrm>
          <a:prstGeom prst="rect">
            <a:avLst/>
          </a:prstGeom>
        </p:spPr>
      </p:pic>
      <p:sp>
        <p:nvSpPr>
          <p:cNvPr id="5" name="Text Placeholder 3">
            <a:extLst>
              <a:ext uri="{FF2B5EF4-FFF2-40B4-BE49-F238E27FC236}">
                <a16:creationId xmlns:a16="http://schemas.microsoft.com/office/drawing/2014/main" id="{9AA59EE5-882D-D9CF-AF70-9CA752A3E3BF}"/>
              </a:ext>
            </a:extLst>
          </p:cNvPr>
          <p:cNvSpPr txBox="1">
            <a:spLocks/>
          </p:cNvSpPr>
          <p:nvPr/>
        </p:nvSpPr>
        <p:spPr>
          <a:xfrm>
            <a:off x="419850" y="218493"/>
            <a:ext cx="9800798" cy="663575"/>
          </a:xfrm>
          <a:prstGeom prst="rect">
            <a:avLst/>
          </a:prstGeom>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355"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all" spc="0" normalizeH="0" baseline="0" noProof="0">
                <a:ln>
                  <a:noFill/>
                </a:ln>
                <a:solidFill>
                  <a:srgbClr val="002060"/>
                </a:solidFill>
                <a:effectLst/>
                <a:uLnTx/>
                <a:uFillTx/>
                <a:latin typeface="Bariol Bold" panose="02000506040000020003" pitchFamily="50" charset="0"/>
                <a:ea typeface="+mn-ea"/>
                <a:cs typeface="+mn-cs"/>
              </a:rPr>
              <a:t>Drive HCP malnutrition awareness &amp; intervention </a:t>
            </a:r>
          </a:p>
        </p:txBody>
      </p:sp>
      <p:pic>
        <p:nvPicPr>
          <p:cNvPr id="3" name="Grafik 2">
            <a:extLst>
              <a:ext uri="{FF2B5EF4-FFF2-40B4-BE49-F238E27FC236}">
                <a16:creationId xmlns:a16="http://schemas.microsoft.com/office/drawing/2014/main" id="{0DAFDCDA-5537-3E0D-378F-4ABD8C530196}"/>
              </a:ext>
            </a:extLst>
          </p:cNvPr>
          <p:cNvPicPr>
            <a:picLocks noChangeAspect="1"/>
          </p:cNvPicPr>
          <p:nvPr/>
        </p:nvPicPr>
        <p:blipFill>
          <a:blip r:embed="rId4">
            <a:duotone>
              <a:schemeClr val="accent6">
                <a:shade val="45000"/>
                <a:satMod val="135000"/>
              </a:schemeClr>
              <a:prstClr val="white"/>
            </a:duotone>
          </a:blip>
          <a:stretch>
            <a:fillRect/>
          </a:stretch>
        </p:blipFill>
        <p:spPr>
          <a:xfrm rot="19995668">
            <a:off x="5194236" y="2473346"/>
            <a:ext cx="1819866" cy="1819866"/>
          </a:xfrm>
          <a:prstGeom prst="rect">
            <a:avLst/>
          </a:prstGeom>
        </p:spPr>
      </p:pic>
      <p:pic>
        <p:nvPicPr>
          <p:cNvPr id="1026" name="Picture 2" descr="55,908 Pioneer Images, Stock Photos &amp; Vectors | Shutterstock">
            <a:extLst>
              <a:ext uri="{FF2B5EF4-FFF2-40B4-BE49-F238E27FC236}">
                <a16:creationId xmlns:a16="http://schemas.microsoft.com/office/drawing/2014/main" id="{E3523097-9B62-BBDE-CA82-81637985F0B6}"/>
              </a:ext>
            </a:extLst>
          </p:cNvPr>
          <p:cNvPicPr>
            <a:picLocks noChangeAspect="1" noChangeArrowheads="1"/>
          </p:cNvPicPr>
          <p:nvPr/>
        </p:nvPicPr>
        <p:blipFill rotWithShape="1">
          <a:blip r:embed="rId5">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l="10983" t="7940" r="12242" b="34253"/>
          <a:stretch/>
        </p:blipFill>
        <p:spPr bwMode="auto">
          <a:xfrm>
            <a:off x="7994700" y="2480629"/>
            <a:ext cx="1806272" cy="154172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Kindersymbol Stock Vektor Art und mehr Bilder von Kind - Kind, Icon,  Nachkommen - iStock">
            <a:extLst>
              <a:ext uri="{FF2B5EF4-FFF2-40B4-BE49-F238E27FC236}">
                <a16:creationId xmlns:a16="http://schemas.microsoft.com/office/drawing/2014/main" id="{1C994792-C399-1A6D-9080-286059231909}"/>
              </a:ext>
            </a:extLst>
          </p:cNvPr>
          <p:cNvPicPr>
            <a:picLocks noChangeAspect="1" noChangeArrowheads="1"/>
          </p:cNvPicPr>
          <p:nvPr/>
        </p:nvPicPr>
        <p:blipFill>
          <a:blip r:embed="rId6">
            <a:clrChange>
              <a:clrFrom>
                <a:srgbClr val="FFFFFF"/>
              </a:clrFrom>
              <a:clrTo>
                <a:srgbClr val="FFFFFF">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66991" y="2480628"/>
            <a:ext cx="1350440" cy="1350440"/>
          </a:xfrm>
          <a:prstGeom prst="rect">
            <a:avLst/>
          </a:prstGeom>
          <a:noFill/>
          <a:extLst>
            <a:ext uri="{909E8E84-426E-40DD-AFC4-6F175D3DCCD1}">
              <a14:hiddenFill xmlns:a14="http://schemas.microsoft.com/office/drawing/2010/main">
                <a:solidFill>
                  <a:srgbClr val="FFFFFF"/>
                </a:solidFill>
              </a14:hiddenFill>
            </a:ext>
          </a:extLst>
        </p:spPr>
      </p:pic>
      <p:sp>
        <p:nvSpPr>
          <p:cNvPr id="17" name="Textfeld 16">
            <a:extLst>
              <a:ext uri="{FF2B5EF4-FFF2-40B4-BE49-F238E27FC236}">
                <a16:creationId xmlns:a16="http://schemas.microsoft.com/office/drawing/2014/main" id="{76BC4F19-BB8F-B1BA-1BB3-14EC9DDFC784}"/>
              </a:ext>
            </a:extLst>
          </p:cNvPr>
          <p:cNvSpPr txBox="1"/>
          <p:nvPr/>
        </p:nvSpPr>
        <p:spPr>
          <a:xfrm>
            <a:off x="2308882" y="3530080"/>
            <a:ext cx="2856426" cy="646331"/>
          </a:xfrm>
          <a:prstGeom prst="rect">
            <a:avLst/>
          </a:prstGeom>
          <a:noFill/>
        </p:spPr>
        <p:txBody>
          <a:bodyPr wrap="square" rtlCol="0">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de-DE" sz="1800" b="1" i="0" u="none" strike="noStrike" kern="1200" cap="none" spc="0" normalizeH="0" baseline="0" noProof="0" err="1">
                <a:ln>
                  <a:noFill/>
                </a:ln>
                <a:solidFill>
                  <a:srgbClr val="002060"/>
                </a:solidFill>
                <a:effectLst/>
                <a:uLnTx/>
                <a:uFillTx/>
                <a:latin typeface="Calibri" panose="020F0502020204030204" pitchFamily="34" charset="0"/>
                <a:ea typeface="+mn-ea"/>
                <a:cs typeface="Calibri" panose="020F0502020204030204" pitchFamily="34" charset="0"/>
              </a:rPr>
              <a:t>up</a:t>
            </a:r>
            <a:r>
              <a:rPr kumimoji="0" lang="de-DE" sz="1800" b="1"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de-DE" sz="1800" b="1" i="0" u="none" strike="noStrike" kern="1200" cap="none" spc="0" normalizeH="0" baseline="0" noProof="0" err="1">
                <a:ln>
                  <a:noFill/>
                </a:ln>
                <a:solidFill>
                  <a:srgbClr val="002060"/>
                </a:solidFill>
                <a:effectLst/>
                <a:uLnTx/>
                <a:uFillTx/>
                <a:latin typeface="Calibri" panose="020F0502020204030204" pitchFamily="34" charset="0"/>
                <a:ea typeface="+mn-ea"/>
                <a:cs typeface="Calibri" panose="020F0502020204030204" pitchFamily="34" charset="0"/>
              </a:rPr>
              <a:t>to</a:t>
            </a:r>
            <a:r>
              <a:rPr kumimoji="0" lang="de-DE" sz="1800" b="1"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 </a:t>
            </a:r>
            <a:r>
              <a:rPr kumimoji="0" lang="de-DE" sz="3600" b="1" i="0" u="none" strike="noStrike" kern="1200" cap="none" spc="0" normalizeH="0" baseline="0" noProof="0">
                <a:ln>
                  <a:noFill/>
                </a:ln>
                <a:solidFill>
                  <a:srgbClr val="002060"/>
                </a:solidFill>
                <a:effectLst/>
                <a:uLnTx/>
                <a:uFillTx/>
                <a:latin typeface="Calibri" panose="020F0502020204030204" pitchFamily="34" charset="0"/>
                <a:ea typeface="+mn-ea"/>
                <a:cs typeface="Calibri" panose="020F0502020204030204" pitchFamily="34" charset="0"/>
              </a:rPr>
              <a:t>50%</a:t>
            </a:r>
          </a:p>
        </p:txBody>
      </p:sp>
      <p:pic>
        <p:nvPicPr>
          <p:cNvPr id="11" name="Picture 10" descr="Circle flag of Germany. 11571346 PNG">
            <a:extLst>
              <a:ext uri="{FF2B5EF4-FFF2-40B4-BE49-F238E27FC236}">
                <a16:creationId xmlns:a16="http://schemas.microsoft.com/office/drawing/2014/main" id="{8E82204C-8643-9244-512A-B2452204E553}"/>
              </a:ext>
            </a:extLst>
          </p:cNvPr>
          <p:cNvPicPr>
            <a:picLocks noChangeAspect="1"/>
          </p:cNvPicPr>
          <p:nvPr/>
        </p:nvPicPr>
        <p:blipFill>
          <a:blip r:embed="rId7"/>
          <a:stretch>
            <a:fillRect/>
          </a:stretch>
        </p:blipFill>
        <p:spPr>
          <a:xfrm>
            <a:off x="9629527" y="72278"/>
            <a:ext cx="734483" cy="745067"/>
          </a:xfrm>
          <a:prstGeom prst="rect">
            <a:avLst/>
          </a:prstGeom>
        </p:spPr>
      </p:pic>
    </p:spTree>
    <p:extLst>
      <p:ext uri="{BB962C8B-B14F-4D97-AF65-F5344CB8AC3E}">
        <p14:creationId xmlns:p14="http://schemas.microsoft.com/office/powerpoint/2010/main" val="32240489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el 1">
            <a:extLst>
              <a:ext uri="{FF2B5EF4-FFF2-40B4-BE49-F238E27FC236}">
                <a16:creationId xmlns:a16="http://schemas.microsoft.com/office/drawing/2014/main" id="{455A5878-CBAB-40D6-B4CE-8059DFB81F00}"/>
              </a:ext>
            </a:extLst>
          </p:cNvPr>
          <p:cNvSpPr>
            <a:spLocks noGrp="1"/>
          </p:cNvSpPr>
          <p:nvPr>
            <p:ph type="title"/>
          </p:nvPr>
        </p:nvSpPr>
        <p:spPr>
          <a:xfrm>
            <a:off x="419851" y="890548"/>
            <a:ext cx="9236061" cy="447240"/>
          </a:xfrm>
        </p:spPr>
        <p:txBody>
          <a:bodyPr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de-DE" err="1"/>
              <a:t>With</a:t>
            </a:r>
            <a:r>
              <a:rPr lang="de-DE"/>
              <a:t> </a:t>
            </a:r>
            <a:r>
              <a:rPr lang="de-DE" err="1"/>
              <a:t>our</a:t>
            </a:r>
            <a:r>
              <a:rPr lang="de-DE"/>
              <a:t> strong ADHD </a:t>
            </a:r>
            <a:r>
              <a:rPr lang="de-DE" err="1"/>
              <a:t>campaign</a:t>
            </a:r>
            <a:r>
              <a:rPr lang="de-DE"/>
              <a:t> </a:t>
            </a:r>
            <a:r>
              <a:rPr lang="de-DE" err="1"/>
              <a:t>we</a:t>
            </a:r>
            <a:r>
              <a:rPr lang="de-DE"/>
              <a:t> </a:t>
            </a:r>
            <a:r>
              <a:rPr lang="de-DE" err="1"/>
              <a:t>are</a:t>
            </a:r>
            <a:r>
              <a:rPr lang="de-DE"/>
              <a:t> </a:t>
            </a:r>
            <a:r>
              <a:rPr lang="de-DE" err="1"/>
              <a:t>ready</a:t>
            </a:r>
            <a:r>
              <a:rPr lang="de-DE"/>
              <a:t> </a:t>
            </a:r>
            <a:r>
              <a:rPr lang="de-DE" err="1"/>
              <a:t>to</a:t>
            </a:r>
            <a:r>
              <a:rPr lang="de-DE"/>
              <a:t> </a:t>
            </a:r>
            <a:r>
              <a:rPr lang="de-DE" err="1"/>
              <a:t>storm</a:t>
            </a:r>
            <a:r>
              <a:rPr lang="de-DE"/>
              <a:t> </a:t>
            </a:r>
            <a:r>
              <a:rPr lang="de-DE" err="1"/>
              <a:t>the</a:t>
            </a:r>
            <a:r>
              <a:rPr lang="de-DE"/>
              <a:t> HCP </a:t>
            </a:r>
            <a:r>
              <a:rPr lang="de-DE" err="1"/>
              <a:t>world</a:t>
            </a:r>
            <a:br>
              <a:rPr lang="en-US"/>
            </a:br>
            <a:endParaRPr lang="de-DE"/>
          </a:p>
        </p:txBody>
      </p:sp>
      <p:pic>
        <p:nvPicPr>
          <p:cNvPr id="4" name="Grafik 3">
            <a:extLst>
              <a:ext uri="{FF2B5EF4-FFF2-40B4-BE49-F238E27FC236}">
                <a16:creationId xmlns:a16="http://schemas.microsoft.com/office/drawing/2014/main" id="{D8DC28A4-D3A7-CF73-A3CF-9A26E54D760F}"/>
              </a:ext>
            </a:extLst>
          </p:cNvPr>
          <p:cNvPicPr>
            <a:picLocks noChangeAspect="1"/>
          </p:cNvPicPr>
          <p:nvPr/>
        </p:nvPicPr>
        <p:blipFill rotWithShape="1">
          <a:blip r:embed="rId5"/>
          <a:srcRect l="52915"/>
          <a:stretch/>
        </p:blipFill>
        <p:spPr>
          <a:xfrm>
            <a:off x="-44276" y="-484722"/>
            <a:ext cx="7339458" cy="1198166"/>
          </a:xfrm>
          <a:prstGeom prst="rect">
            <a:avLst/>
          </a:prstGeom>
        </p:spPr>
      </p:pic>
      <p:sp>
        <p:nvSpPr>
          <p:cNvPr id="5" name="Text Placeholder 3">
            <a:extLst>
              <a:ext uri="{FF2B5EF4-FFF2-40B4-BE49-F238E27FC236}">
                <a16:creationId xmlns:a16="http://schemas.microsoft.com/office/drawing/2014/main" id="{9AA59EE5-882D-D9CF-AF70-9CA752A3E3BF}"/>
              </a:ext>
            </a:extLst>
          </p:cNvPr>
          <p:cNvSpPr txBox="1">
            <a:spLocks/>
          </p:cNvSpPr>
          <p:nvPr/>
        </p:nvSpPr>
        <p:spPr>
          <a:xfrm>
            <a:off x="419850" y="218493"/>
            <a:ext cx="9800798" cy="663575"/>
          </a:xfrm>
          <a:prstGeom prst="rect">
            <a:avLst/>
          </a:prstGeom>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355"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all" spc="0" normalizeH="0" baseline="0" noProof="0">
                <a:ln>
                  <a:noFill/>
                </a:ln>
                <a:solidFill>
                  <a:srgbClr val="002060"/>
                </a:solidFill>
                <a:effectLst/>
                <a:uLnTx/>
                <a:uFillTx/>
                <a:latin typeface="Bariol Bold" panose="02000506040000020003" pitchFamily="50" charset="0"/>
                <a:ea typeface="+mn-ea"/>
                <a:cs typeface="+mn-cs"/>
              </a:rPr>
              <a:t>Drive HCP malnutrition awareness &amp; intervention </a:t>
            </a:r>
          </a:p>
        </p:txBody>
      </p:sp>
      <p:pic>
        <p:nvPicPr>
          <p:cNvPr id="6" name="Grafik 5" descr="Ein Bild, das Text, Screenshot, Menschliches Gesicht, Software enthält.&#10;&#10;Automatisch generierte Beschreibung">
            <a:extLst>
              <a:ext uri="{FF2B5EF4-FFF2-40B4-BE49-F238E27FC236}">
                <a16:creationId xmlns:a16="http://schemas.microsoft.com/office/drawing/2014/main" id="{98DCF127-A139-A1F5-6B53-0E2433DDA473}"/>
              </a:ext>
            </a:extLst>
          </p:cNvPr>
          <p:cNvPicPr>
            <a:picLocks noChangeAspect="1"/>
          </p:cNvPicPr>
          <p:nvPr/>
        </p:nvPicPr>
        <p:blipFill rotWithShape="1">
          <a:blip r:embed="rId6"/>
          <a:srcRect l="7423" t="19216" r="32113" b="1727"/>
          <a:stretch/>
        </p:blipFill>
        <p:spPr>
          <a:xfrm rot="21114306">
            <a:off x="517644" y="2440734"/>
            <a:ext cx="4403334" cy="3089210"/>
          </a:xfrm>
          <a:prstGeom prst="rect">
            <a:avLst/>
          </a:prstGeom>
          <a:effectLst>
            <a:outerShdw blurRad="50800" dist="38100" dir="2700000" algn="tl" rotWithShape="0">
              <a:prstClr val="black">
                <a:alpha val="40000"/>
              </a:prstClr>
            </a:outerShdw>
          </a:effectLst>
        </p:spPr>
      </p:pic>
      <p:pic>
        <p:nvPicPr>
          <p:cNvPr id="8" name="Grafik 7" descr="Ein Bild, das Text, Screenshot, Software, Website enthält.&#10;&#10;Automatisch generierte Beschreibung">
            <a:extLst>
              <a:ext uri="{FF2B5EF4-FFF2-40B4-BE49-F238E27FC236}">
                <a16:creationId xmlns:a16="http://schemas.microsoft.com/office/drawing/2014/main" id="{C23C872C-86F6-6DCA-5D3C-489C9DE827A0}"/>
              </a:ext>
            </a:extLst>
          </p:cNvPr>
          <p:cNvPicPr>
            <a:picLocks noChangeAspect="1"/>
          </p:cNvPicPr>
          <p:nvPr/>
        </p:nvPicPr>
        <p:blipFill rotWithShape="1">
          <a:blip r:embed="rId7"/>
          <a:srcRect l="24688" t="17343" r="43854" b="1987"/>
          <a:stretch/>
        </p:blipFill>
        <p:spPr>
          <a:xfrm rot="875481">
            <a:off x="9956312" y="1709641"/>
            <a:ext cx="1876795" cy="2625128"/>
          </a:xfrm>
          <a:prstGeom prst="rect">
            <a:avLst/>
          </a:prstGeom>
          <a:ln>
            <a:noFill/>
          </a:ln>
          <a:effectLst>
            <a:outerShdw blurRad="292100" dist="139700" dir="2700000" algn="tl" rotWithShape="0">
              <a:srgbClr val="333333">
                <a:alpha val="65000"/>
              </a:srgbClr>
            </a:outerShdw>
          </a:effectLst>
        </p:spPr>
      </p:pic>
      <p:pic>
        <p:nvPicPr>
          <p:cNvPr id="12" name="Picture 8" descr="Text&#10;&#10;Description automatically generated">
            <a:extLst>
              <a:ext uri="{FF2B5EF4-FFF2-40B4-BE49-F238E27FC236}">
                <a16:creationId xmlns:a16="http://schemas.microsoft.com/office/drawing/2014/main" id="{6C903E12-1232-ACE3-03DC-4109BB4C68A5}"/>
              </a:ext>
            </a:extLst>
          </p:cNvPr>
          <p:cNvPicPr>
            <a:picLocks noChangeAspect="1"/>
          </p:cNvPicPr>
          <p:nvPr/>
        </p:nvPicPr>
        <p:blipFill>
          <a:blip r:embed="rId8"/>
          <a:stretch>
            <a:fillRect/>
          </a:stretch>
        </p:blipFill>
        <p:spPr>
          <a:xfrm rot="21275407">
            <a:off x="8805378" y="2463772"/>
            <a:ext cx="1786246" cy="2603062"/>
          </a:xfrm>
          <a:prstGeom prst="rect">
            <a:avLst/>
          </a:prstGeom>
          <a:ln>
            <a:noFill/>
          </a:ln>
          <a:effectLst>
            <a:outerShdw blurRad="292100" dist="139700" dir="2700000" algn="tl" rotWithShape="0">
              <a:srgbClr val="333333">
                <a:alpha val="65000"/>
              </a:srgbClr>
            </a:outerShdw>
          </a:effectLst>
        </p:spPr>
      </p:pic>
      <p:pic>
        <p:nvPicPr>
          <p:cNvPr id="25" name="Grafik 24">
            <a:extLst>
              <a:ext uri="{FF2B5EF4-FFF2-40B4-BE49-F238E27FC236}">
                <a16:creationId xmlns:a16="http://schemas.microsoft.com/office/drawing/2014/main" id="{B9A8FB2F-50C6-0F80-9A45-096CC8A0AE6C}"/>
              </a:ext>
            </a:extLst>
          </p:cNvPr>
          <p:cNvPicPr>
            <a:picLocks noChangeAspect="1"/>
          </p:cNvPicPr>
          <p:nvPr/>
        </p:nvPicPr>
        <p:blipFill rotWithShape="1">
          <a:blip r:embed="rId9">
            <a:extLst>
              <a:ext uri="{BEBA8EAE-BF5A-486C-A8C5-ECC9F3942E4B}">
                <a14:imgProps xmlns:a14="http://schemas.microsoft.com/office/drawing/2010/main">
                  <a14:imgLayer r:embed="rId10">
                    <a14:imgEffect>
                      <a14:backgroundRemoval t="36500" b="65250" l="5917" r="90667">
                        <a14:foregroundMark x1="44250" y1="50125" x2="44250" y2="50125"/>
                        <a14:foregroundMark x1="38500" y1="50125" x2="38500" y2="50125"/>
                        <a14:foregroundMark x1="30333" y1="50125" x2="30333" y2="50125"/>
                        <a14:foregroundMark x1="19000" y1="51250" x2="19000" y2="51250"/>
                        <a14:foregroundMark x1="18167" y1="42750" x2="18167" y2="42750"/>
                        <a14:foregroundMark x1="5917" y1="55000" x2="5917" y2="55000"/>
                        <a14:foregroundMark x1="9167" y1="56250" x2="9167" y2="56250"/>
                        <a14:foregroundMark x1="81667" y1="51250" x2="81667" y2="51250"/>
                        <a14:foregroundMark x1="84083" y1="42750" x2="84083" y2="42750"/>
                        <a14:foregroundMark x1="77583" y1="37875" x2="83333" y2="57375"/>
                        <a14:foregroundMark x1="90667" y1="40250" x2="84917" y2="57375"/>
                        <a14:foregroundMark x1="69500" y1="46375" x2="77583" y2="61125"/>
                        <a14:foregroundMark x1="82500" y1="47625" x2="82500" y2="57375"/>
                        <a14:foregroundMark x1="75167" y1="62250" x2="82500" y2="62250"/>
                        <a14:foregroundMark x1="75167" y1="45250" x2="73500" y2="44000"/>
                        <a14:foregroundMark x1="71917" y1="40250" x2="79250" y2="57375"/>
                      </a14:backgroundRemoval>
                    </a14:imgEffect>
                  </a14:imgLayer>
                </a14:imgProps>
              </a:ext>
            </a:extLst>
          </a:blip>
          <a:srcRect t="32942" b="31099"/>
          <a:stretch/>
        </p:blipFill>
        <p:spPr>
          <a:xfrm rot="584300">
            <a:off x="5300230" y="5236151"/>
            <a:ext cx="860354" cy="206248"/>
          </a:xfrm>
          <a:prstGeom prst="rect">
            <a:avLst/>
          </a:prstGeom>
        </p:spPr>
      </p:pic>
      <p:pic>
        <p:nvPicPr>
          <p:cNvPr id="27" name="Grafik 26">
            <a:extLst>
              <a:ext uri="{FF2B5EF4-FFF2-40B4-BE49-F238E27FC236}">
                <a16:creationId xmlns:a16="http://schemas.microsoft.com/office/drawing/2014/main" id="{0B4C11EC-0A8F-B675-3F36-BE147AFB4225}"/>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9483" b="89943" l="5484" r="94355">
                        <a14:foregroundMark x1="29677" y1="54023" x2="29677" y2="54023"/>
                        <a14:foregroundMark x1="23387" y1="47701" x2="24194" y2="50575"/>
                        <a14:foregroundMark x1="11290" y1="31034" x2="11290" y2="31034"/>
                        <a14:foregroundMark x1="6290" y1="42816" x2="5645" y2="50000"/>
                        <a14:foregroundMark x1="53226" y1="44253" x2="55161" y2="45977"/>
                        <a14:foregroundMark x1="64355" y1="45115" x2="61290" y2="49713"/>
                        <a14:foregroundMark x1="34032" y1="42816" x2="35806" y2="43678"/>
                        <a14:foregroundMark x1="77903" y1="34195" x2="79516" y2="38793"/>
                        <a14:foregroundMark x1="76774" y1="29023" x2="76774" y2="29023"/>
                        <a14:foregroundMark x1="79839" y1="29023" x2="79839" y2="29023"/>
                        <a14:foregroundMark x1="83065" y1="50575" x2="84516" y2="57471"/>
                        <a14:foregroundMark x1="93871" y1="50000" x2="93871" y2="50000"/>
                        <a14:foregroundMark x1="94355" y1="62644" x2="94355" y2="62644"/>
                      </a14:backgroundRemoval>
                    </a14:imgEffect>
                  </a14:imgLayer>
                </a14:imgProps>
              </a:ext>
            </a:extLst>
          </a:blip>
          <a:stretch>
            <a:fillRect/>
          </a:stretch>
        </p:blipFill>
        <p:spPr>
          <a:xfrm rot="830231">
            <a:off x="5453110" y="5516751"/>
            <a:ext cx="614258" cy="344777"/>
          </a:xfrm>
          <a:prstGeom prst="rect">
            <a:avLst/>
          </a:prstGeom>
        </p:spPr>
      </p:pic>
      <p:pic>
        <p:nvPicPr>
          <p:cNvPr id="28" name="Grafik 27">
            <a:extLst>
              <a:ext uri="{FF2B5EF4-FFF2-40B4-BE49-F238E27FC236}">
                <a16:creationId xmlns:a16="http://schemas.microsoft.com/office/drawing/2014/main" id="{AC78566C-B84B-9B7D-6D2B-4A5D2E47B604}"/>
              </a:ext>
            </a:extLst>
          </p:cNvPr>
          <p:cNvPicPr>
            <a:picLocks noChangeAspect="1"/>
          </p:cNvPicPr>
          <p:nvPr/>
        </p:nvPicPr>
        <p:blipFill>
          <a:blip r:embed="rId13"/>
          <a:stretch>
            <a:fillRect/>
          </a:stretch>
        </p:blipFill>
        <p:spPr>
          <a:xfrm rot="20795126">
            <a:off x="5094125" y="5481372"/>
            <a:ext cx="323116" cy="323116"/>
          </a:xfrm>
          <a:prstGeom prst="rect">
            <a:avLst/>
          </a:prstGeom>
        </p:spPr>
      </p:pic>
      <p:sp>
        <p:nvSpPr>
          <p:cNvPr id="2" name="Rechteck: abgerundete Ecken 1">
            <a:extLst>
              <a:ext uri="{FF2B5EF4-FFF2-40B4-BE49-F238E27FC236}">
                <a16:creationId xmlns:a16="http://schemas.microsoft.com/office/drawing/2014/main" id="{F3937DBF-DF8C-3EDF-B3BF-ACAB3DD33C70}"/>
              </a:ext>
            </a:extLst>
          </p:cNvPr>
          <p:cNvSpPr/>
          <p:nvPr/>
        </p:nvSpPr>
        <p:spPr>
          <a:xfrm>
            <a:off x="2554514" y="6065571"/>
            <a:ext cx="7895772" cy="461665"/>
          </a:xfrm>
          <a:custGeom>
            <a:avLst/>
            <a:gdLst>
              <a:gd name="connsiteX0" fmla="*/ 0 w 7895772"/>
              <a:gd name="connsiteY0" fmla="*/ 76946 h 461665"/>
              <a:gd name="connsiteX1" fmla="*/ 76946 w 7895772"/>
              <a:gd name="connsiteY1" fmla="*/ 0 h 461665"/>
              <a:gd name="connsiteX2" fmla="*/ 876940 w 7895772"/>
              <a:gd name="connsiteY2" fmla="*/ 0 h 461665"/>
              <a:gd name="connsiteX3" fmla="*/ 1444678 w 7895772"/>
              <a:gd name="connsiteY3" fmla="*/ 0 h 461665"/>
              <a:gd name="connsiteX4" fmla="*/ 2012416 w 7895772"/>
              <a:gd name="connsiteY4" fmla="*/ 0 h 461665"/>
              <a:gd name="connsiteX5" fmla="*/ 2657573 w 7895772"/>
              <a:gd name="connsiteY5" fmla="*/ 0 h 461665"/>
              <a:gd name="connsiteX6" fmla="*/ 3070473 w 7895772"/>
              <a:gd name="connsiteY6" fmla="*/ 0 h 461665"/>
              <a:gd name="connsiteX7" fmla="*/ 3870467 w 7895772"/>
              <a:gd name="connsiteY7" fmla="*/ 0 h 461665"/>
              <a:gd name="connsiteX8" fmla="*/ 4283367 w 7895772"/>
              <a:gd name="connsiteY8" fmla="*/ 0 h 461665"/>
              <a:gd name="connsiteX9" fmla="*/ 5083362 w 7895772"/>
              <a:gd name="connsiteY9" fmla="*/ 0 h 461665"/>
              <a:gd name="connsiteX10" fmla="*/ 5573681 w 7895772"/>
              <a:gd name="connsiteY10" fmla="*/ 0 h 461665"/>
              <a:gd name="connsiteX11" fmla="*/ 6296256 w 7895772"/>
              <a:gd name="connsiteY11" fmla="*/ 0 h 461665"/>
              <a:gd name="connsiteX12" fmla="*/ 6863994 w 7895772"/>
              <a:gd name="connsiteY12" fmla="*/ 0 h 461665"/>
              <a:gd name="connsiteX13" fmla="*/ 7818826 w 7895772"/>
              <a:gd name="connsiteY13" fmla="*/ 0 h 461665"/>
              <a:gd name="connsiteX14" fmla="*/ 7895772 w 7895772"/>
              <a:gd name="connsiteY14" fmla="*/ 76946 h 461665"/>
              <a:gd name="connsiteX15" fmla="*/ 7895772 w 7895772"/>
              <a:gd name="connsiteY15" fmla="*/ 384719 h 461665"/>
              <a:gd name="connsiteX16" fmla="*/ 7818826 w 7895772"/>
              <a:gd name="connsiteY16" fmla="*/ 461665 h 461665"/>
              <a:gd name="connsiteX17" fmla="*/ 7018832 w 7895772"/>
              <a:gd name="connsiteY17" fmla="*/ 461665 h 461665"/>
              <a:gd name="connsiteX18" fmla="*/ 6218837 w 7895772"/>
              <a:gd name="connsiteY18" fmla="*/ 461665 h 461665"/>
              <a:gd name="connsiteX19" fmla="*/ 5496262 w 7895772"/>
              <a:gd name="connsiteY19" fmla="*/ 461665 h 461665"/>
              <a:gd name="connsiteX20" fmla="*/ 4928524 w 7895772"/>
              <a:gd name="connsiteY20" fmla="*/ 461665 h 461665"/>
              <a:gd name="connsiteX21" fmla="*/ 4283367 w 7895772"/>
              <a:gd name="connsiteY21" fmla="*/ 461665 h 461665"/>
              <a:gd name="connsiteX22" fmla="*/ 3638211 w 7895772"/>
              <a:gd name="connsiteY22" fmla="*/ 461665 h 461665"/>
              <a:gd name="connsiteX23" fmla="*/ 3225311 w 7895772"/>
              <a:gd name="connsiteY23" fmla="*/ 461665 h 461665"/>
              <a:gd name="connsiteX24" fmla="*/ 2502735 w 7895772"/>
              <a:gd name="connsiteY24" fmla="*/ 461665 h 461665"/>
              <a:gd name="connsiteX25" fmla="*/ 1857578 w 7895772"/>
              <a:gd name="connsiteY25" fmla="*/ 461665 h 461665"/>
              <a:gd name="connsiteX26" fmla="*/ 1057584 w 7895772"/>
              <a:gd name="connsiteY26" fmla="*/ 461665 h 461665"/>
              <a:gd name="connsiteX27" fmla="*/ 76946 w 7895772"/>
              <a:gd name="connsiteY27" fmla="*/ 461665 h 461665"/>
              <a:gd name="connsiteX28" fmla="*/ 0 w 7895772"/>
              <a:gd name="connsiteY28" fmla="*/ 384719 h 461665"/>
              <a:gd name="connsiteX29" fmla="*/ 0 w 7895772"/>
              <a:gd name="connsiteY29" fmla="*/ 76946 h 46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7895772" h="461665" fill="none" extrusionOk="0">
                <a:moveTo>
                  <a:pt x="0" y="76946"/>
                </a:moveTo>
                <a:cubicBezTo>
                  <a:pt x="1199" y="38021"/>
                  <a:pt x="29806" y="2687"/>
                  <a:pt x="76946" y="0"/>
                </a:cubicBezTo>
                <a:cubicBezTo>
                  <a:pt x="323951" y="-31364"/>
                  <a:pt x="488867" y="-2941"/>
                  <a:pt x="876940" y="0"/>
                </a:cubicBezTo>
                <a:cubicBezTo>
                  <a:pt x="1265013" y="2941"/>
                  <a:pt x="1263515" y="974"/>
                  <a:pt x="1444678" y="0"/>
                </a:cubicBezTo>
                <a:cubicBezTo>
                  <a:pt x="1625841" y="-974"/>
                  <a:pt x="1837041" y="10688"/>
                  <a:pt x="2012416" y="0"/>
                </a:cubicBezTo>
                <a:cubicBezTo>
                  <a:pt x="2187791" y="-10688"/>
                  <a:pt x="2461954" y="-1528"/>
                  <a:pt x="2657573" y="0"/>
                </a:cubicBezTo>
                <a:cubicBezTo>
                  <a:pt x="2853192" y="1528"/>
                  <a:pt x="2960125" y="-7679"/>
                  <a:pt x="3070473" y="0"/>
                </a:cubicBezTo>
                <a:cubicBezTo>
                  <a:pt x="3180821" y="7679"/>
                  <a:pt x="3538826" y="23890"/>
                  <a:pt x="3870467" y="0"/>
                </a:cubicBezTo>
                <a:cubicBezTo>
                  <a:pt x="4202108" y="-23890"/>
                  <a:pt x="4165913" y="10221"/>
                  <a:pt x="4283367" y="0"/>
                </a:cubicBezTo>
                <a:cubicBezTo>
                  <a:pt x="4400821" y="-10221"/>
                  <a:pt x="4867597" y="-30004"/>
                  <a:pt x="5083362" y="0"/>
                </a:cubicBezTo>
                <a:cubicBezTo>
                  <a:pt x="5299127" y="30004"/>
                  <a:pt x="5396263" y="16401"/>
                  <a:pt x="5573681" y="0"/>
                </a:cubicBezTo>
                <a:cubicBezTo>
                  <a:pt x="5751099" y="-16401"/>
                  <a:pt x="5960776" y="33890"/>
                  <a:pt x="6296256" y="0"/>
                </a:cubicBezTo>
                <a:cubicBezTo>
                  <a:pt x="6631736" y="-33890"/>
                  <a:pt x="6750389" y="-4185"/>
                  <a:pt x="6863994" y="0"/>
                </a:cubicBezTo>
                <a:cubicBezTo>
                  <a:pt x="6977599" y="4185"/>
                  <a:pt x="7388379" y="574"/>
                  <a:pt x="7818826" y="0"/>
                </a:cubicBezTo>
                <a:cubicBezTo>
                  <a:pt x="7855761" y="-287"/>
                  <a:pt x="7904398" y="36847"/>
                  <a:pt x="7895772" y="76946"/>
                </a:cubicBezTo>
                <a:cubicBezTo>
                  <a:pt x="7888983" y="147764"/>
                  <a:pt x="7892509" y="275402"/>
                  <a:pt x="7895772" y="384719"/>
                </a:cubicBezTo>
                <a:cubicBezTo>
                  <a:pt x="7897562" y="430021"/>
                  <a:pt x="7862005" y="462853"/>
                  <a:pt x="7818826" y="461665"/>
                </a:cubicBezTo>
                <a:cubicBezTo>
                  <a:pt x="7475489" y="443761"/>
                  <a:pt x="7190244" y="445373"/>
                  <a:pt x="7018832" y="461665"/>
                </a:cubicBezTo>
                <a:cubicBezTo>
                  <a:pt x="6847420" y="477957"/>
                  <a:pt x="6518116" y="478624"/>
                  <a:pt x="6218837" y="461665"/>
                </a:cubicBezTo>
                <a:cubicBezTo>
                  <a:pt x="5919558" y="444706"/>
                  <a:pt x="5833764" y="482997"/>
                  <a:pt x="5496262" y="461665"/>
                </a:cubicBezTo>
                <a:cubicBezTo>
                  <a:pt x="5158760" y="440333"/>
                  <a:pt x="5076570" y="473722"/>
                  <a:pt x="4928524" y="461665"/>
                </a:cubicBezTo>
                <a:cubicBezTo>
                  <a:pt x="4780478" y="449608"/>
                  <a:pt x="4445100" y="462006"/>
                  <a:pt x="4283367" y="461665"/>
                </a:cubicBezTo>
                <a:cubicBezTo>
                  <a:pt x="4121634" y="461324"/>
                  <a:pt x="3842161" y="481885"/>
                  <a:pt x="3638211" y="461665"/>
                </a:cubicBezTo>
                <a:cubicBezTo>
                  <a:pt x="3434261" y="441445"/>
                  <a:pt x="3386878" y="461098"/>
                  <a:pt x="3225311" y="461665"/>
                </a:cubicBezTo>
                <a:cubicBezTo>
                  <a:pt x="3063744" y="462232"/>
                  <a:pt x="2678487" y="430724"/>
                  <a:pt x="2502735" y="461665"/>
                </a:cubicBezTo>
                <a:cubicBezTo>
                  <a:pt x="2326983" y="492606"/>
                  <a:pt x="2142972" y="482746"/>
                  <a:pt x="1857578" y="461665"/>
                </a:cubicBezTo>
                <a:cubicBezTo>
                  <a:pt x="1572184" y="440584"/>
                  <a:pt x="1253939" y="479183"/>
                  <a:pt x="1057584" y="461665"/>
                </a:cubicBezTo>
                <a:cubicBezTo>
                  <a:pt x="861229" y="444147"/>
                  <a:pt x="316073" y="487835"/>
                  <a:pt x="76946" y="461665"/>
                </a:cubicBezTo>
                <a:cubicBezTo>
                  <a:pt x="28905" y="457953"/>
                  <a:pt x="1675" y="437155"/>
                  <a:pt x="0" y="384719"/>
                </a:cubicBezTo>
                <a:cubicBezTo>
                  <a:pt x="-7344" y="286277"/>
                  <a:pt x="13941" y="157720"/>
                  <a:pt x="0" y="76946"/>
                </a:cubicBezTo>
                <a:close/>
              </a:path>
              <a:path w="7895772" h="461665" stroke="0" extrusionOk="0">
                <a:moveTo>
                  <a:pt x="0" y="76946"/>
                </a:moveTo>
                <a:cubicBezTo>
                  <a:pt x="1284" y="27626"/>
                  <a:pt x="43368" y="-2393"/>
                  <a:pt x="76946" y="0"/>
                </a:cubicBezTo>
                <a:cubicBezTo>
                  <a:pt x="278480" y="16532"/>
                  <a:pt x="595693" y="-658"/>
                  <a:pt x="799521" y="0"/>
                </a:cubicBezTo>
                <a:cubicBezTo>
                  <a:pt x="1003349" y="658"/>
                  <a:pt x="1112580" y="17384"/>
                  <a:pt x="1367259" y="0"/>
                </a:cubicBezTo>
                <a:cubicBezTo>
                  <a:pt x="1621938" y="-17384"/>
                  <a:pt x="1737300" y="-31807"/>
                  <a:pt x="2089835" y="0"/>
                </a:cubicBezTo>
                <a:cubicBezTo>
                  <a:pt x="2442370" y="31807"/>
                  <a:pt x="2551196" y="3178"/>
                  <a:pt x="2812410" y="0"/>
                </a:cubicBezTo>
                <a:cubicBezTo>
                  <a:pt x="3073625" y="-3178"/>
                  <a:pt x="3175325" y="-3841"/>
                  <a:pt x="3302729" y="0"/>
                </a:cubicBezTo>
                <a:cubicBezTo>
                  <a:pt x="3430133" y="3841"/>
                  <a:pt x="3600102" y="27824"/>
                  <a:pt x="3870467" y="0"/>
                </a:cubicBezTo>
                <a:cubicBezTo>
                  <a:pt x="4140832" y="-27824"/>
                  <a:pt x="4425360" y="38806"/>
                  <a:pt x="4670461" y="0"/>
                </a:cubicBezTo>
                <a:cubicBezTo>
                  <a:pt x="4915562" y="-38806"/>
                  <a:pt x="5058088" y="18358"/>
                  <a:pt x="5393037" y="0"/>
                </a:cubicBezTo>
                <a:cubicBezTo>
                  <a:pt x="5727986" y="-18358"/>
                  <a:pt x="5815388" y="11376"/>
                  <a:pt x="6193031" y="0"/>
                </a:cubicBezTo>
                <a:cubicBezTo>
                  <a:pt x="6570674" y="-11376"/>
                  <a:pt x="6752113" y="5635"/>
                  <a:pt x="6915607" y="0"/>
                </a:cubicBezTo>
                <a:cubicBezTo>
                  <a:pt x="7079101" y="-5635"/>
                  <a:pt x="7484494" y="8053"/>
                  <a:pt x="7818826" y="0"/>
                </a:cubicBezTo>
                <a:cubicBezTo>
                  <a:pt x="7860413" y="7465"/>
                  <a:pt x="7901315" y="26507"/>
                  <a:pt x="7895772" y="76946"/>
                </a:cubicBezTo>
                <a:cubicBezTo>
                  <a:pt x="7896524" y="226067"/>
                  <a:pt x="7883670" y="233112"/>
                  <a:pt x="7895772" y="384719"/>
                </a:cubicBezTo>
                <a:cubicBezTo>
                  <a:pt x="7903974" y="429090"/>
                  <a:pt x="7857394" y="460750"/>
                  <a:pt x="7818826" y="461665"/>
                </a:cubicBezTo>
                <a:cubicBezTo>
                  <a:pt x="7569202" y="478854"/>
                  <a:pt x="7382763" y="489994"/>
                  <a:pt x="7096251" y="461665"/>
                </a:cubicBezTo>
                <a:cubicBezTo>
                  <a:pt x="6809740" y="433336"/>
                  <a:pt x="6649513" y="484556"/>
                  <a:pt x="6528513" y="461665"/>
                </a:cubicBezTo>
                <a:cubicBezTo>
                  <a:pt x="6407513" y="438774"/>
                  <a:pt x="5976106" y="440827"/>
                  <a:pt x="5805937" y="461665"/>
                </a:cubicBezTo>
                <a:cubicBezTo>
                  <a:pt x="5635768" y="482503"/>
                  <a:pt x="5518912" y="481699"/>
                  <a:pt x="5238199" y="461665"/>
                </a:cubicBezTo>
                <a:cubicBezTo>
                  <a:pt x="4957486" y="441631"/>
                  <a:pt x="4772091" y="441489"/>
                  <a:pt x="4515624" y="461665"/>
                </a:cubicBezTo>
                <a:cubicBezTo>
                  <a:pt x="4259157" y="481841"/>
                  <a:pt x="4245648" y="457293"/>
                  <a:pt x="4102724" y="461665"/>
                </a:cubicBezTo>
                <a:cubicBezTo>
                  <a:pt x="3959800" y="466037"/>
                  <a:pt x="3771471" y="476111"/>
                  <a:pt x="3534986" y="461665"/>
                </a:cubicBezTo>
                <a:cubicBezTo>
                  <a:pt x="3298501" y="447219"/>
                  <a:pt x="3275773" y="438722"/>
                  <a:pt x="3044667" y="461665"/>
                </a:cubicBezTo>
                <a:cubicBezTo>
                  <a:pt x="2813561" y="484608"/>
                  <a:pt x="2529692" y="427134"/>
                  <a:pt x="2322091" y="461665"/>
                </a:cubicBezTo>
                <a:cubicBezTo>
                  <a:pt x="2114490" y="496196"/>
                  <a:pt x="1895699" y="472378"/>
                  <a:pt x="1676935" y="461665"/>
                </a:cubicBezTo>
                <a:cubicBezTo>
                  <a:pt x="1458171" y="450952"/>
                  <a:pt x="1388134" y="454345"/>
                  <a:pt x="1264034" y="461665"/>
                </a:cubicBezTo>
                <a:cubicBezTo>
                  <a:pt x="1139934" y="468985"/>
                  <a:pt x="446588" y="486024"/>
                  <a:pt x="76946" y="461665"/>
                </a:cubicBezTo>
                <a:cubicBezTo>
                  <a:pt x="39088" y="462845"/>
                  <a:pt x="-3238" y="429894"/>
                  <a:pt x="0" y="384719"/>
                </a:cubicBezTo>
                <a:cubicBezTo>
                  <a:pt x="-9757" y="293801"/>
                  <a:pt x="5521" y="145716"/>
                  <a:pt x="0" y="76946"/>
                </a:cubicBezTo>
                <a:close/>
              </a:path>
            </a:pathLst>
          </a:custGeom>
          <a:solidFill>
            <a:srgbClr val="D5CDE5"/>
          </a:solidFill>
          <a:ln>
            <a:solidFill>
              <a:srgbClr val="D5CDE5"/>
            </a:solidFill>
            <a:extLst>
              <a:ext uri="{C807C97D-BFC1-408E-A445-0C87EB9F89A2}">
                <ask:lineSketchStyleProps xmlns:ask="http://schemas.microsoft.com/office/drawing/2018/sketchyshapes" sd="4053367119">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all" spc="0" normalizeH="0" baseline="0" noProof="0">
                <a:ln>
                  <a:noFill/>
                </a:ln>
                <a:solidFill>
                  <a:srgbClr val="313183"/>
                </a:solidFill>
                <a:effectLst/>
                <a:uLnTx/>
                <a:uFillTx/>
                <a:latin typeface="Calibri"/>
                <a:ea typeface="+mn-ea"/>
                <a:cs typeface="+mn-cs"/>
              </a:rPr>
              <a:t>Excellence in </a:t>
            </a:r>
            <a:r>
              <a:rPr kumimoji="0" lang="de-DE" sz="1400" b="1" i="0" u="none" strike="noStrike" kern="0" cap="all" spc="0" normalizeH="0" baseline="0" noProof="0" err="1">
                <a:ln>
                  <a:noFill/>
                </a:ln>
                <a:solidFill>
                  <a:srgbClr val="313183"/>
                </a:solidFill>
                <a:effectLst/>
                <a:uLnTx/>
                <a:uFillTx/>
                <a:latin typeface="Calibri"/>
                <a:ea typeface="+mn-ea"/>
                <a:cs typeface="+mn-cs"/>
              </a:rPr>
              <a:t>execution</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Continuous</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optimization</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to</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maximize</a:t>
            </a:r>
            <a:r>
              <a:rPr kumimoji="0" lang="de-DE" sz="1400" b="1" i="0" u="none" strike="noStrike" kern="0" cap="none" spc="0" normalizeH="0" baseline="0" noProof="0">
                <a:ln>
                  <a:noFill/>
                </a:ln>
                <a:solidFill>
                  <a:srgbClr val="313183"/>
                </a:solidFill>
                <a:effectLst/>
                <a:uLnTx/>
                <a:uFillTx/>
                <a:latin typeface="Calibri"/>
                <a:ea typeface="+mn-ea"/>
                <a:cs typeface="+mn-cs"/>
              </a:rPr>
              <a:t> HCP </a:t>
            </a:r>
            <a:r>
              <a:rPr kumimoji="0" lang="de-DE" sz="1400" b="1" i="0" u="none" strike="noStrike" kern="0" cap="none" spc="0" normalizeH="0" baseline="0" noProof="0" err="1">
                <a:ln>
                  <a:noFill/>
                </a:ln>
                <a:solidFill>
                  <a:srgbClr val="313183"/>
                </a:solidFill>
                <a:effectLst/>
                <a:uLnTx/>
                <a:uFillTx/>
                <a:latin typeface="Calibri"/>
                <a:ea typeface="+mn-ea"/>
                <a:cs typeface="+mn-cs"/>
              </a:rPr>
              <a:t>experience</a:t>
            </a:r>
            <a:r>
              <a:rPr kumimoji="0" lang="de-DE" sz="1400" b="1" i="0" u="none" strike="noStrike" kern="0" cap="none" spc="0" normalizeH="0" baseline="0" noProof="0">
                <a:ln>
                  <a:noFill/>
                </a:ln>
                <a:solidFill>
                  <a:srgbClr val="313183"/>
                </a:solidFill>
                <a:effectLst/>
                <a:uLnTx/>
                <a:uFillTx/>
                <a:latin typeface="Calibri"/>
                <a:ea typeface="+mn-ea"/>
                <a:cs typeface="+mn-cs"/>
              </a:rPr>
              <a:t> &amp; </a:t>
            </a:r>
            <a:r>
              <a:rPr kumimoji="0" lang="de-DE" sz="1400" b="1" i="0" u="none" strike="noStrike" kern="0" cap="none" spc="0" normalizeH="0" baseline="0" noProof="0" err="1">
                <a:ln>
                  <a:noFill/>
                </a:ln>
                <a:solidFill>
                  <a:srgbClr val="313183"/>
                </a:solidFill>
                <a:effectLst/>
                <a:uLnTx/>
                <a:uFillTx/>
                <a:latin typeface="Calibri"/>
                <a:ea typeface="+mn-ea"/>
                <a:cs typeface="+mn-cs"/>
              </a:rPr>
              <a:t>engagement</a:t>
            </a:r>
            <a:endParaRPr kumimoji="0" lang="de-DE" sz="1050" b="0" i="0" u="none" strike="noStrike" kern="0" cap="none" spc="0" normalizeH="0" baseline="0" noProof="0">
              <a:ln>
                <a:noFill/>
              </a:ln>
              <a:solidFill>
                <a:srgbClr val="313183"/>
              </a:solidFill>
              <a:effectLst/>
              <a:uLnTx/>
              <a:uFillTx/>
              <a:latin typeface="Calibri"/>
              <a:ea typeface="+mn-ea"/>
              <a:cs typeface="+mn-cs"/>
            </a:endParaRPr>
          </a:p>
        </p:txBody>
      </p:sp>
      <p:sp>
        <p:nvSpPr>
          <p:cNvPr id="3" name="Rectangle 1">
            <a:extLst>
              <a:ext uri="{FF2B5EF4-FFF2-40B4-BE49-F238E27FC236}">
                <a16:creationId xmlns:a16="http://schemas.microsoft.com/office/drawing/2014/main" id="{D9E31626-FD8C-4D38-FDCE-4939374080E9}"/>
              </a:ext>
            </a:extLst>
          </p:cNvPr>
          <p:cNvSpPr>
            <a:spLocks noChangeArrowheads="1"/>
          </p:cNvSpPr>
          <p:nvPr/>
        </p:nvSpPr>
        <p:spPr bwMode="auto">
          <a:xfrm>
            <a:off x="0" y="-276998"/>
            <a:ext cx="12192000" cy="5539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0" fontAlgn="base" latinLnBrk="0" hangingPunct="0">
              <a:lnSpc>
                <a:spcPct val="100000"/>
              </a:lnSpc>
              <a:spcBef>
                <a:spcPct val="0"/>
              </a:spcBef>
              <a:spcAft>
                <a:spcPct val="0"/>
              </a:spcAft>
              <a:buClrTx/>
              <a:buSzTx/>
              <a:buFontTx/>
              <a:buNone/>
              <a:tabLst/>
              <a:defRPr/>
            </a:pP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46" rtl="0" eaLnBrk="0" fontAlgn="base" latinLnBrk="0" hangingPunct="0">
              <a:lnSpc>
                <a:spcPct val="100000"/>
              </a:lnSpc>
              <a:spcBef>
                <a:spcPct val="0"/>
              </a:spcBef>
              <a:spcAft>
                <a:spcPct val="0"/>
              </a:spcAft>
              <a:buClrTx/>
              <a:buSzTx/>
              <a:buFontTx/>
              <a:buNone/>
              <a:tabLst/>
              <a:defRPr/>
            </a:pP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
        <p:nvSpPr>
          <p:cNvPr id="9" name="Rectangle 2">
            <a:extLst>
              <a:ext uri="{FF2B5EF4-FFF2-40B4-BE49-F238E27FC236}">
                <a16:creationId xmlns:a16="http://schemas.microsoft.com/office/drawing/2014/main" id="{E5EFC0AE-2477-888E-6210-10E35AEC8C75}"/>
              </a:ext>
            </a:extLst>
          </p:cNvPr>
          <p:cNvSpPr>
            <a:spLocks noChangeArrowheads="1"/>
          </p:cNvSpPr>
          <p:nvPr/>
        </p:nvSpPr>
        <p:spPr bwMode="auto">
          <a:xfrm>
            <a:off x="152400" y="-124598"/>
            <a:ext cx="12192000" cy="55399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0" fontAlgn="base" latinLnBrk="0" hangingPunct="0">
              <a:lnSpc>
                <a:spcPct val="100000"/>
              </a:lnSpc>
              <a:spcBef>
                <a:spcPct val="0"/>
              </a:spcBef>
              <a:spcAft>
                <a:spcPct val="0"/>
              </a:spcAft>
              <a:buClrTx/>
              <a:buSzTx/>
              <a:buFontTx/>
              <a:buNone/>
              <a:tabLst/>
              <a:defRPr/>
            </a:pP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46" rtl="0" eaLnBrk="0" fontAlgn="base" latinLnBrk="0" hangingPunct="0">
              <a:lnSpc>
                <a:spcPct val="100000"/>
              </a:lnSpc>
              <a:spcBef>
                <a:spcPct val="0"/>
              </a:spcBef>
              <a:spcAft>
                <a:spcPct val="0"/>
              </a:spcAft>
              <a:buClrTx/>
              <a:buSzTx/>
              <a:buFontTx/>
              <a:buNone/>
              <a:tabLst/>
              <a:defRPr/>
            </a:pPr>
            <a:endParaRPr kumimoji="0" lang="de-DE" altLang="de-DE"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pic>
        <p:nvPicPr>
          <p:cNvPr id="10" name="Picture 6" descr="A child pointing to an older person&#10;&#10;Description automatically generated">
            <a:extLst>
              <a:ext uri="{FF2B5EF4-FFF2-40B4-BE49-F238E27FC236}">
                <a16:creationId xmlns:a16="http://schemas.microsoft.com/office/drawing/2014/main" id="{37296307-50FF-0718-DB83-EF977F896ECC}"/>
              </a:ext>
            </a:extLst>
          </p:cNvPr>
          <p:cNvPicPr>
            <a:picLocks noChangeAspect="1"/>
          </p:cNvPicPr>
          <p:nvPr/>
        </p:nvPicPr>
        <p:blipFill>
          <a:blip r:embed="rId14"/>
          <a:stretch>
            <a:fillRect/>
          </a:stretch>
        </p:blipFill>
        <p:spPr>
          <a:xfrm rot="250378">
            <a:off x="6906058" y="1444998"/>
            <a:ext cx="1707442" cy="1619098"/>
          </a:xfrm>
          <a:prstGeom prst="rect">
            <a:avLst/>
          </a:prstGeom>
        </p:spPr>
      </p:pic>
      <p:pic>
        <p:nvPicPr>
          <p:cNvPr id="14" name="Picture 7" descr="A person carrying a child on his shoulders&#10;&#10;Description automatically generated">
            <a:extLst>
              <a:ext uri="{FF2B5EF4-FFF2-40B4-BE49-F238E27FC236}">
                <a16:creationId xmlns:a16="http://schemas.microsoft.com/office/drawing/2014/main" id="{168F01F0-B275-A56B-D04C-904E2B124E7C}"/>
              </a:ext>
            </a:extLst>
          </p:cNvPr>
          <p:cNvPicPr>
            <a:picLocks noChangeAspect="1"/>
          </p:cNvPicPr>
          <p:nvPr/>
        </p:nvPicPr>
        <p:blipFill>
          <a:blip r:embed="rId15"/>
          <a:stretch>
            <a:fillRect/>
          </a:stretch>
        </p:blipFill>
        <p:spPr>
          <a:xfrm rot="21315896">
            <a:off x="4931970" y="1405707"/>
            <a:ext cx="1715473" cy="1691380"/>
          </a:xfrm>
          <a:prstGeom prst="rect">
            <a:avLst/>
          </a:prstGeom>
        </p:spPr>
      </p:pic>
      <p:pic>
        <p:nvPicPr>
          <p:cNvPr id="23" name="Picture 8" descr="A child looking over a table with a bowl of food&#10;&#10;Description automatically generated">
            <a:extLst>
              <a:ext uri="{FF2B5EF4-FFF2-40B4-BE49-F238E27FC236}">
                <a16:creationId xmlns:a16="http://schemas.microsoft.com/office/drawing/2014/main" id="{BEB59773-34C5-4067-5E6B-DAAD53911ABE}"/>
              </a:ext>
            </a:extLst>
          </p:cNvPr>
          <p:cNvPicPr>
            <a:picLocks noChangeAspect="1"/>
          </p:cNvPicPr>
          <p:nvPr/>
        </p:nvPicPr>
        <p:blipFill>
          <a:blip r:embed="rId16"/>
          <a:stretch>
            <a:fillRect/>
          </a:stretch>
        </p:blipFill>
        <p:spPr>
          <a:xfrm rot="362332">
            <a:off x="5190721" y="3100314"/>
            <a:ext cx="1619429" cy="1321613"/>
          </a:xfrm>
          <a:prstGeom prst="rect">
            <a:avLst/>
          </a:prstGeom>
        </p:spPr>
      </p:pic>
      <p:pic>
        <p:nvPicPr>
          <p:cNvPr id="24" name="Picture 9" descr="A child looking over a table with a bottle of liquid&#10;&#10;Description automatically generated">
            <a:extLst>
              <a:ext uri="{FF2B5EF4-FFF2-40B4-BE49-F238E27FC236}">
                <a16:creationId xmlns:a16="http://schemas.microsoft.com/office/drawing/2014/main" id="{2EEC9485-59EB-2A39-5E24-D9D38CDA64F2}"/>
              </a:ext>
            </a:extLst>
          </p:cNvPr>
          <p:cNvPicPr>
            <a:picLocks noChangeAspect="1"/>
          </p:cNvPicPr>
          <p:nvPr/>
        </p:nvPicPr>
        <p:blipFill>
          <a:blip r:embed="rId17"/>
          <a:stretch>
            <a:fillRect/>
          </a:stretch>
        </p:blipFill>
        <p:spPr>
          <a:xfrm rot="21418274">
            <a:off x="7000466" y="3036406"/>
            <a:ext cx="1687946" cy="1361663"/>
          </a:xfrm>
          <a:prstGeom prst="rect">
            <a:avLst/>
          </a:prstGeom>
        </p:spPr>
      </p:pic>
      <p:pic>
        <p:nvPicPr>
          <p:cNvPr id="26" name="1- Nutrini_campaign_Q3_2023_HCP_LO_LinkedIn_Awareness_1_PO">
            <a:hlinkClick r:id="" action="ppaction://media"/>
            <a:extLst>
              <a:ext uri="{FF2B5EF4-FFF2-40B4-BE49-F238E27FC236}">
                <a16:creationId xmlns:a16="http://schemas.microsoft.com/office/drawing/2014/main" id="{87533388-D900-984E-CD72-693226563134}"/>
              </a:ext>
            </a:extLst>
          </p:cNvPr>
          <p:cNvPicPr>
            <a:picLocks noChangeAspect="1"/>
          </p:cNvPicPr>
          <p:nvPr>
            <a:videoFile r:link="rId2"/>
            <p:extLst>
              <p:ext uri="{DAA4B4D4-6D71-4841-9C94-3DE7FCFB9230}">
                <p14:media xmlns:p14="http://schemas.microsoft.com/office/powerpoint/2010/main" r:embed="rId1"/>
              </p:ext>
            </p:extLst>
          </p:nvPr>
        </p:nvPicPr>
        <p:blipFill>
          <a:blip r:embed="rId18"/>
          <a:stretch>
            <a:fillRect/>
          </a:stretch>
        </p:blipFill>
        <p:spPr>
          <a:xfrm>
            <a:off x="6484905" y="4397929"/>
            <a:ext cx="1632332" cy="1632332"/>
          </a:xfrm>
          <a:prstGeom prst="rect">
            <a:avLst/>
          </a:prstGeom>
        </p:spPr>
      </p:pic>
      <p:pic>
        <p:nvPicPr>
          <p:cNvPr id="29" name="Picture 10" descr="A bottle of multi fiber with a cape&#10;&#10;Description automatically generated">
            <a:extLst>
              <a:ext uri="{FF2B5EF4-FFF2-40B4-BE49-F238E27FC236}">
                <a16:creationId xmlns:a16="http://schemas.microsoft.com/office/drawing/2014/main" id="{99DC2058-A47A-A879-F07A-B29FCC9FCCB5}"/>
              </a:ext>
            </a:extLst>
          </p:cNvPr>
          <p:cNvPicPr>
            <a:picLocks noChangeAspect="1"/>
          </p:cNvPicPr>
          <p:nvPr/>
        </p:nvPicPr>
        <p:blipFill>
          <a:blip r:embed="rId19"/>
          <a:stretch>
            <a:fillRect/>
          </a:stretch>
        </p:blipFill>
        <p:spPr>
          <a:xfrm>
            <a:off x="10427242" y="4421712"/>
            <a:ext cx="1936039" cy="2442436"/>
          </a:xfrm>
          <a:prstGeom prst="rect">
            <a:avLst/>
          </a:prstGeom>
        </p:spPr>
      </p:pic>
      <p:pic>
        <p:nvPicPr>
          <p:cNvPr id="11" name="Picture 10" descr="Circle flag of Germany. 11571346 PNG">
            <a:extLst>
              <a:ext uri="{FF2B5EF4-FFF2-40B4-BE49-F238E27FC236}">
                <a16:creationId xmlns:a16="http://schemas.microsoft.com/office/drawing/2014/main" id="{FBF4F305-6829-CF44-7FCE-760258378996}"/>
              </a:ext>
            </a:extLst>
          </p:cNvPr>
          <p:cNvPicPr>
            <a:picLocks noChangeAspect="1"/>
          </p:cNvPicPr>
          <p:nvPr/>
        </p:nvPicPr>
        <p:blipFill>
          <a:blip r:embed="rId20"/>
          <a:stretch>
            <a:fillRect/>
          </a:stretch>
        </p:blipFill>
        <p:spPr>
          <a:xfrm>
            <a:off x="9629527" y="72278"/>
            <a:ext cx="734483" cy="745067"/>
          </a:xfrm>
          <a:prstGeom prst="rect">
            <a:avLst/>
          </a:prstGeom>
        </p:spPr>
      </p:pic>
    </p:spTree>
    <p:extLst>
      <p:ext uri="{BB962C8B-B14F-4D97-AF65-F5344CB8AC3E}">
        <p14:creationId xmlns:p14="http://schemas.microsoft.com/office/powerpoint/2010/main" val="910636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037" fill="hold"/>
                                        <p:tgtEl>
                                          <p:spTgt spid="2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6"/>
                                        </p:tgtEl>
                                      </p:cBhvr>
                                    </p:cmd>
                                  </p:childTnLst>
                                </p:cTn>
                              </p:par>
                            </p:childTnLst>
                          </p:cTn>
                        </p:par>
                      </p:childTnLst>
                    </p:cTn>
                  </p:par>
                </p:childTnLst>
              </p:cTn>
              <p:nextCondLst>
                <p:cond evt="onClick" delay="0">
                  <p:tgtEl>
                    <p:spTgt spid="26"/>
                  </p:tgtEl>
                </p:cond>
              </p:nextCondLst>
            </p:seq>
            <p:video>
              <p:cMediaNode vol="80000">
                <p:cTn id="12" fill="hold" display="0">
                  <p:stCondLst>
                    <p:cond delay="indefinite"/>
                  </p:stCondLst>
                </p:cTn>
                <p:tgtEl>
                  <p:spTgt spid="26"/>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48FA9054-4D88-77DC-1464-1DC69952B345}"/>
              </a:ext>
            </a:extLst>
          </p:cNvPr>
          <p:cNvPicPr>
            <a:picLocks noChangeAspect="1"/>
          </p:cNvPicPr>
          <p:nvPr/>
        </p:nvPicPr>
        <p:blipFill rotWithShape="1">
          <a:blip r:embed="rId3"/>
          <a:srcRect l="52915"/>
          <a:stretch/>
        </p:blipFill>
        <p:spPr>
          <a:xfrm>
            <a:off x="-44276" y="-484722"/>
            <a:ext cx="7339458" cy="1198166"/>
          </a:xfrm>
          <a:prstGeom prst="rect">
            <a:avLst/>
          </a:prstGeom>
        </p:spPr>
      </p:pic>
      <p:sp>
        <p:nvSpPr>
          <p:cNvPr id="6" name="Text Placeholder 3">
            <a:extLst>
              <a:ext uri="{FF2B5EF4-FFF2-40B4-BE49-F238E27FC236}">
                <a16:creationId xmlns:a16="http://schemas.microsoft.com/office/drawing/2014/main" id="{375C9957-F93F-459D-0582-C4883E5866A6}"/>
              </a:ext>
            </a:extLst>
          </p:cNvPr>
          <p:cNvSpPr txBox="1">
            <a:spLocks/>
          </p:cNvSpPr>
          <p:nvPr/>
        </p:nvSpPr>
        <p:spPr>
          <a:xfrm>
            <a:off x="419850" y="218493"/>
            <a:ext cx="9800798" cy="663575"/>
          </a:xfrm>
          <a:prstGeom prst="rect">
            <a:avLst/>
          </a:prstGeom>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355"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all" spc="0" normalizeH="0" baseline="0" noProof="0">
                <a:ln>
                  <a:noFill/>
                </a:ln>
                <a:solidFill>
                  <a:srgbClr val="002060"/>
                </a:solidFill>
                <a:effectLst/>
                <a:uLnTx/>
                <a:uFillTx/>
                <a:latin typeface="Bariol Bold" panose="02000506040000020003" pitchFamily="50" charset="0"/>
                <a:ea typeface="+mn-ea"/>
                <a:cs typeface="+mn-cs"/>
              </a:rPr>
              <a:t>Drive HCP malnutrition awareness &amp; intervention </a:t>
            </a:r>
          </a:p>
        </p:txBody>
      </p:sp>
      <p:sp>
        <p:nvSpPr>
          <p:cNvPr id="7" name="Ellipse 6">
            <a:extLst>
              <a:ext uri="{FF2B5EF4-FFF2-40B4-BE49-F238E27FC236}">
                <a16:creationId xmlns:a16="http://schemas.microsoft.com/office/drawing/2014/main" id="{93E75C9E-4715-E84B-8D16-E240BA8ADF6E}"/>
              </a:ext>
            </a:extLst>
          </p:cNvPr>
          <p:cNvSpPr/>
          <p:nvPr/>
        </p:nvSpPr>
        <p:spPr>
          <a:xfrm>
            <a:off x="1717218" y="2038375"/>
            <a:ext cx="1440000" cy="1440000"/>
          </a:xfrm>
          <a:custGeom>
            <a:avLst/>
            <a:gdLst>
              <a:gd name="connsiteX0" fmla="*/ 0 w 1440000"/>
              <a:gd name="connsiteY0" fmla="*/ 720000 h 1440000"/>
              <a:gd name="connsiteX1" fmla="*/ 720000 w 1440000"/>
              <a:gd name="connsiteY1" fmla="*/ 0 h 1440000"/>
              <a:gd name="connsiteX2" fmla="*/ 1440000 w 1440000"/>
              <a:gd name="connsiteY2" fmla="*/ 720000 h 1440000"/>
              <a:gd name="connsiteX3" fmla="*/ 720000 w 1440000"/>
              <a:gd name="connsiteY3" fmla="*/ 1440000 h 1440000"/>
              <a:gd name="connsiteX4" fmla="*/ 0 w 1440000"/>
              <a:gd name="connsiteY4" fmla="*/ 72000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fill="none" extrusionOk="0">
                <a:moveTo>
                  <a:pt x="0" y="720000"/>
                </a:moveTo>
                <a:cubicBezTo>
                  <a:pt x="7013" y="307645"/>
                  <a:pt x="376137" y="16746"/>
                  <a:pt x="720000" y="0"/>
                </a:cubicBezTo>
                <a:cubicBezTo>
                  <a:pt x="1144598" y="-1700"/>
                  <a:pt x="1382224" y="297203"/>
                  <a:pt x="1440000" y="720000"/>
                </a:cubicBezTo>
                <a:cubicBezTo>
                  <a:pt x="1409117" y="1167270"/>
                  <a:pt x="1094627" y="1432182"/>
                  <a:pt x="720000" y="1440000"/>
                </a:cubicBezTo>
                <a:cubicBezTo>
                  <a:pt x="285652" y="1407391"/>
                  <a:pt x="3043" y="1131897"/>
                  <a:pt x="0" y="720000"/>
                </a:cubicBezTo>
                <a:close/>
              </a:path>
              <a:path w="1440000" h="1440000" stroke="0" extrusionOk="0">
                <a:moveTo>
                  <a:pt x="0" y="720000"/>
                </a:moveTo>
                <a:cubicBezTo>
                  <a:pt x="10148" y="268411"/>
                  <a:pt x="417094" y="-25419"/>
                  <a:pt x="720000" y="0"/>
                </a:cubicBezTo>
                <a:cubicBezTo>
                  <a:pt x="1088891" y="-43933"/>
                  <a:pt x="1378618" y="362131"/>
                  <a:pt x="1440000" y="720000"/>
                </a:cubicBezTo>
                <a:cubicBezTo>
                  <a:pt x="1488800" y="1118894"/>
                  <a:pt x="1105115" y="1447819"/>
                  <a:pt x="720000" y="1440000"/>
                </a:cubicBezTo>
                <a:cubicBezTo>
                  <a:pt x="317902" y="1473561"/>
                  <a:pt x="38098" y="1158390"/>
                  <a:pt x="0" y="720000"/>
                </a:cubicBezTo>
                <a:close/>
              </a:path>
            </a:pathLst>
          </a:custGeom>
          <a:solidFill>
            <a:srgbClr val="D5CDE5"/>
          </a:solidFill>
          <a:ln w="76200">
            <a:solidFill>
              <a:srgbClr val="D5CDE5"/>
            </a:solidFill>
            <a:extLst>
              <a:ext uri="{C807C97D-BFC1-408E-A445-0C87EB9F89A2}">
                <ask:lineSketchStyleProps xmlns:ask="http://schemas.microsoft.com/office/drawing/2018/sketchyshapes" sd="4053367119">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a:ln>
                <a:noFill/>
              </a:ln>
              <a:solidFill>
                <a:prstClr val="white"/>
              </a:solidFill>
              <a:effectLst/>
              <a:uLnTx/>
              <a:uFillTx/>
              <a:latin typeface="Calibri"/>
              <a:ea typeface="+mn-ea"/>
              <a:cs typeface="+mn-cs"/>
            </a:endParaRPr>
          </a:p>
        </p:txBody>
      </p:sp>
      <p:pic>
        <p:nvPicPr>
          <p:cNvPr id="8" name="Picture 4" descr="Target audience - Free web icons">
            <a:extLst>
              <a:ext uri="{FF2B5EF4-FFF2-40B4-BE49-F238E27FC236}">
                <a16:creationId xmlns:a16="http://schemas.microsoft.com/office/drawing/2014/main" id="{B2C4FBBB-61CB-F31E-A23C-2CB8DBDEC733}"/>
              </a:ext>
            </a:extLst>
          </p:cNvPr>
          <p:cNvPicPr>
            <a:picLocks noChangeAspect="1" noChangeArrowheads="1"/>
          </p:cNvPicPr>
          <p:nvPr/>
        </p:nvPicPr>
        <p:blipFill>
          <a:blip r:embed="rId4">
            <a:clrChange>
              <a:clrFrom>
                <a:srgbClr val="EEF2FA"/>
              </a:clrFrom>
              <a:clrTo>
                <a:srgbClr val="EEF2FA">
                  <a:alpha val="0"/>
                </a:srgbClr>
              </a:clrTo>
            </a:clrChange>
            <a:duotone>
              <a:schemeClr val="accent6">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1733350" y="2074835"/>
            <a:ext cx="1407736" cy="1407736"/>
          </a:xfrm>
          <a:prstGeom prst="rect">
            <a:avLst/>
          </a:prstGeom>
          <a:extLst>
            <a:ext uri="{909E8E84-426E-40DD-AFC4-6F175D3DCCD1}">
              <a14:hiddenFill xmlns:a14="http://schemas.microsoft.com/office/drawing/2010/main">
                <a:solidFill>
                  <a:srgbClr val="FFFFFF"/>
                </a:solidFill>
              </a14:hiddenFill>
            </a:ext>
          </a:extLst>
        </p:spPr>
      </p:pic>
      <p:sp>
        <p:nvSpPr>
          <p:cNvPr id="10" name="Rechteck: abgerundete Ecken 9">
            <a:extLst>
              <a:ext uri="{FF2B5EF4-FFF2-40B4-BE49-F238E27FC236}">
                <a16:creationId xmlns:a16="http://schemas.microsoft.com/office/drawing/2014/main" id="{1229F523-FDDE-F9E0-949C-B2A791D7EE17}"/>
              </a:ext>
            </a:extLst>
          </p:cNvPr>
          <p:cNvSpPr/>
          <p:nvPr/>
        </p:nvSpPr>
        <p:spPr>
          <a:xfrm>
            <a:off x="829054" y="4051041"/>
            <a:ext cx="3299463" cy="581563"/>
          </a:xfrm>
          <a:custGeom>
            <a:avLst/>
            <a:gdLst>
              <a:gd name="connsiteX0" fmla="*/ 0 w 3299463"/>
              <a:gd name="connsiteY0" fmla="*/ 96929 h 581563"/>
              <a:gd name="connsiteX1" fmla="*/ 96929 w 3299463"/>
              <a:gd name="connsiteY1" fmla="*/ 0 h 581563"/>
              <a:gd name="connsiteX2" fmla="*/ 749106 w 3299463"/>
              <a:gd name="connsiteY2" fmla="*/ 0 h 581563"/>
              <a:gd name="connsiteX3" fmla="*/ 1339171 w 3299463"/>
              <a:gd name="connsiteY3" fmla="*/ 0 h 581563"/>
              <a:gd name="connsiteX4" fmla="*/ 1991348 w 3299463"/>
              <a:gd name="connsiteY4" fmla="*/ 0 h 581563"/>
              <a:gd name="connsiteX5" fmla="*/ 2643525 w 3299463"/>
              <a:gd name="connsiteY5" fmla="*/ 0 h 581563"/>
              <a:gd name="connsiteX6" fmla="*/ 3202534 w 3299463"/>
              <a:gd name="connsiteY6" fmla="*/ 0 h 581563"/>
              <a:gd name="connsiteX7" fmla="*/ 3299463 w 3299463"/>
              <a:gd name="connsiteY7" fmla="*/ 96929 h 581563"/>
              <a:gd name="connsiteX8" fmla="*/ 3299463 w 3299463"/>
              <a:gd name="connsiteY8" fmla="*/ 484634 h 581563"/>
              <a:gd name="connsiteX9" fmla="*/ 3202534 w 3299463"/>
              <a:gd name="connsiteY9" fmla="*/ 581563 h 581563"/>
              <a:gd name="connsiteX10" fmla="*/ 2612469 w 3299463"/>
              <a:gd name="connsiteY10" fmla="*/ 581563 h 581563"/>
              <a:gd name="connsiteX11" fmla="*/ 1960292 w 3299463"/>
              <a:gd name="connsiteY11" fmla="*/ 581563 h 581563"/>
              <a:gd name="connsiteX12" fmla="*/ 1401283 w 3299463"/>
              <a:gd name="connsiteY12" fmla="*/ 581563 h 581563"/>
              <a:gd name="connsiteX13" fmla="*/ 873330 w 3299463"/>
              <a:gd name="connsiteY13" fmla="*/ 581563 h 581563"/>
              <a:gd name="connsiteX14" fmla="*/ 96929 w 3299463"/>
              <a:gd name="connsiteY14" fmla="*/ 581563 h 581563"/>
              <a:gd name="connsiteX15" fmla="*/ 0 w 3299463"/>
              <a:gd name="connsiteY15" fmla="*/ 484634 h 581563"/>
              <a:gd name="connsiteX16" fmla="*/ 0 w 3299463"/>
              <a:gd name="connsiteY16" fmla="*/ 96929 h 581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299463" h="581563" extrusionOk="0">
                <a:moveTo>
                  <a:pt x="0" y="96929"/>
                </a:moveTo>
                <a:cubicBezTo>
                  <a:pt x="1454" y="35669"/>
                  <a:pt x="46541" y="-843"/>
                  <a:pt x="96929" y="0"/>
                </a:cubicBezTo>
                <a:cubicBezTo>
                  <a:pt x="262228" y="13324"/>
                  <a:pt x="447584" y="20722"/>
                  <a:pt x="749106" y="0"/>
                </a:cubicBezTo>
                <a:cubicBezTo>
                  <a:pt x="1050628" y="-20722"/>
                  <a:pt x="1112164" y="8710"/>
                  <a:pt x="1339171" y="0"/>
                </a:cubicBezTo>
                <a:cubicBezTo>
                  <a:pt x="1566178" y="-8710"/>
                  <a:pt x="1707600" y="24646"/>
                  <a:pt x="1991348" y="0"/>
                </a:cubicBezTo>
                <a:cubicBezTo>
                  <a:pt x="2275096" y="-24646"/>
                  <a:pt x="2495690" y="-10855"/>
                  <a:pt x="2643525" y="0"/>
                </a:cubicBezTo>
                <a:cubicBezTo>
                  <a:pt x="2791360" y="10855"/>
                  <a:pt x="3050105" y="21451"/>
                  <a:pt x="3202534" y="0"/>
                </a:cubicBezTo>
                <a:cubicBezTo>
                  <a:pt x="3252699" y="-3122"/>
                  <a:pt x="3301510" y="44449"/>
                  <a:pt x="3299463" y="96929"/>
                </a:cubicBezTo>
                <a:cubicBezTo>
                  <a:pt x="3318127" y="225666"/>
                  <a:pt x="3313138" y="377230"/>
                  <a:pt x="3299463" y="484634"/>
                </a:cubicBezTo>
                <a:cubicBezTo>
                  <a:pt x="3301655" y="548430"/>
                  <a:pt x="3260970" y="572983"/>
                  <a:pt x="3202534" y="581563"/>
                </a:cubicBezTo>
                <a:cubicBezTo>
                  <a:pt x="2980499" y="568602"/>
                  <a:pt x="2864116" y="559911"/>
                  <a:pt x="2612469" y="581563"/>
                </a:cubicBezTo>
                <a:cubicBezTo>
                  <a:pt x="2360823" y="603215"/>
                  <a:pt x="2150956" y="587520"/>
                  <a:pt x="1960292" y="581563"/>
                </a:cubicBezTo>
                <a:cubicBezTo>
                  <a:pt x="1769628" y="575606"/>
                  <a:pt x="1665287" y="557373"/>
                  <a:pt x="1401283" y="581563"/>
                </a:cubicBezTo>
                <a:cubicBezTo>
                  <a:pt x="1137279" y="605753"/>
                  <a:pt x="1089203" y="604018"/>
                  <a:pt x="873330" y="581563"/>
                </a:cubicBezTo>
                <a:cubicBezTo>
                  <a:pt x="657457" y="559108"/>
                  <a:pt x="352541" y="572646"/>
                  <a:pt x="96929" y="581563"/>
                </a:cubicBezTo>
                <a:cubicBezTo>
                  <a:pt x="39312" y="574053"/>
                  <a:pt x="1119" y="539605"/>
                  <a:pt x="0" y="484634"/>
                </a:cubicBezTo>
                <a:cubicBezTo>
                  <a:pt x="7371" y="376466"/>
                  <a:pt x="16645" y="265963"/>
                  <a:pt x="0" y="96929"/>
                </a:cubicBezTo>
                <a:close/>
              </a:path>
            </a:pathLst>
          </a:custGeom>
          <a:noFill/>
          <a:ln w="12700" cap="flat" cmpd="sng" algn="ctr">
            <a:noFill/>
            <a:prstDash val="solid"/>
            <a:miter lim="800000"/>
            <a:extLst>
              <a:ext uri="{C807C97D-BFC1-408E-A445-0C87EB9F89A2}">
                <ask:lineSketchStyleProps xmlns:ask="http://schemas.microsoft.com/office/drawing/2018/sketchyshapes" sd="4053367119">
                  <a:prstGeom prst="roundRect">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1050" b="0" i="0" u="none" strike="noStrike" kern="0" cap="none" spc="0" normalizeH="0" baseline="0" noProof="0">
              <a:ln>
                <a:noFill/>
              </a:ln>
              <a:solidFill>
                <a:srgbClr val="313183"/>
              </a:solidFill>
              <a:effectLst/>
              <a:uLnTx/>
              <a:uFillTx/>
              <a:latin typeface="Calibri"/>
              <a:ea typeface="+mn-ea"/>
              <a:cs typeface="+mn-cs"/>
            </a:endParaRPr>
          </a:p>
        </p:txBody>
      </p:sp>
      <p:sp>
        <p:nvSpPr>
          <p:cNvPr id="11" name="Rechteck: abgerundete Ecken 10">
            <a:extLst>
              <a:ext uri="{FF2B5EF4-FFF2-40B4-BE49-F238E27FC236}">
                <a16:creationId xmlns:a16="http://schemas.microsoft.com/office/drawing/2014/main" id="{2E1F7493-33FD-E3C9-BC33-39FA30AB9871}"/>
              </a:ext>
            </a:extLst>
          </p:cNvPr>
          <p:cNvSpPr/>
          <p:nvPr/>
        </p:nvSpPr>
        <p:spPr>
          <a:xfrm>
            <a:off x="4865860" y="4518966"/>
            <a:ext cx="2448000" cy="1613638"/>
          </a:xfrm>
          <a:custGeom>
            <a:avLst/>
            <a:gdLst>
              <a:gd name="connsiteX0" fmla="*/ 0 w 2448000"/>
              <a:gd name="connsiteY0" fmla="*/ 268945 h 1613638"/>
              <a:gd name="connsiteX1" fmla="*/ 268945 w 2448000"/>
              <a:gd name="connsiteY1" fmla="*/ 0 h 1613638"/>
              <a:gd name="connsiteX2" fmla="*/ 867446 w 2448000"/>
              <a:gd name="connsiteY2" fmla="*/ 0 h 1613638"/>
              <a:gd name="connsiteX3" fmla="*/ 1485048 w 2448000"/>
              <a:gd name="connsiteY3" fmla="*/ 0 h 1613638"/>
              <a:gd name="connsiteX4" fmla="*/ 2179055 w 2448000"/>
              <a:gd name="connsiteY4" fmla="*/ 0 h 1613638"/>
              <a:gd name="connsiteX5" fmla="*/ 2448000 w 2448000"/>
              <a:gd name="connsiteY5" fmla="*/ 268945 h 1613638"/>
              <a:gd name="connsiteX6" fmla="*/ 2448000 w 2448000"/>
              <a:gd name="connsiteY6" fmla="*/ 785304 h 1613638"/>
              <a:gd name="connsiteX7" fmla="*/ 2448000 w 2448000"/>
              <a:gd name="connsiteY7" fmla="*/ 1344693 h 1613638"/>
              <a:gd name="connsiteX8" fmla="*/ 2179055 w 2448000"/>
              <a:gd name="connsiteY8" fmla="*/ 1613638 h 1613638"/>
              <a:gd name="connsiteX9" fmla="*/ 1504149 w 2448000"/>
              <a:gd name="connsiteY9" fmla="*/ 1613638 h 1613638"/>
              <a:gd name="connsiteX10" fmla="*/ 886547 w 2448000"/>
              <a:gd name="connsiteY10" fmla="*/ 1613638 h 1613638"/>
              <a:gd name="connsiteX11" fmla="*/ 268945 w 2448000"/>
              <a:gd name="connsiteY11" fmla="*/ 1613638 h 1613638"/>
              <a:gd name="connsiteX12" fmla="*/ 0 w 2448000"/>
              <a:gd name="connsiteY12" fmla="*/ 1344693 h 1613638"/>
              <a:gd name="connsiteX13" fmla="*/ 0 w 2448000"/>
              <a:gd name="connsiteY13" fmla="*/ 817576 h 1613638"/>
              <a:gd name="connsiteX14" fmla="*/ 0 w 2448000"/>
              <a:gd name="connsiteY14" fmla="*/ 268945 h 161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8000" h="1613638" fill="none" extrusionOk="0">
                <a:moveTo>
                  <a:pt x="0" y="268945"/>
                </a:moveTo>
                <a:cubicBezTo>
                  <a:pt x="5070" y="122865"/>
                  <a:pt x="133421" y="-5892"/>
                  <a:pt x="268945" y="0"/>
                </a:cubicBezTo>
                <a:cubicBezTo>
                  <a:pt x="567080" y="-1520"/>
                  <a:pt x="632745" y="24510"/>
                  <a:pt x="867446" y="0"/>
                </a:cubicBezTo>
                <a:cubicBezTo>
                  <a:pt x="1102147" y="-24510"/>
                  <a:pt x="1319565" y="-17291"/>
                  <a:pt x="1485048" y="0"/>
                </a:cubicBezTo>
                <a:cubicBezTo>
                  <a:pt x="1650531" y="17291"/>
                  <a:pt x="1904818" y="25519"/>
                  <a:pt x="2179055" y="0"/>
                </a:cubicBezTo>
                <a:cubicBezTo>
                  <a:pt x="2312958" y="29322"/>
                  <a:pt x="2449429" y="125127"/>
                  <a:pt x="2448000" y="268945"/>
                </a:cubicBezTo>
                <a:cubicBezTo>
                  <a:pt x="2445955" y="432858"/>
                  <a:pt x="2466357" y="538922"/>
                  <a:pt x="2448000" y="785304"/>
                </a:cubicBezTo>
                <a:cubicBezTo>
                  <a:pt x="2429643" y="1031686"/>
                  <a:pt x="2432523" y="1199162"/>
                  <a:pt x="2448000" y="1344693"/>
                </a:cubicBezTo>
                <a:cubicBezTo>
                  <a:pt x="2443871" y="1466378"/>
                  <a:pt x="2330034" y="1600507"/>
                  <a:pt x="2179055" y="1613638"/>
                </a:cubicBezTo>
                <a:cubicBezTo>
                  <a:pt x="1894535" y="1641459"/>
                  <a:pt x="1803374" y="1609704"/>
                  <a:pt x="1504149" y="1613638"/>
                </a:cubicBezTo>
                <a:cubicBezTo>
                  <a:pt x="1204924" y="1617572"/>
                  <a:pt x="1188530" y="1639192"/>
                  <a:pt x="886547" y="1613638"/>
                </a:cubicBezTo>
                <a:cubicBezTo>
                  <a:pt x="584564" y="1588084"/>
                  <a:pt x="442112" y="1584129"/>
                  <a:pt x="268945" y="1613638"/>
                </a:cubicBezTo>
                <a:cubicBezTo>
                  <a:pt x="120506" y="1602632"/>
                  <a:pt x="7326" y="1503991"/>
                  <a:pt x="0" y="1344693"/>
                </a:cubicBezTo>
                <a:cubicBezTo>
                  <a:pt x="-18403" y="1147371"/>
                  <a:pt x="13684" y="971378"/>
                  <a:pt x="0" y="817576"/>
                </a:cubicBezTo>
                <a:cubicBezTo>
                  <a:pt x="-13684" y="663774"/>
                  <a:pt x="6800" y="438760"/>
                  <a:pt x="0" y="268945"/>
                </a:cubicBezTo>
                <a:close/>
              </a:path>
              <a:path w="2448000" h="1613638" stroke="0" extrusionOk="0">
                <a:moveTo>
                  <a:pt x="0" y="268945"/>
                </a:moveTo>
                <a:cubicBezTo>
                  <a:pt x="935" y="115442"/>
                  <a:pt x="128423" y="-2150"/>
                  <a:pt x="268945" y="0"/>
                </a:cubicBezTo>
                <a:cubicBezTo>
                  <a:pt x="593426" y="5828"/>
                  <a:pt x="786884" y="-7592"/>
                  <a:pt x="924749" y="0"/>
                </a:cubicBezTo>
                <a:cubicBezTo>
                  <a:pt x="1062614" y="7592"/>
                  <a:pt x="1300321" y="15421"/>
                  <a:pt x="1542352" y="0"/>
                </a:cubicBezTo>
                <a:cubicBezTo>
                  <a:pt x="1784383" y="-15421"/>
                  <a:pt x="1953469" y="-10147"/>
                  <a:pt x="2179055" y="0"/>
                </a:cubicBezTo>
                <a:cubicBezTo>
                  <a:pt x="2331898" y="-11687"/>
                  <a:pt x="2445420" y="86768"/>
                  <a:pt x="2448000" y="268945"/>
                </a:cubicBezTo>
                <a:cubicBezTo>
                  <a:pt x="2438488" y="478603"/>
                  <a:pt x="2451578" y="630524"/>
                  <a:pt x="2448000" y="796062"/>
                </a:cubicBezTo>
                <a:cubicBezTo>
                  <a:pt x="2444422" y="961600"/>
                  <a:pt x="2461982" y="1141708"/>
                  <a:pt x="2448000" y="1344693"/>
                </a:cubicBezTo>
                <a:cubicBezTo>
                  <a:pt x="2459577" y="1522495"/>
                  <a:pt x="2322706" y="1634075"/>
                  <a:pt x="2179055" y="1613638"/>
                </a:cubicBezTo>
                <a:cubicBezTo>
                  <a:pt x="2053575" y="1587230"/>
                  <a:pt x="1844314" y="1606276"/>
                  <a:pt x="1561453" y="1613638"/>
                </a:cubicBezTo>
                <a:cubicBezTo>
                  <a:pt x="1278592" y="1621000"/>
                  <a:pt x="1197872" y="1588304"/>
                  <a:pt x="943851" y="1613638"/>
                </a:cubicBezTo>
                <a:cubicBezTo>
                  <a:pt x="689830" y="1638972"/>
                  <a:pt x="532342" y="1627107"/>
                  <a:pt x="268945" y="1613638"/>
                </a:cubicBezTo>
                <a:cubicBezTo>
                  <a:pt x="103776" y="1603398"/>
                  <a:pt x="2273" y="1499039"/>
                  <a:pt x="0" y="1344693"/>
                </a:cubicBezTo>
                <a:cubicBezTo>
                  <a:pt x="6627" y="1217287"/>
                  <a:pt x="6751" y="951932"/>
                  <a:pt x="0" y="839091"/>
                </a:cubicBezTo>
                <a:cubicBezTo>
                  <a:pt x="-6751" y="726250"/>
                  <a:pt x="-27901" y="543488"/>
                  <a:pt x="0" y="268945"/>
                </a:cubicBezTo>
                <a:close/>
              </a:path>
            </a:pathLst>
          </a:custGeom>
          <a:solidFill>
            <a:srgbClr val="D5CDE5"/>
          </a:solidFill>
          <a:ln>
            <a:solidFill>
              <a:srgbClr val="D5CDE5"/>
            </a:solidFill>
            <a:extLst>
              <a:ext uri="{C807C97D-BFC1-408E-A445-0C87EB9F89A2}">
                <ask:lineSketchStyleProps xmlns:ask="http://schemas.microsoft.com/office/drawing/2018/sketchyshapes" sd="4053367119">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a:ln>
                  <a:noFill/>
                </a:ln>
                <a:solidFill>
                  <a:srgbClr val="313183"/>
                </a:solidFill>
                <a:effectLst/>
                <a:uLnTx/>
                <a:uFillTx/>
                <a:latin typeface="Calibri"/>
                <a:ea typeface="+mn-ea"/>
                <a:cs typeface="+mn-cs"/>
              </a:rPr>
              <a:t>Add ADHD </a:t>
            </a:r>
            <a:r>
              <a:rPr kumimoji="0" lang="de-DE" sz="1400" b="1" i="0" u="none" strike="noStrike" kern="0" cap="none" spc="0" normalizeH="0" baseline="0" noProof="0" err="1">
                <a:ln>
                  <a:noFill/>
                </a:ln>
                <a:solidFill>
                  <a:srgbClr val="313183"/>
                </a:solidFill>
                <a:effectLst/>
                <a:uLnTx/>
                <a:uFillTx/>
                <a:latin typeface="Calibri"/>
                <a:ea typeface="+mn-ea"/>
                <a:cs typeface="+mn-cs"/>
              </a:rPr>
              <a:t>to</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call</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topics</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for</a:t>
            </a:r>
            <a:r>
              <a:rPr kumimoji="0" lang="de-DE" sz="1400" b="1" i="0" u="none" strike="noStrike" kern="0" cap="none" spc="0" normalizeH="0" baseline="0" noProof="0">
                <a:ln>
                  <a:noFill/>
                </a:ln>
                <a:solidFill>
                  <a:srgbClr val="313183"/>
                </a:solidFill>
                <a:effectLst/>
                <a:uLnTx/>
                <a:uFillTx/>
                <a:latin typeface="Calibri"/>
                <a:ea typeface="+mn-ea"/>
                <a:cs typeface="+mn-cs"/>
              </a:rPr>
              <a:t> SPZ &amp; </a:t>
            </a:r>
            <a:r>
              <a:rPr kumimoji="0" lang="de-DE" sz="1400" b="1" i="0" u="none" strike="noStrike" kern="0" cap="none" spc="0" normalizeH="0" baseline="0" noProof="0" err="1">
                <a:ln>
                  <a:noFill/>
                </a:ln>
                <a:solidFill>
                  <a:srgbClr val="313183"/>
                </a:solidFill>
                <a:effectLst/>
                <a:uLnTx/>
                <a:uFillTx/>
                <a:latin typeface="Calibri"/>
                <a:ea typeface="+mn-ea"/>
                <a:cs typeface="+mn-cs"/>
              </a:rPr>
              <a:t>target</a:t>
            </a:r>
            <a:r>
              <a:rPr kumimoji="0" lang="de-DE" sz="1400" b="1" i="0" u="none" strike="noStrike" kern="0" cap="none" spc="0" normalizeH="0" baseline="0" noProof="0">
                <a:ln>
                  <a:noFill/>
                </a:ln>
                <a:solidFill>
                  <a:srgbClr val="313183"/>
                </a:solidFill>
                <a:effectLst/>
                <a:uLnTx/>
                <a:uFillTx/>
                <a:latin typeface="Calibri"/>
                <a:ea typeface="+mn-ea"/>
                <a:cs typeface="+mn-cs"/>
              </a:rPr>
              <a:t> via Hospital SF</a:t>
            </a:r>
            <a:endParaRPr kumimoji="0" lang="de-DE" sz="1050" b="0" i="0" u="none" strike="noStrike" kern="0" cap="none" spc="0" normalizeH="0" baseline="0" noProof="0">
              <a:ln>
                <a:noFill/>
              </a:ln>
              <a:solidFill>
                <a:srgbClr val="313183"/>
              </a:solidFill>
              <a:effectLst/>
              <a:uLnTx/>
              <a:uFillTx/>
              <a:latin typeface="Calibri"/>
              <a:ea typeface="+mn-ea"/>
              <a:cs typeface="+mn-cs"/>
            </a:endParaRPr>
          </a:p>
        </p:txBody>
      </p:sp>
      <p:sp>
        <p:nvSpPr>
          <p:cNvPr id="15" name="Titel 1">
            <a:extLst>
              <a:ext uri="{FF2B5EF4-FFF2-40B4-BE49-F238E27FC236}">
                <a16:creationId xmlns:a16="http://schemas.microsoft.com/office/drawing/2014/main" id="{70BCF8B0-A4D5-CFA1-C124-768C82393D3D}"/>
              </a:ext>
            </a:extLst>
          </p:cNvPr>
          <p:cNvSpPr txBox="1">
            <a:spLocks/>
          </p:cNvSpPr>
          <p:nvPr/>
        </p:nvSpPr>
        <p:spPr>
          <a:xfrm>
            <a:off x="432019" y="900156"/>
            <a:ext cx="10300149" cy="447240"/>
          </a:xfrm>
          <a:prstGeom prst="rect">
            <a:avLst/>
          </a:prstGeom>
        </p:spPr>
        <p:txBody>
          <a:bodyPr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Leveraging</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the</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potential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of</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Existing</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&amp;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new</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target</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groups</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for</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ADHD</a:t>
            </a:r>
          </a:p>
        </p:txBody>
      </p:sp>
      <p:sp>
        <p:nvSpPr>
          <p:cNvPr id="18" name="Rechteck: abgerundete Ecken 17">
            <a:extLst>
              <a:ext uri="{FF2B5EF4-FFF2-40B4-BE49-F238E27FC236}">
                <a16:creationId xmlns:a16="http://schemas.microsoft.com/office/drawing/2014/main" id="{64FE43E8-DC5A-FB5C-3F16-652778141A15}"/>
              </a:ext>
            </a:extLst>
          </p:cNvPr>
          <p:cNvSpPr/>
          <p:nvPr/>
        </p:nvSpPr>
        <p:spPr>
          <a:xfrm>
            <a:off x="1255809" y="3550857"/>
            <a:ext cx="2448000" cy="570135"/>
          </a:xfrm>
          <a:custGeom>
            <a:avLst/>
            <a:gdLst>
              <a:gd name="connsiteX0" fmla="*/ 0 w 2448000"/>
              <a:gd name="connsiteY0" fmla="*/ 95024 h 570135"/>
              <a:gd name="connsiteX1" fmla="*/ 95024 w 2448000"/>
              <a:gd name="connsiteY1" fmla="*/ 0 h 570135"/>
              <a:gd name="connsiteX2" fmla="*/ 636932 w 2448000"/>
              <a:gd name="connsiteY2" fmla="*/ 0 h 570135"/>
              <a:gd name="connsiteX3" fmla="*/ 1246580 w 2448000"/>
              <a:gd name="connsiteY3" fmla="*/ 0 h 570135"/>
              <a:gd name="connsiteX4" fmla="*/ 1765908 w 2448000"/>
              <a:gd name="connsiteY4" fmla="*/ 0 h 570135"/>
              <a:gd name="connsiteX5" fmla="*/ 2352976 w 2448000"/>
              <a:gd name="connsiteY5" fmla="*/ 0 h 570135"/>
              <a:gd name="connsiteX6" fmla="*/ 2448000 w 2448000"/>
              <a:gd name="connsiteY6" fmla="*/ 95024 h 570135"/>
              <a:gd name="connsiteX7" fmla="*/ 2448000 w 2448000"/>
              <a:gd name="connsiteY7" fmla="*/ 475111 h 570135"/>
              <a:gd name="connsiteX8" fmla="*/ 2352976 w 2448000"/>
              <a:gd name="connsiteY8" fmla="*/ 570135 h 570135"/>
              <a:gd name="connsiteX9" fmla="*/ 1788488 w 2448000"/>
              <a:gd name="connsiteY9" fmla="*/ 570135 h 570135"/>
              <a:gd name="connsiteX10" fmla="*/ 1269159 w 2448000"/>
              <a:gd name="connsiteY10" fmla="*/ 570135 h 570135"/>
              <a:gd name="connsiteX11" fmla="*/ 749830 w 2448000"/>
              <a:gd name="connsiteY11" fmla="*/ 570135 h 570135"/>
              <a:gd name="connsiteX12" fmla="*/ 95024 w 2448000"/>
              <a:gd name="connsiteY12" fmla="*/ 570135 h 570135"/>
              <a:gd name="connsiteX13" fmla="*/ 0 w 2448000"/>
              <a:gd name="connsiteY13" fmla="*/ 475111 h 570135"/>
              <a:gd name="connsiteX14" fmla="*/ 0 w 2448000"/>
              <a:gd name="connsiteY14" fmla="*/ 95024 h 57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8000" h="570135" fill="none" extrusionOk="0">
                <a:moveTo>
                  <a:pt x="0" y="95024"/>
                </a:moveTo>
                <a:cubicBezTo>
                  <a:pt x="7622" y="41866"/>
                  <a:pt x="36149" y="4898"/>
                  <a:pt x="95024" y="0"/>
                </a:cubicBezTo>
                <a:cubicBezTo>
                  <a:pt x="303587" y="-26520"/>
                  <a:pt x="392847" y="7415"/>
                  <a:pt x="636932" y="0"/>
                </a:cubicBezTo>
                <a:cubicBezTo>
                  <a:pt x="881017" y="-7415"/>
                  <a:pt x="1005732" y="-5212"/>
                  <a:pt x="1246580" y="0"/>
                </a:cubicBezTo>
                <a:cubicBezTo>
                  <a:pt x="1487428" y="5212"/>
                  <a:pt x="1657449" y="6835"/>
                  <a:pt x="1765908" y="0"/>
                </a:cubicBezTo>
                <a:cubicBezTo>
                  <a:pt x="1874367" y="-6835"/>
                  <a:pt x="2103130" y="-7357"/>
                  <a:pt x="2352976" y="0"/>
                </a:cubicBezTo>
                <a:cubicBezTo>
                  <a:pt x="2405089" y="-2659"/>
                  <a:pt x="2438006" y="39341"/>
                  <a:pt x="2448000" y="95024"/>
                </a:cubicBezTo>
                <a:cubicBezTo>
                  <a:pt x="2460777" y="246601"/>
                  <a:pt x="2445541" y="296437"/>
                  <a:pt x="2448000" y="475111"/>
                </a:cubicBezTo>
                <a:cubicBezTo>
                  <a:pt x="2453721" y="535290"/>
                  <a:pt x="2407419" y="568287"/>
                  <a:pt x="2352976" y="570135"/>
                </a:cubicBezTo>
                <a:cubicBezTo>
                  <a:pt x="2230712" y="593281"/>
                  <a:pt x="1979815" y="559549"/>
                  <a:pt x="1788488" y="570135"/>
                </a:cubicBezTo>
                <a:cubicBezTo>
                  <a:pt x="1597161" y="580721"/>
                  <a:pt x="1496430" y="548550"/>
                  <a:pt x="1269159" y="570135"/>
                </a:cubicBezTo>
                <a:cubicBezTo>
                  <a:pt x="1041888" y="591720"/>
                  <a:pt x="934607" y="591011"/>
                  <a:pt x="749830" y="570135"/>
                </a:cubicBezTo>
                <a:cubicBezTo>
                  <a:pt x="565053" y="549259"/>
                  <a:pt x="264747" y="587318"/>
                  <a:pt x="95024" y="570135"/>
                </a:cubicBezTo>
                <a:cubicBezTo>
                  <a:pt x="42227" y="573895"/>
                  <a:pt x="2061" y="531393"/>
                  <a:pt x="0" y="475111"/>
                </a:cubicBezTo>
                <a:cubicBezTo>
                  <a:pt x="-15143" y="346446"/>
                  <a:pt x="3118" y="209730"/>
                  <a:pt x="0" y="95024"/>
                </a:cubicBezTo>
                <a:close/>
              </a:path>
              <a:path w="2448000" h="570135" stroke="0" extrusionOk="0">
                <a:moveTo>
                  <a:pt x="0" y="95024"/>
                </a:moveTo>
                <a:cubicBezTo>
                  <a:pt x="2446" y="32175"/>
                  <a:pt x="48104" y="2275"/>
                  <a:pt x="95024" y="0"/>
                </a:cubicBezTo>
                <a:cubicBezTo>
                  <a:pt x="359221" y="8563"/>
                  <a:pt x="446764" y="16450"/>
                  <a:pt x="636932" y="0"/>
                </a:cubicBezTo>
                <a:cubicBezTo>
                  <a:pt x="827100" y="-16450"/>
                  <a:pt x="1022064" y="-9261"/>
                  <a:pt x="1201420" y="0"/>
                </a:cubicBezTo>
                <a:cubicBezTo>
                  <a:pt x="1380776" y="9261"/>
                  <a:pt x="1590838" y="3483"/>
                  <a:pt x="1743329" y="0"/>
                </a:cubicBezTo>
                <a:cubicBezTo>
                  <a:pt x="1895820" y="-3483"/>
                  <a:pt x="2151360" y="-12964"/>
                  <a:pt x="2352976" y="0"/>
                </a:cubicBezTo>
                <a:cubicBezTo>
                  <a:pt x="2413867" y="5064"/>
                  <a:pt x="2436934" y="45031"/>
                  <a:pt x="2448000" y="95024"/>
                </a:cubicBezTo>
                <a:cubicBezTo>
                  <a:pt x="2455870" y="227311"/>
                  <a:pt x="2460324" y="325500"/>
                  <a:pt x="2448000" y="475111"/>
                </a:cubicBezTo>
                <a:cubicBezTo>
                  <a:pt x="2458375" y="521340"/>
                  <a:pt x="2394235" y="573581"/>
                  <a:pt x="2352976" y="570135"/>
                </a:cubicBezTo>
                <a:cubicBezTo>
                  <a:pt x="2226166" y="549565"/>
                  <a:pt x="2047119" y="546033"/>
                  <a:pt x="1856227" y="570135"/>
                </a:cubicBezTo>
                <a:cubicBezTo>
                  <a:pt x="1665335" y="594237"/>
                  <a:pt x="1521848" y="570009"/>
                  <a:pt x="1336898" y="570135"/>
                </a:cubicBezTo>
                <a:cubicBezTo>
                  <a:pt x="1151948" y="570261"/>
                  <a:pt x="1026622" y="549222"/>
                  <a:pt x="772410" y="570135"/>
                </a:cubicBezTo>
                <a:cubicBezTo>
                  <a:pt x="518198" y="591048"/>
                  <a:pt x="257181" y="601573"/>
                  <a:pt x="95024" y="570135"/>
                </a:cubicBezTo>
                <a:cubicBezTo>
                  <a:pt x="48204" y="567043"/>
                  <a:pt x="-5337" y="531844"/>
                  <a:pt x="0" y="475111"/>
                </a:cubicBezTo>
                <a:cubicBezTo>
                  <a:pt x="11320" y="322705"/>
                  <a:pt x="3120" y="273608"/>
                  <a:pt x="0" y="95024"/>
                </a:cubicBezTo>
                <a:close/>
              </a:path>
            </a:pathLst>
          </a:custGeom>
          <a:solidFill>
            <a:srgbClr val="6A548D"/>
          </a:solidFill>
          <a:ln w="19050" cap="flat" cmpd="sng" algn="ctr">
            <a:solidFill>
              <a:schemeClr val="bg1"/>
            </a:solidFill>
            <a:prstDash val="solid"/>
            <a:miter lim="800000"/>
            <a:extLst>
              <a:ext uri="{C807C97D-BFC1-408E-A445-0C87EB9F89A2}">
                <ask:lineSketchStyleProps xmlns:ask="http://schemas.microsoft.com/office/drawing/2018/sketchyshapes" sd="2906754627">
                  <a:prstGeom prst="roundRect">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COMMUNITY PAEDIATRICIAN</a:t>
            </a:r>
          </a:p>
        </p:txBody>
      </p:sp>
      <p:sp>
        <p:nvSpPr>
          <p:cNvPr id="19" name="Ellipse 18">
            <a:extLst>
              <a:ext uri="{FF2B5EF4-FFF2-40B4-BE49-F238E27FC236}">
                <a16:creationId xmlns:a16="http://schemas.microsoft.com/office/drawing/2014/main" id="{1666102F-5F9A-747A-5B70-F63472916BA4}"/>
              </a:ext>
            </a:extLst>
          </p:cNvPr>
          <p:cNvSpPr/>
          <p:nvPr/>
        </p:nvSpPr>
        <p:spPr>
          <a:xfrm>
            <a:off x="5339299" y="2047533"/>
            <a:ext cx="1440000" cy="1440000"/>
          </a:xfrm>
          <a:custGeom>
            <a:avLst/>
            <a:gdLst>
              <a:gd name="connsiteX0" fmla="*/ 0 w 1440000"/>
              <a:gd name="connsiteY0" fmla="*/ 720000 h 1440000"/>
              <a:gd name="connsiteX1" fmla="*/ 720000 w 1440000"/>
              <a:gd name="connsiteY1" fmla="*/ 0 h 1440000"/>
              <a:gd name="connsiteX2" fmla="*/ 1440000 w 1440000"/>
              <a:gd name="connsiteY2" fmla="*/ 720000 h 1440000"/>
              <a:gd name="connsiteX3" fmla="*/ 720000 w 1440000"/>
              <a:gd name="connsiteY3" fmla="*/ 1440000 h 1440000"/>
              <a:gd name="connsiteX4" fmla="*/ 0 w 1440000"/>
              <a:gd name="connsiteY4" fmla="*/ 72000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fill="none" extrusionOk="0">
                <a:moveTo>
                  <a:pt x="0" y="720000"/>
                </a:moveTo>
                <a:cubicBezTo>
                  <a:pt x="7013" y="307645"/>
                  <a:pt x="376137" y="16746"/>
                  <a:pt x="720000" y="0"/>
                </a:cubicBezTo>
                <a:cubicBezTo>
                  <a:pt x="1144598" y="-1700"/>
                  <a:pt x="1382224" y="297203"/>
                  <a:pt x="1440000" y="720000"/>
                </a:cubicBezTo>
                <a:cubicBezTo>
                  <a:pt x="1409117" y="1167270"/>
                  <a:pt x="1094627" y="1432182"/>
                  <a:pt x="720000" y="1440000"/>
                </a:cubicBezTo>
                <a:cubicBezTo>
                  <a:pt x="285652" y="1407391"/>
                  <a:pt x="3043" y="1131897"/>
                  <a:pt x="0" y="720000"/>
                </a:cubicBezTo>
                <a:close/>
              </a:path>
              <a:path w="1440000" h="1440000" stroke="0" extrusionOk="0">
                <a:moveTo>
                  <a:pt x="0" y="720000"/>
                </a:moveTo>
                <a:cubicBezTo>
                  <a:pt x="10148" y="268411"/>
                  <a:pt x="417094" y="-25419"/>
                  <a:pt x="720000" y="0"/>
                </a:cubicBezTo>
                <a:cubicBezTo>
                  <a:pt x="1088891" y="-43933"/>
                  <a:pt x="1378618" y="362131"/>
                  <a:pt x="1440000" y="720000"/>
                </a:cubicBezTo>
                <a:cubicBezTo>
                  <a:pt x="1488800" y="1118894"/>
                  <a:pt x="1105115" y="1447819"/>
                  <a:pt x="720000" y="1440000"/>
                </a:cubicBezTo>
                <a:cubicBezTo>
                  <a:pt x="317902" y="1473561"/>
                  <a:pt x="38098" y="1158390"/>
                  <a:pt x="0" y="720000"/>
                </a:cubicBezTo>
                <a:close/>
              </a:path>
            </a:pathLst>
          </a:custGeom>
          <a:solidFill>
            <a:srgbClr val="D5CDE5"/>
          </a:solidFill>
          <a:ln w="76200">
            <a:solidFill>
              <a:srgbClr val="D5CDE5"/>
            </a:solidFill>
            <a:extLst>
              <a:ext uri="{C807C97D-BFC1-408E-A445-0C87EB9F89A2}">
                <ask:lineSketchStyleProps xmlns:ask="http://schemas.microsoft.com/office/drawing/2018/sketchyshapes" sd="4053367119">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a:ln>
                <a:noFill/>
              </a:ln>
              <a:solidFill>
                <a:prstClr val="white"/>
              </a:solidFill>
              <a:effectLst/>
              <a:uLnTx/>
              <a:uFillTx/>
              <a:latin typeface="Calibri"/>
              <a:ea typeface="+mn-ea"/>
              <a:cs typeface="+mn-cs"/>
            </a:endParaRPr>
          </a:p>
        </p:txBody>
      </p:sp>
      <p:pic>
        <p:nvPicPr>
          <p:cNvPr id="20" name="Picture 4" descr="Target audience - Free web icons">
            <a:extLst>
              <a:ext uri="{FF2B5EF4-FFF2-40B4-BE49-F238E27FC236}">
                <a16:creationId xmlns:a16="http://schemas.microsoft.com/office/drawing/2014/main" id="{3AA99854-0E39-6F8E-DEEB-6DE1FDA1A7C1}"/>
              </a:ext>
            </a:extLst>
          </p:cNvPr>
          <p:cNvPicPr>
            <a:picLocks noChangeAspect="1" noChangeArrowheads="1"/>
          </p:cNvPicPr>
          <p:nvPr/>
        </p:nvPicPr>
        <p:blipFill>
          <a:blip r:embed="rId4">
            <a:clrChange>
              <a:clrFrom>
                <a:srgbClr val="EEF2FA"/>
              </a:clrFrom>
              <a:clrTo>
                <a:srgbClr val="EEF2FA">
                  <a:alpha val="0"/>
                </a:srgbClr>
              </a:clrTo>
            </a:clrChange>
            <a:duotone>
              <a:schemeClr val="accent6">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5355431" y="2083993"/>
            <a:ext cx="1407736" cy="1407736"/>
          </a:xfrm>
          <a:prstGeom prst="rect">
            <a:avLst/>
          </a:prstGeom>
          <a:extLst>
            <a:ext uri="{909E8E84-426E-40DD-AFC4-6F175D3DCCD1}">
              <a14:hiddenFill xmlns:a14="http://schemas.microsoft.com/office/drawing/2010/main">
                <a:solidFill>
                  <a:srgbClr val="FFFFFF"/>
                </a:solidFill>
              </a14:hiddenFill>
            </a:ext>
          </a:extLst>
        </p:spPr>
      </p:pic>
      <p:sp>
        <p:nvSpPr>
          <p:cNvPr id="21" name="Rechteck: abgerundete Ecken 20">
            <a:extLst>
              <a:ext uri="{FF2B5EF4-FFF2-40B4-BE49-F238E27FC236}">
                <a16:creationId xmlns:a16="http://schemas.microsoft.com/office/drawing/2014/main" id="{5C2C731F-78C7-C704-A29E-0A7280E89C77}"/>
              </a:ext>
            </a:extLst>
          </p:cNvPr>
          <p:cNvSpPr/>
          <p:nvPr/>
        </p:nvSpPr>
        <p:spPr>
          <a:xfrm>
            <a:off x="4865860" y="3560015"/>
            <a:ext cx="2448000" cy="570135"/>
          </a:xfrm>
          <a:custGeom>
            <a:avLst/>
            <a:gdLst>
              <a:gd name="connsiteX0" fmla="*/ 0 w 2448000"/>
              <a:gd name="connsiteY0" fmla="*/ 95024 h 570135"/>
              <a:gd name="connsiteX1" fmla="*/ 95024 w 2448000"/>
              <a:gd name="connsiteY1" fmla="*/ 0 h 570135"/>
              <a:gd name="connsiteX2" fmla="*/ 636932 w 2448000"/>
              <a:gd name="connsiteY2" fmla="*/ 0 h 570135"/>
              <a:gd name="connsiteX3" fmla="*/ 1246580 w 2448000"/>
              <a:gd name="connsiteY3" fmla="*/ 0 h 570135"/>
              <a:gd name="connsiteX4" fmla="*/ 1765908 w 2448000"/>
              <a:gd name="connsiteY4" fmla="*/ 0 h 570135"/>
              <a:gd name="connsiteX5" fmla="*/ 2352976 w 2448000"/>
              <a:gd name="connsiteY5" fmla="*/ 0 h 570135"/>
              <a:gd name="connsiteX6" fmla="*/ 2448000 w 2448000"/>
              <a:gd name="connsiteY6" fmla="*/ 95024 h 570135"/>
              <a:gd name="connsiteX7" fmla="*/ 2448000 w 2448000"/>
              <a:gd name="connsiteY7" fmla="*/ 475111 h 570135"/>
              <a:gd name="connsiteX8" fmla="*/ 2352976 w 2448000"/>
              <a:gd name="connsiteY8" fmla="*/ 570135 h 570135"/>
              <a:gd name="connsiteX9" fmla="*/ 1788488 w 2448000"/>
              <a:gd name="connsiteY9" fmla="*/ 570135 h 570135"/>
              <a:gd name="connsiteX10" fmla="*/ 1269159 w 2448000"/>
              <a:gd name="connsiteY10" fmla="*/ 570135 h 570135"/>
              <a:gd name="connsiteX11" fmla="*/ 749830 w 2448000"/>
              <a:gd name="connsiteY11" fmla="*/ 570135 h 570135"/>
              <a:gd name="connsiteX12" fmla="*/ 95024 w 2448000"/>
              <a:gd name="connsiteY12" fmla="*/ 570135 h 570135"/>
              <a:gd name="connsiteX13" fmla="*/ 0 w 2448000"/>
              <a:gd name="connsiteY13" fmla="*/ 475111 h 570135"/>
              <a:gd name="connsiteX14" fmla="*/ 0 w 2448000"/>
              <a:gd name="connsiteY14" fmla="*/ 95024 h 57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8000" h="570135" fill="none" extrusionOk="0">
                <a:moveTo>
                  <a:pt x="0" y="95024"/>
                </a:moveTo>
                <a:cubicBezTo>
                  <a:pt x="7622" y="41866"/>
                  <a:pt x="36149" y="4898"/>
                  <a:pt x="95024" y="0"/>
                </a:cubicBezTo>
                <a:cubicBezTo>
                  <a:pt x="303587" y="-26520"/>
                  <a:pt x="392847" y="7415"/>
                  <a:pt x="636932" y="0"/>
                </a:cubicBezTo>
                <a:cubicBezTo>
                  <a:pt x="881017" y="-7415"/>
                  <a:pt x="1005732" y="-5212"/>
                  <a:pt x="1246580" y="0"/>
                </a:cubicBezTo>
                <a:cubicBezTo>
                  <a:pt x="1487428" y="5212"/>
                  <a:pt x="1657449" y="6835"/>
                  <a:pt x="1765908" y="0"/>
                </a:cubicBezTo>
                <a:cubicBezTo>
                  <a:pt x="1874367" y="-6835"/>
                  <a:pt x="2103130" y="-7357"/>
                  <a:pt x="2352976" y="0"/>
                </a:cubicBezTo>
                <a:cubicBezTo>
                  <a:pt x="2405089" y="-2659"/>
                  <a:pt x="2438006" y="39341"/>
                  <a:pt x="2448000" y="95024"/>
                </a:cubicBezTo>
                <a:cubicBezTo>
                  <a:pt x="2460777" y="246601"/>
                  <a:pt x="2445541" y="296437"/>
                  <a:pt x="2448000" y="475111"/>
                </a:cubicBezTo>
                <a:cubicBezTo>
                  <a:pt x="2453721" y="535290"/>
                  <a:pt x="2407419" y="568287"/>
                  <a:pt x="2352976" y="570135"/>
                </a:cubicBezTo>
                <a:cubicBezTo>
                  <a:pt x="2230712" y="593281"/>
                  <a:pt x="1979815" y="559549"/>
                  <a:pt x="1788488" y="570135"/>
                </a:cubicBezTo>
                <a:cubicBezTo>
                  <a:pt x="1597161" y="580721"/>
                  <a:pt x="1496430" y="548550"/>
                  <a:pt x="1269159" y="570135"/>
                </a:cubicBezTo>
                <a:cubicBezTo>
                  <a:pt x="1041888" y="591720"/>
                  <a:pt x="934607" y="591011"/>
                  <a:pt x="749830" y="570135"/>
                </a:cubicBezTo>
                <a:cubicBezTo>
                  <a:pt x="565053" y="549259"/>
                  <a:pt x="264747" y="587318"/>
                  <a:pt x="95024" y="570135"/>
                </a:cubicBezTo>
                <a:cubicBezTo>
                  <a:pt x="42227" y="573895"/>
                  <a:pt x="2061" y="531393"/>
                  <a:pt x="0" y="475111"/>
                </a:cubicBezTo>
                <a:cubicBezTo>
                  <a:pt x="-15143" y="346446"/>
                  <a:pt x="3118" y="209730"/>
                  <a:pt x="0" y="95024"/>
                </a:cubicBezTo>
                <a:close/>
              </a:path>
              <a:path w="2448000" h="570135" stroke="0" extrusionOk="0">
                <a:moveTo>
                  <a:pt x="0" y="95024"/>
                </a:moveTo>
                <a:cubicBezTo>
                  <a:pt x="2446" y="32175"/>
                  <a:pt x="48104" y="2275"/>
                  <a:pt x="95024" y="0"/>
                </a:cubicBezTo>
                <a:cubicBezTo>
                  <a:pt x="359221" y="8563"/>
                  <a:pt x="446764" y="16450"/>
                  <a:pt x="636932" y="0"/>
                </a:cubicBezTo>
                <a:cubicBezTo>
                  <a:pt x="827100" y="-16450"/>
                  <a:pt x="1022064" y="-9261"/>
                  <a:pt x="1201420" y="0"/>
                </a:cubicBezTo>
                <a:cubicBezTo>
                  <a:pt x="1380776" y="9261"/>
                  <a:pt x="1590838" y="3483"/>
                  <a:pt x="1743329" y="0"/>
                </a:cubicBezTo>
                <a:cubicBezTo>
                  <a:pt x="1895820" y="-3483"/>
                  <a:pt x="2151360" y="-12964"/>
                  <a:pt x="2352976" y="0"/>
                </a:cubicBezTo>
                <a:cubicBezTo>
                  <a:pt x="2413867" y="5064"/>
                  <a:pt x="2436934" y="45031"/>
                  <a:pt x="2448000" y="95024"/>
                </a:cubicBezTo>
                <a:cubicBezTo>
                  <a:pt x="2455870" y="227311"/>
                  <a:pt x="2460324" y="325500"/>
                  <a:pt x="2448000" y="475111"/>
                </a:cubicBezTo>
                <a:cubicBezTo>
                  <a:pt x="2458375" y="521340"/>
                  <a:pt x="2394235" y="573581"/>
                  <a:pt x="2352976" y="570135"/>
                </a:cubicBezTo>
                <a:cubicBezTo>
                  <a:pt x="2226166" y="549565"/>
                  <a:pt x="2047119" y="546033"/>
                  <a:pt x="1856227" y="570135"/>
                </a:cubicBezTo>
                <a:cubicBezTo>
                  <a:pt x="1665335" y="594237"/>
                  <a:pt x="1521848" y="570009"/>
                  <a:pt x="1336898" y="570135"/>
                </a:cubicBezTo>
                <a:cubicBezTo>
                  <a:pt x="1151948" y="570261"/>
                  <a:pt x="1026622" y="549222"/>
                  <a:pt x="772410" y="570135"/>
                </a:cubicBezTo>
                <a:cubicBezTo>
                  <a:pt x="518198" y="591048"/>
                  <a:pt x="257181" y="601573"/>
                  <a:pt x="95024" y="570135"/>
                </a:cubicBezTo>
                <a:cubicBezTo>
                  <a:pt x="48204" y="567043"/>
                  <a:pt x="-5337" y="531844"/>
                  <a:pt x="0" y="475111"/>
                </a:cubicBezTo>
                <a:cubicBezTo>
                  <a:pt x="11320" y="322705"/>
                  <a:pt x="3120" y="273608"/>
                  <a:pt x="0" y="95024"/>
                </a:cubicBezTo>
                <a:close/>
              </a:path>
            </a:pathLst>
          </a:custGeom>
          <a:solidFill>
            <a:srgbClr val="6A548D"/>
          </a:solidFill>
          <a:ln w="19050" cap="flat" cmpd="sng" algn="ctr">
            <a:solidFill>
              <a:schemeClr val="bg1"/>
            </a:solidFill>
            <a:prstDash val="solid"/>
            <a:miter lim="800000"/>
            <a:extLst>
              <a:ext uri="{C807C97D-BFC1-408E-A445-0C87EB9F89A2}">
                <ask:lineSketchStyleProps xmlns:ask="http://schemas.microsoft.com/office/drawing/2018/sketchyshapes" sd="2906754627">
                  <a:prstGeom prst="roundRect">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SPZ / </a:t>
            </a:r>
            <a:r>
              <a:rPr kumimoji="0" lang="de-DE" sz="1400" b="1" i="0" u="none" strike="noStrike" kern="0" cap="all" spc="0" normalizeH="0" baseline="0" noProof="0" err="1">
                <a:ln>
                  <a:noFill/>
                </a:ln>
                <a:solidFill>
                  <a:prstClr val="white"/>
                </a:solidFill>
                <a:effectLst/>
                <a:uLnTx/>
                <a:uFillTx/>
                <a:latin typeface="Calibri" panose="020F0502020204030204" pitchFamily="34" charset="0"/>
                <a:ea typeface="+mn-ea"/>
                <a:cs typeface="Calibri" panose="020F0502020204030204" pitchFamily="34" charset="0"/>
              </a:rPr>
              <a:t>NeuropAediatrican</a:t>
            </a:r>
            <a:endParaRPr kumimoji="0" lang="de-DE" sz="1400" b="1" i="0" u="none" strike="noStrike" kern="0" cap="all"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22" name="Ellipse 21">
            <a:extLst>
              <a:ext uri="{FF2B5EF4-FFF2-40B4-BE49-F238E27FC236}">
                <a16:creationId xmlns:a16="http://schemas.microsoft.com/office/drawing/2014/main" id="{14AA49F9-45D7-27E2-9949-8BDAC9E79636}"/>
              </a:ext>
            </a:extLst>
          </p:cNvPr>
          <p:cNvSpPr/>
          <p:nvPr/>
        </p:nvSpPr>
        <p:spPr>
          <a:xfrm>
            <a:off x="8934783" y="2034179"/>
            <a:ext cx="1440000" cy="1440000"/>
          </a:xfrm>
          <a:custGeom>
            <a:avLst/>
            <a:gdLst>
              <a:gd name="connsiteX0" fmla="*/ 0 w 1440000"/>
              <a:gd name="connsiteY0" fmla="*/ 720000 h 1440000"/>
              <a:gd name="connsiteX1" fmla="*/ 720000 w 1440000"/>
              <a:gd name="connsiteY1" fmla="*/ 0 h 1440000"/>
              <a:gd name="connsiteX2" fmla="*/ 1440000 w 1440000"/>
              <a:gd name="connsiteY2" fmla="*/ 720000 h 1440000"/>
              <a:gd name="connsiteX3" fmla="*/ 720000 w 1440000"/>
              <a:gd name="connsiteY3" fmla="*/ 1440000 h 1440000"/>
              <a:gd name="connsiteX4" fmla="*/ 0 w 1440000"/>
              <a:gd name="connsiteY4" fmla="*/ 720000 h 144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40000" h="1440000" fill="none" extrusionOk="0">
                <a:moveTo>
                  <a:pt x="0" y="720000"/>
                </a:moveTo>
                <a:cubicBezTo>
                  <a:pt x="7013" y="307645"/>
                  <a:pt x="376137" y="16746"/>
                  <a:pt x="720000" y="0"/>
                </a:cubicBezTo>
                <a:cubicBezTo>
                  <a:pt x="1144598" y="-1700"/>
                  <a:pt x="1382224" y="297203"/>
                  <a:pt x="1440000" y="720000"/>
                </a:cubicBezTo>
                <a:cubicBezTo>
                  <a:pt x="1409117" y="1167270"/>
                  <a:pt x="1094627" y="1432182"/>
                  <a:pt x="720000" y="1440000"/>
                </a:cubicBezTo>
                <a:cubicBezTo>
                  <a:pt x="285652" y="1407391"/>
                  <a:pt x="3043" y="1131897"/>
                  <a:pt x="0" y="720000"/>
                </a:cubicBezTo>
                <a:close/>
              </a:path>
              <a:path w="1440000" h="1440000" stroke="0" extrusionOk="0">
                <a:moveTo>
                  <a:pt x="0" y="720000"/>
                </a:moveTo>
                <a:cubicBezTo>
                  <a:pt x="10148" y="268411"/>
                  <a:pt x="417094" y="-25419"/>
                  <a:pt x="720000" y="0"/>
                </a:cubicBezTo>
                <a:cubicBezTo>
                  <a:pt x="1088891" y="-43933"/>
                  <a:pt x="1378618" y="362131"/>
                  <a:pt x="1440000" y="720000"/>
                </a:cubicBezTo>
                <a:cubicBezTo>
                  <a:pt x="1488800" y="1118894"/>
                  <a:pt x="1105115" y="1447819"/>
                  <a:pt x="720000" y="1440000"/>
                </a:cubicBezTo>
                <a:cubicBezTo>
                  <a:pt x="317902" y="1473561"/>
                  <a:pt x="38098" y="1158390"/>
                  <a:pt x="0" y="720000"/>
                </a:cubicBezTo>
                <a:close/>
              </a:path>
            </a:pathLst>
          </a:custGeom>
          <a:solidFill>
            <a:srgbClr val="D5CDE5"/>
          </a:solidFill>
          <a:ln w="76200">
            <a:solidFill>
              <a:srgbClr val="D5CDE5"/>
            </a:solidFill>
            <a:extLst>
              <a:ext uri="{C807C97D-BFC1-408E-A445-0C87EB9F89A2}">
                <ask:lineSketchStyleProps xmlns:ask="http://schemas.microsoft.com/office/drawing/2018/sketchyshapes" sd="4053367119">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1800" b="1" i="0" u="none" strike="noStrike" kern="1200" cap="none" spc="0" normalizeH="0" baseline="0" noProof="0">
              <a:ln>
                <a:noFill/>
              </a:ln>
              <a:solidFill>
                <a:prstClr val="white"/>
              </a:solidFill>
              <a:effectLst/>
              <a:uLnTx/>
              <a:uFillTx/>
              <a:latin typeface="Calibri"/>
              <a:ea typeface="+mn-ea"/>
              <a:cs typeface="+mn-cs"/>
            </a:endParaRPr>
          </a:p>
        </p:txBody>
      </p:sp>
      <p:pic>
        <p:nvPicPr>
          <p:cNvPr id="23" name="Picture 4" descr="Target audience - Free web icons">
            <a:extLst>
              <a:ext uri="{FF2B5EF4-FFF2-40B4-BE49-F238E27FC236}">
                <a16:creationId xmlns:a16="http://schemas.microsoft.com/office/drawing/2014/main" id="{81B98792-A773-1E71-E6B9-67ACDE462500}"/>
              </a:ext>
            </a:extLst>
          </p:cNvPr>
          <p:cNvPicPr>
            <a:picLocks noChangeAspect="1" noChangeArrowheads="1"/>
          </p:cNvPicPr>
          <p:nvPr/>
        </p:nvPicPr>
        <p:blipFill>
          <a:blip r:embed="rId4">
            <a:clrChange>
              <a:clrFrom>
                <a:srgbClr val="EEF2FA"/>
              </a:clrFrom>
              <a:clrTo>
                <a:srgbClr val="EEF2FA">
                  <a:alpha val="0"/>
                </a:srgbClr>
              </a:clrTo>
            </a:clrChange>
            <a:duotone>
              <a:schemeClr val="accent6">
                <a:shade val="45000"/>
                <a:satMod val="135000"/>
              </a:schemeClr>
              <a:prstClr val="white"/>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8950915" y="2070639"/>
            <a:ext cx="1407736" cy="1407736"/>
          </a:xfrm>
          <a:prstGeom prst="rect">
            <a:avLst/>
          </a:prstGeom>
          <a:extLst>
            <a:ext uri="{909E8E84-426E-40DD-AFC4-6F175D3DCCD1}">
              <a14:hiddenFill xmlns:a14="http://schemas.microsoft.com/office/drawing/2010/main">
                <a:solidFill>
                  <a:srgbClr val="FFFFFF"/>
                </a:solidFill>
              </a14:hiddenFill>
            </a:ext>
          </a:extLst>
        </p:spPr>
      </p:pic>
      <p:sp>
        <p:nvSpPr>
          <p:cNvPr id="24" name="Rechteck: abgerundete Ecken 23">
            <a:extLst>
              <a:ext uri="{FF2B5EF4-FFF2-40B4-BE49-F238E27FC236}">
                <a16:creationId xmlns:a16="http://schemas.microsoft.com/office/drawing/2014/main" id="{BDFF6B3C-6E33-6E0D-4426-68CBC3930A7F}"/>
              </a:ext>
            </a:extLst>
          </p:cNvPr>
          <p:cNvSpPr/>
          <p:nvPr/>
        </p:nvSpPr>
        <p:spPr>
          <a:xfrm>
            <a:off x="8509470" y="3546661"/>
            <a:ext cx="2448000" cy="570135"/>
          </a:xfrm>
          <a:custGeom>
            <a:avLst/>
            <a:gdLst>
              <a:gd name="connsiteX0" fmla="*/ 0 w 2448000"/>
              <a:gd name="connsiteY0" fmla="*/ 95024 h 570135"/>
              <a:gd name="connsiteX1" fmla="*/ 95024 w 2448000"/>
              <a:gd name="connsiteY1" fmla="*/ 0 h 570135"/>
              <a:gd name="connsiteX2" fmla="*/ 636932 w 2448000"/>
              <a:gd name="connsiteY2" fmla="*/ 0 h 570135"/>
              <a:gd name="connsiteX3" fmla="*/ 1246580 w 2448000"/>
              <a:gd name="connsiteY3" fmla="*/ 0 h 570135"/>
              <a:gd name="connsiteX4" fmla="*/ 1765908 w 2448000"/>
              <a:gd name="connsiteY4" fmla="*/ 0 h 570135"/>
              <a:gd name="connsiteX5" fmla="*/ 2352976 w 2448000"/>
              <a:gd name="connsiteY5" fmla="*/ 0 h 570135"/>
              <a:gd name="connsiteX6" fmla="*/ 2448000 w 2448000"/>
              <a:gd name="connsiteY6" fmla="*/ 95024 h 570135"/>
              <a:gd name="connsiteX7" fmla="*/ 2448000 w 2448000"/>
              <a:gd name="connsiteY7" fmla="*/ 475111 h 570135"/>
              <a:gd name="connsiteX8" fmla="*/ 2352976 w 2448000"/>
              <a:gd name="connsiteY8" fmla="*/ 570135 h 570135"/>
              <a:gd name="connsiteX9" fmla="*/ 1788488 w 2448000"/>
              <a:gd name="connsiteY9" fmla="*/ 570135 h 570135"/>
              <a:gd name="connsiteX10" fmla="*/ 1269159 w 2448000"/>
              <a:gd name="connsiteY10" fmla="*/ 570135 h 570135"/>
              <a:gd name="connsiteX11" fmla="*/ 749830 w 2448000"/>
              <a:gd name="connsiteY11" fmla="*/ 570135 h 570135"/>
              <a:gd name="connsiteX12" fmla="*/ 95024 w 2448000"/>
              <a:gd name="connsiteY12" fmla="*/ 570135 h 570135"/>
              <a:gd name="connsiteX13" fmla="*/ 0 w 2448000"/>
              <a:gd name="connsiteY13" fmla="*/ 475111 h 570135"/>
              <a:gd name="connsiteX14" fmla="*/ 0 w 2448000"/>
              <a:gd name="connsiteY14" fmla="*/ 95024 h 570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8000" h="570135" fill="none" extrusionOk="0">
                <a:moveTo>
                  <a:pt x="0" y="95024"/>
                </a:moveTo>
                <a:cubicBezTo>
                  <a:pt x="7622" y="41866"/>
                  <a:pt x="36149" y="4898"/>
                  <a:pt x="95024" y="0"/>
                </a:cubicBezTo>
                <a:cubicBezTo>
                  <a:pt x="303587" y="-26520"/>
                  <a:pt x="392847" y="7415"/>
                  <a:pt x="636932" y="0"/>
                </a:cubicBezTo>
                <a:cubicBezTo>
                  <a:pt x="881017" y="-7415"/>
                  <a:pt x="1005732" y="-5212"/>
                  <a:pt x="1246580" y="0"/>
                </a:cubicBezTo>
                <a:cubicBezTo>
                  <a:pt x="1487428" y="5212"/>
                  <a:pt x="1657449" y="6835"/>
                  <a:pt x="1765908" y="0"/>
                </a:cubicBezTo>
                <a:cubicBezTo>
                  <a:pt x="1874367" y="-6835"/>
                  <a:pt x="2103130" y="-7357"/>
                  <a:pt x="2352976" y="0"/>
                </a:cubicBezTo>
                <a:cubicBezTo>
                  <a:pt x="2405089" y="-2659"/>
                  <a:pt x="2438006" y="39341"/>
                  <a:pt x="2448000" y="95024"/>
                </a:cubicBezTo>
                <a:cubicBezTo>
                  <a:pt x="2460777" y="246601"/>
                  <a:pt x="2445541" y="296437"/>
                  <a:pt x="2448000" y="475111"/>
                </a:cubicBezTo>
                <a:cubicBezTo>
                  <a:pt x="2453721" y="535290"/>
                  <a:pt x="2407419" y="568287"/>
                  <a:pt x="2352976" y="570135"/>
                </a:cubicBezTo>
                <a:cubicBezTo>
                  <a:pt x="2230712" y="593281"/>
                  <a:pt x="1979815" y="559549"/>
                  <a:pt x="1788488" y="570135"/>
                </a:cubicBezTo>
                <a:cubicBezTo>
                  <a:pt x="1597161" y="580721"/>
                  <a:pt x="1496430" y="548550"/>
                  <a:pt x="1269159" y="570135"/>
                </a:cubicBezTo>
                <a:cubicBezTo>
                  <a:pt x="1041888" y="591720"/>
                  <a:pt x="934607" y="591011"/>
                  <a:pt x="749830" y="570135"/>
                </a:cubicBezTo>
                <a:cubicBezTo>
                  <a:pt x="565053" y="549259"/>
                  <a:pt x="264747" y="587318"/>
                  <a:pt x="95024" y="570135"/>
                </a:cubicBezTo>
                <a:cubicBezTo>
                  <a:pt x="42227" y="573895"/>
                  <a:pt x="2061" y="531393"/>
                  <a:pt x="0" y="475111"/>
                </a:cubicBezTo>
                <a:cubicBezTo>
                  <a:pt x="-15143" y="346446"/>
                  <a:pt x="3118" y="209730"/>
                  <a:pt x="0" y="95024"/>
                </a:cubicBezTo>
                <a:close/>
              </a:path>
              <a:path w="2448000" h="570135" stroke="0" extrusionOk="0">
                <a:moveTo>
                  <a:pt x="0" y="95024"/>
                </a:moveTo>
                <a:cubicBezTo>
                  <a:pt x="2446" y="32175"/>
                  <a:pt x="48104" y="2275"/>
                  <a:pt x="95024" y="0"/>
                </a:cubicBezTo>
                <a:cubicBezTo>
                  <a:pt x="359221" y="8563"/>
                  <a:pt x="446764" y="16450"/>
                  <a:pt x="636932" y="0"/>
                </a:cubicBezTo>
                <a:cubicBezTo>
                  <a:pt x="827100" y="-16450"/>
                  <a:pt x="1022064" y="-9261"/>
                  <a:pt x="1201420" y="0"/>
                </a:cubicBezTo>
                <a:cubicBezTo>
                  <a:pt x="1380776" y="9261"/>
                  <a:pt x="1590838" y="3483"/>
                  <a:pt x="1743329" y="0"/>
                </a:cubicBezTo>
                <a:cubicBezTo>
                  <a:pt x="1895820" y="-3483"/>
                  <a:pt x="2151360" y="-12964"/>
                  <a:pt x="2352976" y="0"/>
                </a:cubicBezTo>
                <a:cubicBezTo>
                  <a:pt x="2413867" y="5064"/>
                  <a:pt x="2436934" y="45031"/>
                  <a:pt x="2448000" y="95024"/>
                </a:cubicBezTo>
                <a:cubicBezTo>
                  <a:pt x="2455870" y="227311"/>
                  <a:pt x="2460324" y="325500"/>
                  <a:pt x="2448000" y="475111"/>
                </a:cubicBezTo>
                <a:cubicBezTo>
                  <a:pt x="2458375" y="521340"/>
                  <a:pt x="2394235" y="573581"/>
                  <a:pt x="2352976" y="570135"/>
                </a:cubicBezTo>
                <a:cubicBezTo>
                  <a:pt x="2226166" y="549565"/>
                  <a:pt x="2047119" y="546033"/>
                  <a:pt x="1856227" y="570135"/>
                </a:cubicBezTo>
                <a:cubicBezTo>
                  <a:pt x="1665335" y="594237"/>
                  <a:pt x="1521848" y="570009"/>
                  <a:pt x="1336898" y="570135"/>
                </a:cubicBezTo>
                <a:cubicBezTo>
                  <a:pt x="1151948" y="570261"/>
                  <a:pt x="1026622" y="549222"/>
                  <a:pt x="772410" y="570135"/>
                </a:cubicBezTo>
                <a:cubicBezTo>
                  <a:pt x="518198" y="591048"/>
                  <a:pt x="257181" y="601573"/>
                  <a:pt x="95024" y="570135"/>
                </a:cubicBezTo>
                <a:cubicBezTo>
                  <a:pt x="48204" y="567043"/>
                  <a:pt x="-5337" y="531844"/>
                  <a:pt x="0" y="475111"/>
                </a:cubicBezTo>
                <a:cubicBezTo>
                  <a:pt x="11320" y="322705"/>
                  <a:pt x="3120" y="273608"/>
                  <a:pt x="0" y="95024"/>
                </a:cubicBezTo>
                <a:close/>
              </a:path>
            </a:pathLst>
          </a:custGeom>
          <a:solidFill>
            <a:srgbClr val="6A548D"/>
          </a:solidFill>
          <a:ln w="19050" cap="flat" cmpd="sng" algn="ctr">
            <a:solidFill>
              <a:schemeClr val="bg1"/>
            </a:solidFill>
            <a:prstDash val="solid"/>
            <a:miter lim="800000"/>
            <a:extLst>
              <a:ext uri="{C807C97D-BFC1-408E-A445-0C87EB9F89A2}">
                <ask:lineSketchStyleProps xmlns:ask="http://schemas.microsoft.com/office/drawing/2018/sketchyshapes" sd="2906754627">
                  <a:prstGeom prst="roundRect">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PSYCHIATRIST</a:t>
            </a:r>
          </a:p>
        </p:txBody>
      </p:sp>
      <p:sp>
        <p:nvSpPr>
          <p:cNvPr id="25" name="Ellipse 24">
            <a:extLst>
              <a:ext uri="{FF2B5EF4-FFF2-40B4-BE49-F238E27FC236}">
                <a16:creationId xmlns:a16="http://schemas.microsoft.com/office/drawing/2014/main" id="{98469489-BCF9-0F81-49A4-A39C5FB97314}"/>
              </a:ext>
            </a:extLst>
          </p:cNvPr>
          <p:cNvSpPr/>
          <p:nvPr/>
        </p:nvSpPr>
        <p:spPr>
          <a:xfrm rot="688374">
            <a:off x="2483588" y="1762154"/>
            <a:ext cx="1299814" cy="596818"/>
          </a:xfrm>
          <a:custGeom>
            <a:avLst/>
            <a:gdLst>
              <a:gd name="connsiteX0" fmla="*/ 0 w 1299814"/>
              <a:gd name="connsiteY0" fmla="*/ 298409 h 596818"/>
              <a:gd name="connsiteX1" fmla="*/ 649907 w 1299814"/>
              <a:gd name="connsiteY1" fmla="*/ 0 h 596818"/>
              <a:gd name="connsiteX2" fmla="*/ 1299814 w 1299814"/>
              <a:gd name="connsiteY2" fmla="*/ 298409 h 596818"/>
              <a:gd name="connsiteX3" fmla="*/ 649907 w 1299814"/>
              <a:gd name="connsiteY3" fmla="*/ 596818 h 596818"/>
              <a:gd name="connsiteX4" fmla="*/ 0 w 1299814"/>
              <a:gd name="connsiteY4" fmla="*/ 298409 h 596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9814" h="596818" fill="none" extrusionOk="0">
                <a:moveTo>
                  <a:pt x="0" y="298409"/>
                </a:moveTo>
                <a:cubicBezTo>
                  <a:pt x="18993" y="93765"/>
                  <a:pt x="365850" y="23314"/>
                  <a:pt x="649907" y="0"/>
                </a:cubicBezTo>
                <a:cubicBezTo>
                  <a:pt x="1014533" y="-359"/>
                  <a:pt x="1270425" y="120808"/>
                  <a:pt x="1299814" y="298409"/>
                </a:cubicBezTo>
                <a:cubicBezTo>
                  <a:pt x="1277119" y="499684"/>
                  <a:pt x="966614" y="582476"/>
                  <a:pt x="649907" y="596818"/>
                </a:cubicBezTo>
                <a:cubicBezTo>
                  <a:pt x="264617" y="573402"/>
                  <a:pt x="6560" y="493934"/>
                  <a:pt x="0" y="298409"/>
                </a:cubicBezTo>
                <a:close/>
              </a:path>
              <a:path w="1299814" h="596818" stroke="0" extrusionOk="0">
                <a:moveTo>
                  <a:pt x="0" y="298409"/>
                </a:moveTo>
                <a:cubicBezTo>
                  <a:pt x="8878" y="86410"/>
                  <a:pt x="360058" y="-18536"/>
                  <a:pt x="649907" y="0"/>
                </a:cubicBezTo>
                <a:cubicBezTo>
                  <a:pt x="995535" y="-20331"/>
                  <a:pt x="1287713" y="141443"/>
                  <a:pt x="1299814" y="298409"/>
                </a:cubicBezTo>
                <a:cubicBezTo>
                  <a:pt x="1338608" y="464209"/>
                  <a:pt x="948240" y="634637"/>
                  <a:pt x="649907" y="596818"/>
                </a:cubicBezTo>
                <a:cubicBezTo>
                  <a:pt x="287085" y="626120"/>
                  <a:pt x="5964" y="469595"/>
                  <a:pt x="0" y="298409"/>
                </a:cubicBezTo>
                <a:close/>
              </a:path>
            </a:pathLst>
          </a:custGeom>
          <a:solidFill>
            <a:srgbClr val="6A548D"/>
          </a:solidFill>
          <a:ln>
            <a:solidFill>
              <a:srgbClr val="D5CDE5"/>
            </a:solidFill>
            <a:extLst>
              <a:ext uri="{C807C97D-BFC1-408E-A445-0C87EB9F89A2}">
                <ask:lineSketchStyleProps xmlns:ask="http://schemas.microsoft.com/office/drawing/2018/sketchyshapes" sd="4053367119">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2400" b="1" i="0" u="none" strike="noStrike" kern="0" cap="none" spc="0" normalizeH="0" baseline="0" noProof="0">
                <a:ln>
                  <a:noFill/>
                </a:ln>
                <a:solidFill>
                  <a:prstClr val="white"/>
                </a:solidFill>
                <a:effectLst/>
                <a:uLnTx/>
                <a:uFillTx/>
                <a:latin typeface="Calibri"/>
                <a:ea typeface="+mn-ea"/>
                <a:cs typeface="+mn-cs"/>
              </a:rPr>
              <a:t>KEEP</a:t>
            </a:r>
          </a:p>
        </p:txBody>
      </p:sp>
      <p:sp>
        <p:nvSpPr>
          <p:cNvPr id="26" name="Ellipse 25">
            <a:extLst>
              <a:ext uri="{FF2B5EF4-FFF2-40B4-BE49-F238E27FC236}">
                <a16:creationId xmlns:a16="http://schemas.microsoft.com/office/drawing/2014/main" id="{9C4FB745-46DB-8F84-48A2-E0DD7A3DD2A4}"/>
              </a:ext>
            </a:extLst>
          </p:cNvPr>
          <p:cNvSpPr/>
          <p:nvPr/>
        </p:nvSpPr>
        <p:spPr>
          <a:xfrm rot="688374">
            <a:off x="6247070" y="1839468"/>
            <a:ext cx="1299814" cy="596818"/>
          </a:xfrm>
          <a:custGeom>
            <a:avLst/>
            <a:gdLst>
              <a:gd name="connsiteX0" fmla="*/ 0 w 1299814"/>
              <a:gd name="connsiteY0" fmla="*/ 298409 h 596818"/>
              <a:gd name="connsiteX1" fmla="*/ 649907 w 1299814"/>
              <a:gd name="connsiteY1" fmla="*/ 0 h 596818"/>
              <a:gd name="connsiteX2" fmla="*/ 1299814 w 1299814"/>
              <a:gd name="connsiteY2" fmla="*/ 298409 h 596818"/>
              <a:gd name="connsiteX3" fmla="*/ 649907 w 1299814"/>
              <a:gd name="connsiteY3" fmla="*/ 596818 h 596818"/>
              <a:gd name="connsiteX4" fmla="*/ 0 w 1299814"/>
              <a:gd name="connsiteY4" fmla="*/ 298409 h 596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9814" h="596818" fill="none" extrusionOk="0">
                <a:moveTo>
                  <a:pt x="0" y="298409"/>
                </a:moveTo>
                <a:cubicBezTo>
                  <a:pt x="18993" y="93765"/>
                  <a:pt x="365850" y="23314"/>
                  <a:pt x="649907" y="0"/>
                </a:cubicBezTo>
                <a:cubicBezTo>
                  <a:pt x="1014533" y="-359"/>
                  <a:pt x="1270425" y="120808"/>
                  <a:pt x="1299814" y="298409"/>
                </a:cubicBezTo>
                <a:cubicBezTo>
                  <a:pt x="1277119" y="499684"/>
                  <a:pt x="966614" y="582476"/>
                  <a:pt x="649907" y="596818"/>
                </a:cubicBezTo>
                <a:cubicBezTo>
                  <a:pt x="264617" y="573402"/>
                  <a:pt x="6560" y="493934"/>
                  <a:pt x="0" y="298409"/>
                </a:cubicBezTo>
                <a:close/>
              </a:path>
              <a:path w="1299814" h="596818" stroke="0" extrusionOk="0">
                <a:moveTo>
                  <a:pt x="0" y="298409"/>
                </a:moveTo>
                <a:cubicBezTo>
                  <a:pt x="8878" y="86410"/>
                  <a:pt x="360058" y="-18536"/>
                  <a:pt x="649907" y="0"/>
                </a:cubicBezTo>
                <a:cubicBezTo>
                  <a:pt x="995535" y="-20331"/>
                  <a:pt x="1287713" y="141443"/>
                  <a:pt x="1299814" y="298409"/>
                </a:cubicBezTo>
                <a:cubicBezTo>
                  <a:pt x="1338608" y="464209"/>
                  <a:pt x="948240" y="634637"/>
                  <a:pt x="649907" y="596818"/>
                </a:cubicBezTo>
                <a:cubicBezTo>
                  <a:pt x="287085" y="626120"/>
                  <a:pt x="5964" y="469595"/>
                  <a:pt x="0" y="298409"/>
                </a:cubicBezTo>
                <a:close/>
              </a:path>
            </a:pathLst>
          </a:custGeom>
          <a:solidFill>
            <a:srgbClr val="6A548D"/>
          </a:solidFill>
          <a:ln>
            <a:solidFill>
              <a:srgbClr val="D5CDE5"/>
            </a:solidFill>
            <a:extLst>
              <a:ext uri="{C807C97D-BFC1-408E-A445-0C87EB9F89A2}">
                <ask:lineSketchStyleProps xmlns:ask="http://schemas.microsoft.com/office/drawing/2018/sketchyshapes" sd="4053367119">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2400" b="1" i="0" u="none" strike="noStrike" kern="0" cap="none" spc="0" normalizeH="0" baseline="0" noProof="0">
                <a:ln>
                  <a:noFill/>
                </a:ln>
                <a:solidFill>
                  <a:prstClr val="white"/>
                </a:solidFill>
                <a:effectLst/>
                <a:uLnTx/>
                <a:uFillTx/>
                <a:latin typeface="Calibri"/>
                <a:ea typeface="+mn-ea"/>
                <a:cs typeface="+mn-cs"/>
              </a:rPr>
              <a:t>ADD</a:t>
            </a:r>
          </a:p>
        </p:txBody>
      </p:sp>
      <p:sp>
        <p:nvSpPr>
          <p:cNvPr id="27" name="Ellipse 26">
            <a:extLst>
              <a:ext uri="{FF2B5EF4-FFF2-40B4-BE49-F238E27FC236}">
                <a16:creationId xmlns:a16="http://schemas.microsoft.com/office/drawing/2014/main" id="{9F2F60F8-AA94-BCDD-A74D-2BEBAB23FFC7}"/>
              </a:ext>
            </a:extLst>
          </p:cNvPr>
          <p:cNvSpPr/>
          <p:nvPr/>
        </p:nvSpPr>
        <p:spPr>
          <a:xfrm rot="688374">
            <a:off x="9744706" y="1772230"/>
            <a:ext cx="1299814" cy="596818"/>
          </a:xfrm>
          <a:custGeom>
            <a:avLst/>
            <a:gdLst>
              <a:gd name="connsiteX0" fmla="*/ 0 w 1299814"/>
              <a:gd name="connsiteY0" fmla="*/ 298409 h 596818"/>
              <a:gd name="connsiteX1" fmla="*/ 649907 w 1299814"/>
              <a:gd name="connsiteY1" fmla="*/ 0 h 596818"/>
              <a:gd name="connsiteX2" fmla="*/ 1299814 w 1299814"/>
              <a:gd name="connsiteY2" fmla="*/ 298409 h 596818"/>
              <a:gd name="connsiteX3" fmla="*/ 649907 w 1299814"/>
              <a:gd name="connsiteY3" fmla="*/ 596818 h 596818"/>
              <a:gd name="connsiteX4" fmla="*/ 0 w 1299814"/>
              <a:gd name="connsiteY4" fmla="*/ 298409 h 5968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9814" h="596818" fill="none" extrusionOk="0">
                <a:moveTo>
                  <a:pt x="0" y="298409"/>
                </a:moveTo>
                <a:cubicBezTo>
                  <a:pt x="18993" y="93765"/>
                  <a:pt x="365850" y="23314"/>
                  <a:pt x="649907" y="0"/>
                </a:cubicBezTo>
                <a:cubicBezTo>
                  <a:pt x="1014533" y="-359"/>
                  <a:pt x="1270425" y="120808"/>
                  <a:pt x="1299814" y="298409"/>
                </a:cubicBezTo>
                <a:cubicBezTo>
                  <a:pt x="1277119" y="499684"/>
                  <a:pt x="966614" y="582476"/>
                  <a:pt x="649907" y="596818"/>
                </a:cubicBezTo>
                <a:cubicBezTo>
                  <a:pt x="264617" y="573402"/>
                  <a:pt x="6560" y="493934"/>
                  <a:pt x="0" y="298409"/>
                </a:cubicBezTo>
                <a:close/>
              </a:path>
              <a:path w="1299814" h="596818" stroke="0" extrusionOk="0">
                <a:moveTo>
                  <a:pt x="0" y="298409"/>
                </a:moveTo>
                <a:cubicBezTo>
                  <a:pt x="8878" y="86410"/>
                  <a:pt x="360058" y="-18536"/>
                  <a:pt x="649907" y="0"/>
                </a:cubicBezTo>
                <a:cubicBezTo>
                  <a:pt x="995535" y="-20331"/>
                  <a:pt x="1287713" y="141443"/>
                  <a:pt x="1299814" y="298409"/>
                </a:cubicBezTo>
                <a:cubicBezTo>
                  <a:pt x="1338608" y="464209"/>
                  <a:pt x="948240" y="634637"/>
                  <a:pt x="649907" y="596818"/>
                </a:cubicBezTo>
                <a:cubicBezTo>
                  <a:pt x="287085" y="626120"/>
                  <a:pt x="5964" y="469595"/>
                  <a:pt x="0" y="298409"/>
                </a:cubicBezTo>
                <a:close/>
              </a:path>
            </a:pathLst>
          </a:custGeom>
          <a:solidFill>
            <a:srgbClr val="6A548D"/>
          </a:solidFill>
          <a:ln>
            <a:solidFill>
              <a:srgbClr val="D5CDE5"/>
            </a:solidFill>
            <a:extLst>
              <a:ext uri="{C807C97D-BFC1-408E-A445-0C87EB9F89A2}">
                <ask:lineSketchStyleProps xmlns:ask="http://schemas.microsoft.com/office/drawing/2018/sketchyshapes" sd="4053367119">
                  <a:prstGeom prst="ellips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2000" b="1" i="0" u="none" strike="noStrike" kern="0" cap="none" spc="0" normalizeH="0" baseline="0" noProof="0">
                <a:ln>
                  <a:noFill/>
                </a:ln>
                <a:solidFill>
                  <a:prstClr val="white"/>
                </a:solidFill>
                <a:effectLst/>
                <a:uLnTx/>
                <a:uFillTx/>
                <a:latin typeface="Calibri"/>
                <a:ea typeface="+mn-ea"/>
                <a:cs typeface="+mn-cs"/>
              </a:rPr>
              <a:t>START</a:t>
            </a:r>
          </a:p>
        </p:txBody>
      </p:sp>
      <p:sp>
        <p:nvSpPr>
          <p:cNvPr id="28" name="Gleichschenkliges Dreieck 27">
            <a:extLst>
              <a:ext uri="{FF2B5EF4-FFF2-40B4-BE49-F238E27FC236}">
                <a16:creationId xmlns:a16="http://schemas.microsoft.com/office/drawing/2014/main" id="{2CEA00B4-7CEA-7807-9398-E9A03A2B9720}"/>
              </a:ext>
            </a:extLst>
          </p:cNvPr>
          <p:cNvSpPr/>
          <p:nvPr/>
        </p:nvSpPr>
        <p:spPr>
          <a:xfrm rot="10800000">
            <a:off x="1654636" y="4198601"/>
            <a:ext cx="1555257" cy="264129"/>
          </a:xfrm>
          <a:custGeom>
            <a:avLst/>
            <a:gdLst>
              <a:gd name="connsiteX0" fmla="*/ 0 w 1555257"/>
              <a:gd name="connsiteY0" fmla="*/ 264129 h 264129"/>
              <a:gd name="connsiteX1" fmla="*/ 388815 w 1555257"/>
              <a:gd name="connsiteY1" fmla="*/ 132065 h 264129"/>
              <a:gd name="connsiteX2" fmla="*/ 777629 w 1555257"/>
              <a:gd name="connsiteY2" fmla="*/ 0 h 264129"/>
              <a:gd name="connsiteX3" fmla="*/ 1143114 w 1555257"/>
              <a:gd name="connsiteY3" fmla="*/ 124141 h 264129"/>
              <a:gd name="connsiteX4" fmla="*/ 1555257 w 1555257"/>
              <a:gd name="connsiteY4" fmla="*/ 264129 h 264129"/>
              <a:gd name="connsiteX5" fmla="*/ 1067943 w 1555257"/>
              <a:gd name="connsiteY5" fmla="*/ 264129 h 264129"/>
              <a:gd name="connsiteX6" fmla="*/ 518419 w 1555257"/>
              <a:gd name="connsiteY6" fmla="*/ 264129 h 264129"/>
              <a:gd name="connsiteX7" fmla="*/ 0 w 1555257"/>
              <a:gd name="connsiteY7" fmla="*/ 264129 h 264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5257" h="264129" fill="none" extrusionOk="0">
                <a:moveTo>
                  <a:pt x="0" y="264129"/>
                </a:moveTo>
                <a:cubicBezTo>
                  <a:pt x="77230" y="216297"/>
                  <a:pt x="275966" y="179224"/>
                  <a:pt x="388815" y="132065"/>
                </a:cubicBezTo>
                <a:cubicBezTo>
                  <a:pt x="501664" y="84906"/>
                  <a:pt x="624918" y="41940"/>
                  <a:pt x="777629" y="0"/>
                </a:cubicBezTo>
                <a:cubicBezTo>
                  <a:pt x="924405" y="61283"/>
                  <a:pt x="976132" y="52777"/>
                  <a:pt x="1143114" y="124141"/>
                </a:cubicBezTo>
                <a:cubicBezTo>
                  <a:pt x="1310096" y="195505"/>
                  <a:pt x="1459862" y="247419"/>
                  <a:pt x="1555257" y="264129"/>
                </a:cubicBezTo>
                <a:cubicBezTo>
                  <a:pt x="1435034" y="245801"/>
                  <a:pt x="1244255" y="240330"/>
                  <a:pt x="1067943" y="264129"/>
                </a:cubicBezTo>
                <a:cubicBezTo>
                  <a:pt x="891631" y="287928"/>
                  <a:pt x="699133" y="268609"/>
                  <a:pt x="518419" y="264129"/>
                </a:cubicBezTo>
                <a:cubicBezTo>
                  <a:pt x="337705" y="259649"/>
                  <a:pt x="246082" y="264019"/>
                  <a:pt x="0" y="264129"/>
                </a:cubicBezTo>
                <a:close/>
              </a:path>
              <a:path w="1555257" h="264129" stroke="0" extrusionOk="0">
                <a:moveTo>
                  <a:pt x="0" y="264129"/>
                </a:moveTo>
                <a:cubicBezTo>
                  <a:pt x="153351" y="232066"/>
                  <a:pt x="210023" y="209287"/>
                  <a:pt x="404367" y="126782"/>
                </a:cubicBezTo>
                <a:cubicBezTo>
                  <a:pt x="598711" y="44277"/>
                  <a:pt x="669988" y="51099"/>
                  <a:pt x="777629" y="0"/>
                </a:cubicBezTo>
                <a:cubicBezTo>
                  <a:pt x="962080" y="67780"/>
                  <a:pt x="999790" y="89206"/>
                  <a:pt x="1158667" y="129423"/>
                </a:cubicBezTo>
                <a:cubicBezTo>
                  <a:pt x="1317544" y="169640"/>
                  <a:pt x="1382594" y="192601"/>
                  <a:pt x="1555257" y="264129"/>
                </a:cubicBezTo>
                <a:cubicBezTo>
                  <a:pt x="1419364" y="241304"/>
                  <a:pt x="1295057" y="276014"/>
                  <a:pt x="1083496" y="264129"/>
                </a:cubicBezTo>
                <a:cubicBezTo>
                  <a:pt x="871935" y="252244"/>
                  <a:pt x="712390" y="249126"/>
                  <a:pt x="611734" y="264129"/>
                </a:cubicBezTo>
                <a:cubicBezTo>
                  <a:pt x="511078" y="279132"/>
                  <a:pt x="293601" y="267549"/>
                  <a:pt x="0" y="264129"/>
                </a:cubicBezTo>
                <a:close/>
              </a:path>
            </a:pathLst>
          </a:custGeom>
          <a:solidFill>
            <a:srgbClr val="B2A1C7"/>
          </a:solidFill>
          <a:ln w="38100">
            <a:solidFill>
              <a:srgbClr val="B2A1C7"/>
            </a:solidFill>
            <a:extLst>
              <a:ext uri="{C807C97D-BFC1-408E-A445-0C87EB9F89A2}">
                <ask:lineSketchStyleProps xmlns:ask="http://schemas.microsoft.com/office/drawing/2018/sketchyshapes" sd="3794346375">
                  <a:prstGeom prst="triangl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29" name="Gleichschenkliges Dreieck 28">
            <a:extLst>
              <a:ext uri="{FF2B5EF4-FFF2-40B4-BE49-F238E27FC236}">
                <a16:creationId xmlns:a16="http://schemas.microsoft.com/office/drawing/2014/main" id="{FA2CDAEA-250B-D22F-7C02-EED3399B2597}"/>
              </a:ext>
            </a:extLst>
          </p:cNvPr>
          <p:cNvSpPr/>
          <p:nvPr/>
        </p:nvSpPr>
        <p:spPr>
          <a:xfrm rot="10800000">
            <a:off x="5281671" y="4176913"/>
            <a:ext cx="1555257" cy="264129"/>
          </a:xfrm>
          <a:custGeom>
            <a:avLst/>
            <a:gdLst>
              <a:gd name="connsiteX0" fmla="*/ 0 w 1555257"/>
              <a:gd name="connsiteY0" fmla="*/ 264129 h 264129"/>
              <a:gd name="connsiteX1" fmla="*/ 388815 w 1555257"/>
              <a:gd name="connsiteY1" fmla="*/ 132065 h 264129"/>
              <a:gd name="connsiteX2" fmla="*/ 777629 w 1555257"/>
              <a:gd name="connsiteY2" fmla="*/ 0 h 264129"/>
              <a:gd name="connsiteX3" fmla="*/ 1143114 w 1555257"/>
              <a:gd name="connsiteY3" fmla="*/ 124141 h 264129"/>
              <a:gd name="connsiteX4" fmla="*/ 1555257 w 1555257"/>
              <a:gd name="connsiteY4" fmla="*/ 264129 h 264129"/>
              <a:gd name="connsiteX5" fmla="*/ 1067943 w 1555257"/>
              <a:gd name="connsiteY5" fmla="*/ 264129 h 264129"/>
              <a:gd name="connsiteX6" fmla="*/ 518419 w 1555257"/>
              <a:gd name="connsiteY6" fmla="*/ 264129 h 264129"/>
              <a:gd name="connsiteX7" fmla="*/ 0 w 1555257"/>
              <a:gd name="connsiteY7" fmla="*/ 264129 h 264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5257" h="264129" fill="none" extrusionOk="0">
                <a:moveTo>
                  <a:pt x="0" y="264129"/>
                </a:moveTo>
                <a:cubicBezTo>
                  <a:pt x="77230" y="216297"/>
                  <a:pt x="275966" y="179224"/>
                  <a:pt x="388815" y="132065"/>
                </a:cubicBezTo>
                <a:cubicBezTo>
                  <a:pt x="501664" y="84906"/>
                  <a:pt x="624918" y="41940"/>
                  <a:pt x="777629" y="0"/>
                </a:cubicBezTo>
                <a:cubicBezTo>
                  <a:pt x="924405" y="61283"/>
                  <a:pt x="976132" y="52777"/>
                  <a:pt x="1143114" y="124141"/>
                </a:cubicBezTo>
                <a:cubicBezTo>
                  <a:pt x="1310096" y="195505"/>
                  <a:pt x="1459862" y="247419"/>
                  <a:pt x="1555257" y="264129"/>
                </a:cubicBezTo>
                <a:cubicBezTo>
                  <a:pt x="1435034" y="245801"/>
                  <a:pt x="1244255" y="240330"/>
                  <a:pt x="1067943" y="264129"/>
                </a:cubicBezTo>
                <a:cubicBezTo>
                  <a:pt x="891631" y="287928"/>
                  <a:pt x="699133" y="268609"/>
                  <a:pt x="518419" y="264129"/>
                </a:cubicBezTo>
                <a:cubicBezTo>
                  <a:pt x="337705" y="259649"/>
                  <a:pt x="246082" y="264019"/>
                  <a:pt x="0" y="264129"/>
                </a:cubicBezTo>
                <a:close/>
              </a:path>
              <a:path w="1555257" h="264129" stroke="0" extrusionOk="0">
                <a:moveTo>
                  <a:pt x="0" y="264129"/>
                </a:moveTo>
                <a:cubicBezTo>
                  <a:pt x="153351" y="232066"/>
                  <a:pt x="210023" y="209287"/>
                  <a:pt x="404367" y="126782"/>
                </a:cubicBezTo>
                <a:cubicBezTo>
                  <a:pt x="598711" y="44277"/>
                  <a:pt x="669988" y="51099"/>
                  <a:pt x="777629" y="0"/>
                </a:cubicBezTo>
                <a:cubicBezTo>
                  <a:pt x="962080" y="67780"/>
                  <a:pt x="999790" y="89206"/>
                  <a:pt x="1158667" y="129423"/>
                </a:cubicBezTo>
                <a:cubicBezTo>
                  <a:pt x="1317544" y="169640"/>
                  <a:pt x="1382594" y="192601"/>
                  <a:pt x="1555257" y="264129"/>
                </a:cubicBezTo>
                <a:cubicBezTo>
                  <a:pt x="1419364" y="241304"/>
                  <a:pt x="1295057" y="276014"/>
                  <a:pt x="1083496" y="264129"/>
                </a:cubicBezTo>
                <a:cubicBezTo>
                  <a:pt x="871935" y="252244"/>
                  <a:pt x="712390" y="249126"/>
                  <a:pt x="611734" y="264129"/>
                </a:cubicBezTo>
                <a:cubicBezTo>
                  <a:pt x="511078" y="279132"/>
                  <a:pt x="293601" y="267549"/>
                  <a:pt x="0" y="264129"/>
                </a:cubicBezTo>
                <a:close/>
              </a:path>
            </a:pathLst>
          </a:custGeom>
          <a:solidFill>
            <a:srgbClr val="B2A1C7"/>
          </a:solidFill>
          <a:ln w="38100">
            <a:solidFill>
              <a:srgbClr val="B2A1C7"/>
            </a:solidFill>
            <a:extLst>
              <a:ext uri="{C807C97D-BFC1-408E-A445-0C87EB9F89A2}">
                <ask:lineSketchStyleProps xmlns:ask="http://schemas.microsoft.com/office/drawing/2018/sketchyshapes" sd="3794346375">
                  <a:prstGeom prst="triangl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30" name="Gleichschenkliges Dreieck 29">
            <a:extLst>
              <a:ext uri="{FF2B5EF4-FFF2-40B4-BE49-F238E27FC236}">
                <a16:creationId xmlns:a16="http://schemas.microsoft.com/office/drawing/2014/main" id="{832BF26A-84C8-1DA5-5173-AD8134B7CA0B}"/>
              </a:ext>
            </a:extLst>
          </p:cNvPr>
          <p:cNvSpPr/>
          <p:nvPr/>
        </p:nvSpPr>
        <p:spPr>
          <a:xfrm rot="10800000">
            <a:off x="8918721" y="4161302"/>
            <a:ext cx="1555257" cy="264129"/>
          </a:xfrm>
          <a:custGeom>
            <a:avLst/>
            <a:gdLst>
              <a:gd name="connsiteX0" fmla="*/ 0 w 1555257"/>
              <a:gd name="connsiteY0" fmla="*/ 264129 h 264129"/>
              <a:gd name="connsiteX1" fmla="*/ 388815 w 1555257"/>
              <a:gd name="connsiteY1" fmla="*/ 132065 h 264129"/>
              <a:gd name="connsiteX2" fmla="*/ 777629 w 1555257"/>
              <a:gd name="connsiteY2" fmla="*/ 0 h 264129"/>
              <a:gd name="connsiteX3" fmla="*/ 1143114 w 1555257"/>
              <a:gd name="connsiteY3" fmla="*/ 124141 h 264129"/>
              <a:gd name="connsiteX4" fmla="*/ 1555257 w 1555257"/>
              <a:gd name="connsiteY4" fmla="*/ 264129 h 264129"/>
              <a:gd name="connsiteX5" fmla="*/ 1067943 w 1555257"/>
              <a:gd name="connsiteY5" fmla="*/ 264129 h 264129"/>
              <a:gd name="connsiteX6" fmla="*/ 518419 w 1555257"/>
              <a:gd name="connsiteY6" fmla="*/ 264129 h 264129"/>
              <a:gd name="connsiteX7" fmla="*/ 0 w 1555257"/>
              <a:gd name="connsiteY7" fmla="*/ 264129 h 264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55257" h="264129" fill="none" extrusionOk="0">
                <a:moveTo>
                  <a:pt x="0" y="264129"/>
                </a:moveTo>
                <a:cubicBezTo>
                  <a:pt x="77230" y="216297"/>
                  <a:pt x="275966" y="179224"/>
                  <a:pt x="388815" y="132065"/>
                </a:cubicBezTo>
                <a:cubicBezTo>
                  <a:pt x="501664" y="84906"/>
                  <a:pt x="624918" y="41940"/>
                  <a:pt x="777629" y="0"/>
                </a:cubicBezTo>
                <a:cubicBezTo>
                  <a:pt x="924405" y="61283"/>
                  <a:pt x="976132" y="52777"/>
                  <a:pt x="1143114" y="124141"/>
                </a:cubicBezTo>
                <a:cubicBezTo>
                  <a:pt x="1310096" y="195505"/>
                  <a:pt x="1459862" y="247419"/>
                  <a:pt x="1555257" y="264129"/>
                </a:cubicBezTo>
                <a:cubicBezTo>
                  <a:pt x="1435034" y="245801"/>
                  <a:pt x="1244255" y="240330"/>
                  <a:pt x="1067943" y="264129"/>
                </a:cubicBezTo>
                <a:cubicBezTo>
                  <a:pt x="891631" y="287928"/>
                  <a:pt x="699133" y="268609"/>
                  <a:pt x="518419" y="264129"/>
                </a:cubicBezTo>
                <a:cubicBezTo>
                  <a:pt x="337705" y="259649"/>
                  <a:pt x="246082" y="264019"/>
                  <a:pt x="0" y="264129"/>
                </a:cubicBezTo>
                <a:close/>
              </a:path>
              <a:path w="1555257" h="264129" stroke="0" extrusionOk="0">
                <a:moveTo>
                  <a:pt x="0" y="264129"/>
                </a:moveTo>
                <a:cubicBezTo>
                  <a:pt x="153351" y="232066"/>
                  <a:pt x="210023" y="209287"/>
                  <a:pt x="404367" y="126782"/>
                </a:cubicBezTo>
                <a:cubicBezTo>
                  <a:pt x="598711" y="44277"/>
                  <a:pt x="669988" y="51099"/>
                  <a:pt x="777629" y="0"/>
                </a:cubicBezTo>
                <a:cubicBezTo>
                  <a:pt x="962080" y="67780"/>
                  <a:pt x="999790" y="89206"/>
                  <a:pt x="1158667" y="129423"/>
                </a:cubicBezTo>
                <a:cubicBezTo>
                  <a:pt x="1317544" y="169640"/>
                  <a:pt x="1382594" y="192601"/>
                  <a:pt x="1555257" y="264129"/>
                </a:cubicBezTo>
                <a:cubicBezTo>
                  <a:pt x="1419364" y="241304"/>
                  <a:pt x="1295057" y="276014"/>
                  <a:pt x="1083496" y="264129"/>
                </a:cubicBezTo>
                <a:cubicBezTo>
                  <a:pt x="871935" y="252244"/>
                  <a:pt x="712390" y="249126"/>
                  <a:pt x="611734" y="264129"/>
                </a:cubicBezTo>
                <a:cubicBezTo>
                  <a:pt x="511078" y="279132"/>
                  <a:pt x="293601" y="267549"/>
                  <a:pt x="0" y="264129"/>
                </a:cubicBezTo>
                <a:close/>
              </a:path>
            </a:pathLst>
          </a:custGeom>
          <a:solidFill>
            <a:srgbClr val="B2A1C7"/>
          </a:solidFill>
          <a:ln w="38100">
            <a:solidFill>
              <a:srgbClr val="B2A1C7"/>
            </a:solidFill>
            <a:extLst>
              <a:ext uri="{C807C97D-BFC1-408E-A445-0C87EB9F89A2}">
                <ask:lineSketchStyleProps xmlns:ask="http://schemas.microsoft.com/office/drawing/2018/sketchyshapes" sd="3794346375">
                  <a:prstGeom prst="triangle">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entury Gothic"/>
              <a:ea typeface="+mn-ea"/>
              <a:cs typeface="+mn-cs"/>
            </a:endParaRPr>
          </a:p>
        </p:txBody>
      </p:sp>
      <p:sp>
        <p:nvSpPr>
          <p:cNvPr id="31" name="Rechteck: abgerundete Ecken 30">
            <a:extLst>
              <a:ext uri="{FF2B5EF4-FFF2-40B4-BE49-F238E27FC236}">
                <a16:creationId xmlns:a16="http://schemas.microsoft.com/office/drawing/2014/main" id="{9C235C6F-6388-DE5C-18BE-DEEEAF00B551}"/>
              </a:ext>
            </a:extLst>
          </p:cNvPr>
          <p:cNvSpPr/>
          <p:nvPr/>
        </p:nvSpPr>
        <p:spPr>
          <a:xfrm>
            <a:off x="1255809" y="4518966"/>
            <a:ext cx="2448000" cy="1613638"/>
          </a:xfrm>
          <a:custGeom>
            <a:avLst/>
            <a:gdLst>
              <a:gd name="connsiteX0" fmla="*/ 0 w 2448000"/>
              <a:gd name="connsiteY0" fmla="*/ 268945 h 1613638"/>
              <a:gd name="connsiteX1" fmla="*/ 268945 w 2448000"/>
              <a:gd name="connsiteY1" fmla="*/ 0 h 1613638"/>
              <a:gd name="connsiteX2" fmla="*/ 867446 w 2448000"/>
              <a:gd name="connsiteY2" fmla="*/ 0 h 1613638"/>
              <a:gd name="connsiteX3" fmla="*/ 1485048 w 2448000"/>
              <a:gd name="connsiteY3" fmla="*/ 0 h 1613638"/>
              <a:gd name="connsiteX4" fmla="*/ 2179055 w 2448000"/>
              <a:gd name="connsiteY4" fmla="*/ 0 h 1613638"/>
              <a:gd name="connsiteX5" fmla="*/ 2448000 w 2448000"/>
              <a:gd name="connsiteY5" fmla="*/ 268945 h 1613638"/>
              <a:gd name="connsiteX6" fmla="*/ 2448000 w 2448000"/>
              <a:gd name="connsiteY6" fmla="*/ 785304 h 1613638"/>
              <a:gd name="connsiteX7" fmla="*/ 2448000 w 2448000"/>
              <a:gd name="connsiteY7" fmla="*/ 1344693 h 1613638"/>
              <a:gd name="connsiteX8" fmla="*/ 2179055 w 2448000"/>
              <a:gd name="connsiteY8" fmla="*/ 1613638 h 1613638"/>
              <a:gd name="connsiteX9" fmla="*/ 1504149 w 2448000"/>
              <a:gd name="connsiteY9" fmla="*/ 1613638 h 1613638"/>
              <a:gd name="connsiteX10" fmla="*/ 886547 w 2448000"/>
              <a:gd name="connsiteY10" fmla="*/ 1613638 h 1613638"/>
              <a:gd name="connsiteX11" fmla="*/ 268945 w 2448000"/>
              <a:gd name="connsiteY11" fmla="*/ 1613638 h 1613638"/>
              <a:gd name="connsiteX12" fmla="*/ 0 w 2448000"/>
              <a:gd name="connsiteY12" fmla="*/ 1344693 h 1613638"/>
              <a:gd name="connsiteX13" fmla="*/ 0 w 2448000"/>
              <a:gd name="connsiteY13" fmla="*/ 817576 h 1613638"/>
              <a:gd name="connsiteX14" fmla="*/ 0 w 2448000"/>
              <a:gd name="connsiteY14" fmla="*/ 268945 h 161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8000" h="1613638" fill="none" extrusionOk="0">
                <a:moveTo>
                  <a:pt x="0" y="268945"/>
                </a:moveTo>
                <a:cubicBezTo>
                  <a:pt x="5070" y="122865"/>
                  <a:pt x="133421" y="-5892"/>
                  <a:pt x="268945" y="0"/>
                </a:cubicBezTo>
                <a:cubicBezTo>
                  <a:pt x="567080" y="-1520"/>
                  <a:pt x="632745" y="24510"/>
                  <a:pt x="867446" y="0"/>
                </a:cubicBezTo>
                <a:cubicBezTo>
                  <a:pt x="1102147" y="-24510"/>
                  <a:pt x="1319565" y="-17291"/>
                  <a:pt x="1485048" y="0"/>
                </a:cubicBezTo>
                <a:cubicBezTo>
                  <a:pt x="1650531" y="17291"/>
                  <a:pt x="1904818" y="25519"/>
                  <a:pt x="2179055" y="0"/>
                </a:cubicBezTo>
                <a:cubicBezTo>
                  <a:pt x="2312958" y="29322"/>
                  <a:pt x="2449429" y="125127"/>
                  <a:pt x="2448000" y="268945"/>
                </a:cubicBezTo>
                <a:cubicBezTo>
                  <a:pt x="2445955" y="432858"/>
                  <a:pt x="2466357" y="538922"/>
                  <a:pt x="2448000" y="785304"/>
                </a:cubicBezTo>
                <a:cubicBezTo>
                  <a:pt x="2429643" y="1031686"/>
                  <a:pt x="2432523" y="1199162"/>
                  <a:pt x="2448000" y="1344693"/>
                </a:cubicBezTo>
                <a:cubicBezTo>
                  <a:pt x="2443871" y="1466378"/>
                  <a:pt x="2330034" y="1600507"/>
                  <a:pt x="2179055" y="1613638"/>
                </a:cubicBezTo>
                <a:cubicBezTo>
                  <a:pt x="1894535" y="1641459"/>
                  <a:pt x="1803374" y="1609704"/>
                  <a:pt x="1504149" y="1613638"/>
                </a:cubicBezTo>
                <a:cubicBezTo>
                  <a:pt x="1204924" y="1617572"/>
                  <a:pt x="1188530" y="1639192"/>
                  <a:pt x="886547" y="1613638"/>
                </a:cubicBezTo>
                <a:cubicBezTo>
                  <a:pt x="584564" y="1588084"/>
                  <a:pt x="442112" y="1584129"/>
                  <a:pt x="268945" y="1613638"/>
                </a:cubicBezTo>
                <a:cubicBezTo>
                  <a:pt x="120506" y="1602632"/>
                  <a:pt x="7326" y="1503991"/>
                  <a:pt x="0" y="1344693"/>
                </a:cubicBezTo>
                <a:cubicBezTo>
                  <a:pt x="-18403" y="1147371"/>
                  <a:pt x="13684" y="971378"/>
                  <a:pt x="0" y="817576"/>
                </a:cubicBezTo>
                <a:cubicBezTo>
                  <a:pt x="-13684" y="663774"/>
                  <a:pt x="6800" y="438760"/>
                  <a:pt x="0" y="268945"/>
                </a:cubicBezTo>
                <a:close/>
              </a:path>
              <a:path w="2448000" h="1613638" stroke="0" extrusionOk="0">
                <a:moveTo>
                  <a:pt x="0" y="268945"/>
                </a:moveTo>
                <a:cubicBezTo>
                  <a:pt x="935" y="115442"/>
                  <a:pt x="128423" y="-2150"/>
                  <a:pt x="268945" y="0"/>
                </a:cubicBezTo>
                <a:cubicBezTo>
                  <a:pt x="593426" y="5828"/>
                  <a:pt x="786884" y="-7592"/>
                  <a:pt x="924749" y="0"/>
                </a:cubicBezTo>
                <a:cubicBezTo>
                  <a:pt x="1062614" y="7592"/>
                  <a:pt x="1300321" y="15421"/>
                  <a:pt x="1542352" y="0"/>
                </a:cubicBezTo>
                <a:cubicBezTo>
                  <a:pt x="1784383" y="-15421"/>
                  <a:pt x="1953469" y="-10147"/>
                  <a:pt x="2179055" y="0"/>
                </a:cubicBezTo>
                <a:cubicBezTo>
                  <a:pt x="2331898" y="-11687"/>
                  <a:pt x="2445420" y="86768"/>
                  <a:pt x="2448000" y="268945"/>
                </a:cubicBezTo>
                <a:cubicBezTo>
                  <a:pt x="2438488" y="478603"/>
                  <a:pt x="2451578" y="630524"/>
                  <a:pt x="2448000" y="796062"/>
                </a:cubicBezTo>
                <a:cubicBezTo>
                  <a:pt x="2444422" y="961600"/>
                  <a:pt x="2461982" y="1141708"/>
                  <a:pt x="2448000" y="1344693"/>
                </a:cubicBezTo>
                <a:cubicBezTo>
                  <a:pt x="2459577" y="1522495"/>
                  <a:pt x="2322706" y="1634075"/>
                  <a:pt x="2179055" y="1613638"/>
                </a:cubicBezTo>
                <a:cubicBezTo>
                  <a:pt x="2053575" y="1587230"/>
                  <a:pt x="1844314" y="1606276"/>
                  <a:pt x="1561453" y="1613638"/>
                </a:cubicBezTo>
                <a:cubicBezTo>
                  <a:pt x="1278592" y="1621000"/>
                  <a:pt x="1197872" y="1588304"/>
                  <a:pt x="943851" y="1613638"/>
                </a:cubicBezTo>
                <a:cubicBezTo>
                  <a:pt x="689830" y="1638972"/>
                  <a:pt x="532342" y="1627107"/>
                  <a:pt x="268945" y="1613638"/>
                </a:cubicBezTo>
                <a:cubicBezTo>
                  <a:pt x="103776" y="1603398"/>
                  <a:pt x="2273" y="1499039"/>
                  <a:pt x="0" y="1344693"/>
                </a:cubicBezTo>
                <a:cubicBezTo>
                  <a:pt x="6627" y="1217287"/>
                  <a:pt x="6751" y="951932"/>
                  <a:pt x="0" y="839091"/>
                </a:cubicBezTo>
                <a:cubicBezTo>
                  <a:pt x="-6751" y="726250"/>
                  <a:pt x="-27901" y="543488"/>
                  <a:pt x="0" y="268945"/>
                </a:cubicBezTo>
                <a:close/>
              </a:path>
            </a:pathLst>
          </a:custGeom>
          <a:solidFill>
            <a:srgbClr val="D5CDE5"/>
          </a:solidFill>
          <a:ln>
            <a:solidFill>
              <a:srgbClr val="D5CDE5"/>
            </a:solidFill>
            <a:extLst>
              <a:ext uri="{C807C97D-BFC1-408E-A445-0C87EB9F89A2}">
                <ask:lineSketchStyleProps xmlns:ask="http://schemas.microsoft.com/office/drawing/2018/sketchyshapes" sd="4053367119">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err="1">
                <a:ln>
                  <a:noFill/>
                </a:ln>
                <a:solidFill>
                  <a:srgbClr val="313183"/>
                </a:solidFill>
                <a:effectLst/>
                <a:uLnTx/>
                <a:uFillTx/>
                <a:latin typeface="Calibri"/>
                <a:ea typeface="+mn-ea"/>
                <a:cs typeface="+mn-cs"/>
              </a:rPr>
              <a:t>Continue</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to</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target</a:t>
            </a:r>
            <a:r>
              <a:rPr kumimoji="0" lang="de-DE" sz="1400" b="1" i="0" u="none" strike="noStrike" kern="0" cap="none" spc="0" normalizeH="0" baseline="0" noProof="0">
                <a:ln>
                  <a:noFill/>
                </a:ln>
                <a:solidFill>
                  <a:srgbClr val="313183"/>
                </a:solidFill>
                <a:effectLst/>
                <a:uLnTx/>
                <a:uFillTx/>
                <a:latin typeface="Calibri"/>
                <a:ea typeface="+mn-ea"/>
                <a:cs typeface="+mn-cs"/>
              </a:rPr>
              <a:t> </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a:ln>
                  <a:noFill/>
                </a:ln>
                <a:solidFill>
                  <a:srgbClr val="313183"/>
                </a:solidFill>
                <a:effectLst/>
                <a:uLnTx/>
                <a:uFillTx/>
                <a:latin typeface="Calibri"/>
                <a:ea typeface="+mn-ea"/>
                <a:cs typeface="+mn-cs"/>
              </a:rPr>
              <a:t>via Community SF</a:t>
            </a:r>
            <a:endParaRPr kumimoji="0" lang="de-DE" sz="1050" b="0" i="0" u="none" strike="noStrike" kern="0" cap="none" spc="0" normalizeH="0" baseline="0" noProof="0">
              <a:ln>
                <a:noFill/>
              </a:ln>
              <a:solidFill>
                <a:srgbClr val="313183"/>
              </a:solidFill>
              <a:effectLst/>
              <a:uLnTx/>
              <a:uFillTx/>
              <a:latin typeface="Calibri"/>
              <a:ea typeface="+mn-ea"/>
              <a:cs typeface="+mn-cs"/>
            </a:endParaRPr>
          </a:p>
        </p:txBody>
      </p:sp>
      <p:sp>
        <p:nvSpPr>
          <p:cNvPr id="32" name="Rechteck: abgerundete Ecken 31">
            <a:extLst>
              <a:ext uri="{FF2B5EF4-FFF2-40B4-BE49-F238E27FC236}">
                <a16:creationId xmlns:a16="http://schemas.microsoft.com/office/drawing/2014/main" id="{7DF37ECC-EDEA-D237-E375-B3027D64FB87}"/>
              </a:ext>
            </a:extLst>
          </p:cNvPr>
          <p:cNvSpPr/>
          <p:nvPr/>
        </p:nvSpPr>
        <p:spPr>
          <a:xfrm>
            <a:off x="8509470" y="4518966"/>
            <a:ext cx="2448000" cy="1613638"/>
          </a:xfrm>
          <a:custGeom>
            <a:avLst/>
            <a:gdLst>
              <a:gd name="connsiteX0" fmla="*/ 0 w 2448000"/>
              <a:gd name="connsiteY0" fmla="*/ 189602 h 1613638"/>
              <a:gd name="connsiteX1" fmla="*/ 189602 w 2448000"/>
              <a:gd name="connsiteY1" fmla="*/ 0 h 1613638"/>
              <a:gd name="connsiteX2" fmla="*/ 837825 w 2448000"/>
              <a:gd name="connsiteY2" fmla="*/ 0 h 1613638"/>
              <a:gd name="connsiteX3" fmla="*/ 1506735 w 2448000"/>
              <a:gd name="connsiteY3" fmla="*/ 0 h 1613638"/>
              <a:gd name="connsiteX4" fmla="*/ 2258398 w 2448000"/>
              <a:gd name="connsiteY4" fmla="*/ 0 h 1613638"/>
              <a:gd name="connsiteX5" fmla="*/ 2448000 w 2448000"/>
              <a:gd name="connsiteY5" fmla="*/ 189602 h 1613638"/>
              <a:gd name="connsiteX6" fmla="*/ 2448000 w 2448000"/>
              <a:gd name="connsiteY6" fmla="*/ 782130 h 1613638"/>
              <a:gd name="connsiteX7" fmla="*/ 2448000 w 2448000"/>
              <a:gd name="connsiteY7" fmla="*/ 1424036 h 1613638"/>
              <a:gd name="connsiteX8" fmla="*/ 2258398 w 2448000"/>
              <a:gd name="connsiteY8" fmla="*/ 1613638 h 1613638"/>
              <a:gd name="connsiteX9" fmla="*/ 1527423 w 2448000"/>
              <a:gd name="connsiteY9" fmla="*/ 1613638 h 1613638"/>
              <a:gd name="connsiteX10" fmla="*/ 858513 w 2448000"/>
              <a:gd name="connsiteY10" fmla="*/ 1613638 h 1613638"/>
              <a:gd name="connsiteX11" fmla="*/ 189602 w 2448000"/>
              <a:gd name="connsiteY11" fmla="*/ 1613638 h 1613638"/>
              <a:gd name="connsiteX12" fmla="*/ 0 w 2448000"/>
              <a:gd name="connsiteY12" fmla="*/ 1424036 h 1613638"/>
              <a:gd name="connsiteX13" fmla="*/ 0 w 2448000"/>
              <a:gd name="connsiteY13" fmla="*/ 819163 h 1613638"/>
              <a:gd name="connsiteX14" fmla="*/ 0 w 2448000"/>
              <a:gd name="connsiteY14" fmla="*/ 189602 h 161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48000" h="1613638" fill="none" extrusionOk="0">
                <a:moveTo>
                  <a:pt x="0" y="189602"/>
                </a:moveTo>
                <a:cubicBezTo>
                  <a:pt x="13074" y="91217"/>
                  <a:pt x="98638" y="-6227"/>
                  <a:pt x="189602" y="0"/>
                </a:cubicBezTo>
                <a:cubicBezTo>
                  <a:pt x="338724" y="13155"/>
                  <a:pt x="546734" y="7310"/>
                  <a:pt x="837825" y="0"/>
                </a:cubicBezTo>
                <a:cubicBezTo>
                  <a:pt x="1128916" y="-7310"/>
                  <a:pt x="1352334" y="26475"/>
                  <a:pt x="1506735" y="0"/>
                </a:cubicBezTo>
                <a:cubicBezTo>
                  <a:pt x="1661136" y="-26475"/>
                  <a:pt x="2083180" y="2620"/>
                  <a:pt x="2258398" y="0"/>
                </a:cubicBezTo>
                <a:cubicBezTo>
                  <a:pt x="2360774" y="4686"/>
                  <a:pt x="2449460" y="89707"/>
                  <a:pt x="2448000" y="189602"/>
                </a:cubicBezTo>
                <a:cubicBezTo>
                  <a:pt x="2447345" y="440149"/>
                  <a:pt x="2466451" y="603912"/>
                  <a:pt x="2448000" y="782130"/>
                </a:cubicBezTo>
                <a:cubicBezTo>
                  <a:pt x="2429549" y="960348"/>
                  <a:pt x="2427679" y="1187334"/>
                  <a:pt x="2448000" y="1424036"/>
                </a:cubicBezTo>
                <a:cubicBezTo>
                  <a:pt x="2445638" y="1513392"/>
                  <a:pt x="2365200" y="1602426"/>
                  <a:pt x="2258398" y="1613638"/>
                </a:cubicBezTo>
                <a:cubicBezTo>
                  <a:pt x="1924386" y="1608002"/>
                  <a:pt x="1678526" y="1629752"/>
                  <a:pt x="1527423" y="1613638"/>
                </a:cubicBezTo>
                <a:cubicBezTo>
                  <a:pt x="1376321" y="1597524"/>
                  <a:pt x="1011812" y="1607467"/>
                  <a:pt x="858513" y="1613638"/>
                </a:cubicBezTo>
                <a:cubicBezTo>
                  <a:pt x="705214" y="1619810"/>
                  <a:pt x="377574" y="1634044"/>
                  <a:pt x="189602" y="1613638"/>
                </a:cubicBezTo>
                <a:cubicBezTo>
                  <a:pt x="84930" y="1608747"/>
                  <a:pt x="13777" y="1548994"/>
                  <a:pt x="0" y="1424036"/>
                </a:cubicBezTo>
                <a:cubicBezTo>
                  <a:pt x="-4831" y="1155231"/>
                  <a:pt x="-26607" y="980100"/>
                  <a:pt x="0" y="819163"/>
                </a:cubicBezTo>
                <a:cubicBezTo>
                  <a:pt x="26607" y="658226"/>
                  <a:pt x="822" y="340098"/>
                  <a:pt x="0" y="189602"/>
                </a:cubicBezTo>
                <a:close/>
              </a:path>
              <a:path w="2448000" h="1613638" stroke="0" extrusionOk="0">
                <a:moveTo>
                  <a:pt x="0" y="189602"/>
                </a:moveTo>
                <a:cubicBezTo>
                  <a:pt x="808" y="80595"/>
                  <a:pt x="107751" y="-6134"/>
                  <a:pt x="189602" y="0"/>
                </a:cubicBezTo>
                <a:cubicBezTo>
                  <a:pt x="504536" y="-29278"/>
                  <a:pt x="652764" y="33543"/>
                  <a:pt x="899889" y="0"/>
                </a:cubicBezTo>
                <a:cubicBezTo>
                  <a:pt x="1147014" y="-33543"/>
                  <a:pt x="1343307" y="-9346"/>
                  <a:pt x="1568799" y="0"/>
                </a:cubicBezTo>
                <a:cubicBezTo>
                  <a:pt x="1794291" y="9346"/>
                  <a:pt x="2029485" y="-14950"/>
                  <a:pt x="2258398" y="0"/>
                </a:cubicBezTo>
                <a:cubicBezTo>
                  <a:pt x="2367234" y="-11180"/>
                  <a:pt x="2447048" y="72469"/>
                  <a:pt x="2448000" y="189602"/>
                </a:cubicBezTo>
                <a:cubicBezTo>
                  <a:pt x="2461201" y="311345"/>
                  <a:pt x="2452207" y="513648"/>
                  <a:pt x="2448000" y="794475"/>
                </a:cubicBezTo>
                <a:cubicBezTo>
                  <a:pt x="2443793" y="1075302"/>
                  <a:pt x="2433610" y="1206627"/>
                  <a:pt x="2448000" y="1424036"/>
                </a:cubicBezTo>
                <a:cubicBezTo>
                  <a:pt x="2453665" y="1543071"/>
                  <a:pt x="2360061" y="1626408"/>
                  <a:pt x="2258398" y="1613638"/>
                </a:cubicBezTo>
                <a:cubicBezTo>
                  <a:pt x="2035472" y="1641975"/>
                  <a:pt x="1731907" y="1634267"/>
                  <a:pt x="1589487" y="1613638"/>
                </a:cubicBezTo>
                <a:cubicBezTo>
                  <a:pt x="1447067" y="1593009"/>
                  <a:pt x="1128967" y="1601010"/>
                  <a:pt x="920577" y="1613638"/>
                </a:cubicBezTo>
                <a:cubicBezTo>
                  <a:pt x="712187" y="1626267"/>
                  <a:pt x="413127" y="1637589"/>
                  <a:pt x="189602" y="1613638"/>
                </a:cubicBezTo>
                <a:cubicBezTo>
                  <a:pt x="69900" y="1604412"/>
                  <a:pt x="8716" y="1551033"/>
                  <a:pt x="0" y="1424036"/>
                </a:cubicBezTo>
                <a:cubicBezTo>
                  <a:pt x="-17320" y="1269096"/>
                  <a:pt x="5019" y="988623"/>
                  <a:pt x="0" y="843852"/>
                </a:cubicBezTo>
                <a:cubicBezTo>
                  <a:pt x="-5019" y="699081"/>
                  <a:pt x="31102" y="462003"/>
                  <a:pt x="0" y="189602"/>
                </a:cubicBezTo>
                <a:close/>
              </a:path>
            </a:pathLst>
          </a:custGeom>
          <a:solidFill>
            <a:srgbClr val="D5CDE5"/>
          </a:solidFill>
          <a:ln>
            <a:solidFill>
              <a:srgbClr val="D5CDE5"/>
            </a:solidFill>
            <a:extLst>
              <a:ext uri="{C807C97D-BFC1-408E-A445-0C87EB9F89A2}">
                <ask:lineSketchStyleProps xmlns:ask="http://schemas.microsoft.com/office/drawing/2018/sketchyshapes" sd="4053367119">
                  <a:prstGeom prst="roundRect">
                    <a:avLst>
                      <a:gd name="adj" fmla="val 11750"/>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a:ln>
                  <a:noFill/>
                </a:ln>
                <a:solidFill>
                  <a:srgbClr val="313183"/>
                </a:solidFill>
                <a:effectLst/>
                <a:uLnTx/>
                <a:uFillTx/>
                <a:latin typeface="Calibri"/>
                <a:ea typeface="+mn-ea"/>
                <a:cs typeface="+mn-cs"/>
              </a:rPr>
              <a:t>T&amp;L </a:t>
            </a:r>
            <a:r>
              <a:rPr kumimoji="0" lang="de-DE" sz="1400" b="1" i="0" u="none" strike="noStrike" kern="0" cap="none" spc="0" normalizeH="0" baseline="0" noProof="0" err="1">
                <a:ln>
                  <a:noFill/>
                </a:ln>
                <a:solidFill>
                  <a:srgbClr val="313183"/>
                </a:solidFill>
                <a:effectLst/>
                <a:uLnTx/>
                <a:uFillTx/>
                <a:latin typeface="Calibri"/>
                <a:ea typeface="+mn-ea"/>
                <a:cs typeface="+mn-cs"/>
              </a:rPr>
              <a:t>for</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psychiatrists</a:t>
            </a:r>
            <a:r>
              <a:rPr kumimoji="0" lang="de-DE" sz="1400" b="1" i="0" u="none" strike="noStrike" kern="0" cap="none" spc="0" normalizeH="0" baseline="0" noProof="0">
                <a:ln>
                  <a:noFill/>
                </a:ln>
                <a:solidFill>
                  <a:srgbClr val="313183"/>
                </a:solidFill>
                <a:effectLst/>
                <a:uLnTx/>
                <a:uFillTx/>
                <a:latin typeface="Calibri"/>
                <a:ea typeface="+mn-ea"/>
                <a:cs typeface="+mn-cs"/>
              </a:rPr>
              <a:t> via </a:t>
            </a:r>
            <a:r>
              <a:rPr kumimoji="0" lang="de-DE" sz="1400" b="1" i="0" u="none" strike="noStrike" kern="0" cap="none" spc="0" normalizeH="0" baseline="0" noProof="0" err="1">
                <a:ln>
                  <a:noFill/>
                </a:ln>
                <a:solidFill>
                  <a:srgbClr val="313183"/>
                </a:solidFill>
                <a:effectLst/>
                <a:uLnTx/>
                <a:uFillTx/>
                <a:latin typeface="Calibri"/>
                <a:ea typeface="+mn-ea"/>
                <a:cs typeface="+mn-cs"/>
              </a:rPr>
              <a:t>marketing</a:t>
            </a:r>
            <a:r>
              <a:rPr kumimoji="0" lang="de-DE" sz="1400" b="1" i="0" u="none" strike="noStrike" kern="0" cap="none" spc="0" normalizeH="0" baseline="0" noProof="0">
                <a:ln>
                  <a:noFill/>
                </a:ln>
                <a:solidFill>
                  <a:srgbClr val="313183"/>
                </a:solidFill>
                <a:effectLst/>
                <a:uLnTx/>
                <a:uFillTx/>
                <a:latin typeface="Calibri"/>
                <a:ea typeface="+mn-ea"/>
                <a:cs typeface="+mn-cs"/>
              </a:rPr>
              <a:t> </a:t>
            </a:r>
            <a:r>
              <a:rPr kumimoji="0" lang="de-DE" sz="1400" b="1" i="0" u="none" strike="noStrike" kern="0" cap="none" spc="0" normalizeH="0" baseline="0" noProof="0" err="1">
                <a:ln>
                  <a:noFill/>
                </a:ln>
                <a:solidFill>
                  <a:srgbClr val="313183"/>
                </a:solidFill>
                <a:effectLst/>
                <a:uLnTx/>
                <a:uFillTx/>
                <a:latin typeface="Calibri"/>
                <a:ea typeface="+mn-ea"/>
                <a:cs typeface="+mn-cs"/>
              </a:rPr>
              <a:t>measures</a:t>
            </a:r>
            <a:endParaRPr kumimoji="0" lang="de-DE" sz="1400" b="1" i="0" u="none" strike="noStrike" kern="0" cap="none" spc="0" normalizeH="0" baseline="0" noProof="0">
              <a:ln>
                <a:noFill/>
              </a:ln>
              <a:solidFill>
                <a:srgbClr val="313183"/>
              </a:solidFill>
              <a:effectLst/>
              <a:uLnTx/>
              <a:uFillTx/>
              <a:latin typeface="Calibri"/>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800" b="1" i="0" u="none" strike="noStrike" kern="0" cap="none" spc="0" normalizeH="0" baseline="0" noProof="0">
              <a:ln>
                <a:noFill/>
              </a:ln>
              <a:solidFill>
                <a:srgbClr val="313183"/>
              </a:solidFill>
              <a:effectLst/>
              <a:uLnTx/>
              <a:uFillTx/>
              <a:latin typeface="Calibri"/>
              <a:ea typeface="+mn-ea"/>
              <a:cs typeface="+mn-cs"/>
            </a:endParaRP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0" i="0" u="none" strike="noStrike" kern="0" cap="none" spc="0" normalizeH="0" baseline="0" noProof="0">
                <a:ln>
                  <a:noFill/>
                </a:ln>
                <a:solidFill>
                  <a:srgbClr val="313183"/>
                </a:solidFill>
                <a:effectLst/>
                <a:uLnTx/>
                <a:uFillTx/>
                <a:latin typeface="Calibri"/>
                <a:ea typeface="+mn-ea"/>
                <a:cs typeface="+mn-cs"/>
              </a:rPr>
              <a:t>1st </a:t>
            </a:r>
            <a:r>
              <a:rPr kumimoji="0" lang="de-DE" sz="1400" b="0" i="0" u="none" strike="noStrike" kern="0" cap="none" spc="0" normalizeH="0" baseline="0" noProof="0" err="1">
                <a:ln>
                  <a:noFill/>
                </a:ln>
                <a:solidFill>
                  <a:srgbClr val="313183"/>
                </a:solidFill>
                <a:effectLst/>
                <a:uLnTx/>
                <a:uFillTx/>
                <a:latin typeface="Calibri"/>
                <a:ea typeface="+mn-ea"/>
                <a:cs typeface="+mn-cs"/>
              </a:rPr>
              <a:t>step</a:t>
            </a:r>
            <a:r>
              <a:rPr kumimoji="0" lang="de-DE" sz="1400" b="0" i="0" u="none" strike="noStrike" kern="0" cap="none" spc="0" normalizeH="0" baseline="0" noProof="0">
                <a:ln>
                  <a:noFill/>
                </a:ln>
                <a:solidFill>
                  <a:srgbClr val="313183"/>
                </a:solidFill>
                <a:effectLst/>
                <a:uLnTx/>
                <a:uFillTx/>
                <a:latin typeface="Calibri"/>
                <a:ea typeface="+mn-ea"/>
                <a:cs typeface="+mn-cs"/>
              </a:rPr>
              <a:t>: </a:t>
            </a:r>
            <a:r>
              <a:rPr kumimoji="0" lang="de-DE" sz="1400" b="0" i="0" u="none" strike="noStrike" kern="0" cap="none" spc="0" normalizeH="0" baseline="0" noProof="0" err="1">
                <a:ln>
                  <a:noFill/>
                </a:ln>
                <a:solidFill>
                  <a:srgbClr val="313183"/>
                </a:solidFill>
                <a:effectLst/>
                <a:uLnTx/>
                <a:uFillTx/>
                <a:latin typeface="Calibri"/>
                <a:ea typeface="+mn-ea"/>
                <a:cs typeface="+mn-cs"/>
              </a:rPr>
              <a:t>post</a:t>
            </a:r>
            <a:r>
              <a:rPr kumimoji="0" lang="de-DE" sz="1400" b="0" i="0" u="none" strike="noStrike" kern="0" cap="none" spc="0" normalizeH="0" baseline="0" noProof="0">
                <a:ln>
                  <a:noFill/>
                </a:ln>
                <a:solidFill>
                  <a:srgbClr val="313183"/>
                </a:solidFill>
                <a:effectLst/>
                <a:uLnTx/>
                <a:uFillTx/>
                <a:latin typeface="Calibri"/>
                <a:ea typeface="+mn-ea"/>
                <a:cs typeface="+mn-cs"/>
              </a:rPr>
              <a:t> </a:t>
            </a:r>
            <a:r>
              <a:rPr kumimoji="0" lang="de-DE" sz="1400" b="0" i="0" u="none" strike="noStrike" kern="0" cap="none" spc="0" normalizeH="0" baseline="0" noProof="0" err="1">
                <a:ln>
                  <a:noFill/>
                </a:ln>
                <a:solidFill>
                  <a:srgbClr val="313183"/>
                </a:solidFill>
                <a:effectLst/>
                <a:uLnTx/>
                <a:uFillTx/>
                <a:latin typeface="Calibri"/>
                <a:ea typeface="+mn-ea"/>
                <a:cs typeface="+mn-cs"/>
              </a:rPr>
              <a:t>mailing</a:t>
            </a:r>
            <a:r>
              <a:rPr kumimoji="0" lang="de-DE" sz="1400" b="0" i="0" u="none" strike="noStrike" kern="0" cap="none" spc="0" normalizeH="0" baseline="0" noProof="0">
                <a:ln>
                  <a:noFill/>
                </a:ln>
                <a:solidFill>
                  <a:srgbClr val="313183"/>
                </a:solidFill>
                <a:effectLst/>
                <a:uLnTx/>
                <a:uFillTx/>
                <a:latin typeface="Calibri"/>
                <a:ea typeface="+mn-ea"/>
                <a:cs typeface="+mn-cs"/>
              </a:rPr>
              <a:t> </a:t>
            </a:r>
            <a:r>
              <a:rPr kumimoji="0" lang="de-DE" sz="1400" b="0" i="0" u="none" strike="noStrike" kern="0" cap="none" spc="0" normalizeH="0" baseline="0" noProof="0" err="1">
                <a:ln>
                  <a:noFill/>
                </a:ln>
                <a:solidFill>
                  <a:srgbClr val="313183"/>
                </a:solidFill>
                <a:effectLst/>
                <a:uLnTx/>
                <a:uFillTx/>
                <a:latin typeface="Calibri"/>
                <a:ea typeface="+mn-ea"/>
                <a:cs typeface="+mn-cs"/>
              </a:rPr>
              <a:t>to</a:t>
            </a:r>
            <a:r>
              <a:rPr kumimoji="0" lang="de-DE" sz="1400" b="0" i="0" u="none" strike="noStrike" kern="0" cap="none" spc="0" normalizeH="0" baseline="0" noProof="0">
                <a:ln>
                  <a:noFill/>
                </a:ln>
                <a:solidFill>
                  <a:srgbClr val="313183"/>
                </a:solidFill>
                <a:effectLst/>
                <a:uLnTx/>
                <a:uFillTx/>
                <a:latin typeface="Calibri"/>
                <a:ea typeface="+mn-ea"/>
                <a:cs typeface="+mn-cs"/>
              </a:rPr>
              <a:t> </a:t>
            </a:r>
            <a:r>
              <a:rPr kumimoji="0" lang="de-DE" sz="1400" b="0" i="0" u="none" strike="noStrike" kern="0" cap="none" spc="0" normalizeH="0" baseline="0" noProof="0" err="1">
                <a:ln>
                  <a:noFill/>
                </a:ln>
                <a:solidFill>
                  <a:srgbClr val="313183"/>
                </a:solidFill>
                <a:effectLst/>
                <a:uLnTx/>
                <a:uFillTx/>
                <a:latin typeface="Calibri"/>
                <a:ea typeface="+mn-ea"/>
                <a:cs typeface="+mn-cs"/>
              </a:rPr>
              <a:t>further</a:t>
            </a:r>
            <a:r>
              <a:rPr kumimoji="0" lang="de-DE" sz="1400" b="0" i="0" u="none" strike="noStrike" kern="0" cap="none" spc="0" normalizeH="0" baseline="0" noProof="0">
                <a:ln>
                  <a:noFill/>
                </a:ln>
                <a:solidFill>
                  <a:srgbClr val="313183"/>
                </a:solidFill>
                <a:effectLst/>
                <a:uLnTx/>
                <a:uFillTx/>
                <a:latin typeface="Calibri"/>
                <a:ea typeface="+mn-ea"/>
                <a:cs typeface="+mn-cs"/>
              </a:rPr>
              <a:t> </a:t>
            </a:r>
            <a:r>
              <a:rPr kumimoji="0" lang="de-DE" sz="1400" b="0" i="0" u="none" strike="noStrike" kern="0" cap="none" spc="0" normalizeH="0" baseline="0" noProof="0" err="1">
                <a:ln>
                  <a:noFill/>
                </a:ln>
                <a:solidFill>
                  <a:srgbClr val="313183"/>
                </a:solidFill>
                <a:effectLst/>
                <a:uLnTx/>
                <a:uFillTx/>
                <a:latin typeface="Calibri"/>
                <a:ea typeface="+mn-ea"/>
                <a:cs typeface="+mn-cs"/>
              </a:rPr>
              <a:t>evaluate</a:t>
            </a:r>
            <a:r>
              <a:rPr kumimoji="0" lang="de-DE" sz="1400" b="0" i="0" u="none" strike="noStrike" kern="0" cap="none" spc="0" normalizeH="0" baseline="0" noProof="0">
                <a:ln>
                  <a:noFill/>
                </a:ln>
                <a:solidFill>
                  <a:srgbClr val="313183"/>
                </a:solidFill>
                <a:effectLst/>
                <a:uLnTx/>
                <a:uFillTx/>
                <a:latin typeface="Calibri"/>
                <a:ea typeface="+mn-ea"/>
                <a:cs typeface="+mn-cs"/>
              </a:rPr>
              <a:t> potential</a:t>
            </a:r>
          </a:p>
        </p:txBody>
      </p:sp>
      <p:sp>
        <p:nvSpPr>
          <p:cNvPr id="33" name="Rechteck: abgerundete Ecken 32">
            <a:extLst>
              <a:ext uri="{FF2B5EF4-FFF2-40B4-BE49-F238E27FC236}">
                <a16:creationId xmlns:a16="http://schemas.microsoft.com/office/drawing/2014/main" id="{3C99C8F1-5373-6371-56C0-9D5374D3CA77}"/>
              </a:ext>
            </a:extLst>
          </p:cNvPr>
          <p:cNvSpPr/>
          <p:nvPr/>
        </p:nvSpPr>
        <p:spPr>
          <a:xfrm>
            <a:off x="1255810" y="6226140"/>
            <a:ext cx="9701661" cy="413370"/>
          </a:xfrm>
          <a:custGeom>
            <a:avLst/>
            <a:gdLst>
              <a:gd name="connsiteX0" fmla="*/ 0 w 9701661"/>
              <a:gd name="connsiteY0" fmla="*/ 117021 h 413370"/>
              <a:gd name="connsiteX1" fmla="*/ 117021 w 9701661"/>
              <a:gd name="connsiteY1" fmla="*/ 0 h 413370"/>
              <a:gd name="connsiteX2" fmla="*/ 698603 w 9701661"/>
              <a:gd name="connsiteY2" fmla="*/ 0 h 413370"/>
              <a:gd name="connsiteX3" fmla="*/ 1564214 w 9701661"/>
              <a:gd name="connsiteY3" fmla="*/ 0 h 413370"/>
              <a:gd name="connsiteX4" fmla="*/ 2051120 w 9701661"/>
              <a:gd name="connsiteY4" fmla="*/ 0 h 413370"/>
              <a:gd name="connsiteX5" fmla="*/ 2822055 w 9701661"/>
              <a:gd name="connsiteY5" fmla="*/ 0 h 413370"/>
              <a:gd name="connsiteX6" fmla="*/ 3403637 w 9701661"/>
              <a:gd name="connsiteY6" fmla="*/ 0 h 413370"/>
              <a:gd name="connsiteX7" fmla="*/ 4174572 w 9701661"/>
              <a:gd name="connsiteY7" fmla="*/ 0 h 413370"/>
              <a:gd name="connsiteX8" fmla="*/ 4661478 w 9701661"/>
              <a:gd name="connsiteY8" fmla="*/ 0 h 413370"/>
              <a:gd name="connsiteX9" fmla="*/ 5148384 w 9701661"/>
              <a:gd name="connsiteY9" fmla="*/ 0 h 413370"/>
              <a:gd name="connsiteX10" fmla="*/ 5729967 w 9701661"/>
              <a:gd name="connsiteY10" fmla="*/ 0 h 413370"/>
              <a:gd name="connsiteX11" fmla="*/ 6500901 w 9701661"/>
              <a:gd name="connsiteY11" fmla="*/ 0 h 413370"/>
              <a:gd name="connsiteX12" fmla="*/ 7271836 w 9701661"/>
              <a:gd name="connsiteY12" fmla="*/ 0 h 413370"/>
              <a:gd name="connsiteX13" fmla="*/ 7948094 w 9701661"/>
              <a:gd name="connsiteY13" fmla="*/ 0 h 413370"/>
              <a:gd name="connsiteX14" fmla="*/ 8813705 w 9701661"/>
              <a:gd name="connsiteY14" fmla="*/ 0 h 413370"/>
              <a:gd name="connsiteX15" fmla="*/ 9584640 w 9701661"/>
              <a:gd name="connsiteY15" fmla="*/ 0 h 413370"/>
              <a:gd name="connsiteX16" fmla="*/ 9701661 w 9701661"/>
              <a:gd name="connsiteY16" fmla="*/ 117021 h 413370"/>
              <a:gd name="connsiteX17" fmla="*/ 9701661 w 9701661"/>
              <a:gd name="connsiteY17" fmla="*/ 296349 h 413370"/>
              <a:gd name="connsiteX18" fmla="*/ 9584640 w 9701661"/>
              <a:gd name="connsiteY18" fmla="*/ 413370 h 413370"/>
              <a:gd name="connsiteX19" fmla="*/ 9003058 w 9701661"/>
              <a:gd name="connsiteY19" fmla="*/ 413370 h 413370"/>
              <a:gd name="connsiteX20" fmla="*/ 8137447 w 9701661"/>
              <a:gd name="connsiteY20" fmla="*/ 413370 h 413370"/>
              <a:gd name="connsiteX21" fmla="*/ 7650541 w 9701661"/>
              <a:gd name="connsiteY21" fmla="*/ 413370 h 413370"/>
              <a:gd name="connsiteX22" fmla="*/ 7163635 w 9701661"/>
              <a:gd name="connsiteY22" fmla="*/ 413370 h 413370"/>
              <a:gd name="connsiteX23" fmla="*/ 6298024 w 9701661"/>
              <a:gd name="connsiteY23" fmla="*/ 413370 h 413370"/>
              <a:gd name="connsiteX24" fmla="*/ 5905794 w 9701661"/>
              <a:gd name="connsiteY24" fmla="*/ 413370 h 413370"/>
              <a:gd name="connsiteX25" fmla="*/ 5134859 w 9701661"/>
              <a:gd name="connsiteY25" fmla="*/ 413370 h 413370"/>
              <a:gd name="connsiteX26" fmla="*/ 4553277 w 9701661"/>
              <a:gd name="connsiteY26" fmla="*/ 413370 h 413370"/>
              <a:gd name="connsiteX27" fmla="*/ 3971694 w 9701661"/>
              <a:gd name="connsiteY27" fmla="*/ 413370 h 413370"/>
              <a:gd name="connsiteX28" fmla="*/ 3390112 w 9701661"/>
              <a:gd name="connsiteY28" fmla="*/ 413370 h 413370"/>
              <a:gd name="connsiteX29" fmla="*/ 2524501 w 9701661"/>
              <a:gd name="connsiteY29" fmla="*/ 413370 h 413370"/>
              <a:gd name="connsiteX30" fmla="*/ 2132271 w 9701661"/>
              <a:gd name="connsiteY30" fmla="*/ 413370 h 413370"/>
              <a:gd name="connsiteX31" fmla="*/ 1266660 w 9701661"/>
              <a:gd name="connsiteY31" fmla="*/ 413370 h 413370"/>
              <a:gd name="connsiteX32" fmla="*/ 117021 w 9701661"/>
              <a:gd name="connsiteY32" fmla="*/ 413370 h 413370"/>
              <a:gd name="connsiteX33" fmla="*/ 0 w 9701661"/>
              <a:gd name="connsiteY33" fmla="*/ 296349 h 413370"/>
              <a:gd name="connsiteX34" fmla="*/ 0 w 9701661"/>
              <a:gd name="connsiteY34" fmla="*/ 117021 h 41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9701661" h="413370" fill="none" extrusionOk="0">
                <a:moveTo>
                  <a:pt x="0" y="117021"/>
                </a:moveTo>
                <a:cubicBezTo>
                  <a:pt x="-3874" y="50772"/>
                  <a:pt x="38210" y="5367"/>
                  <a:pt x="117021" y="0"/>
                </a:cubicBezTo>
                <a:cubicBezTo>
                  <a:pt x="393664" y="-10209"/>
                  <a:pt x="480022" y="25863"/>
                  <a:pt x="698603" y="0"/>
                </a:cubicBezTo>
                <a:cubicBezTo>
                  <a:pt x="917184" y="-25863"/>
                  <a:pt x="1253559" y="16325"/>
                  <a:pt x="1564214" y="0"/>
                </a:cubicBezTo>
                <a:cubicBezTo>
                  <a:pt x="1874869" y="-16325"/>
                  <a:pt x="1868081" y="-2866"/>
                  <a:pt x="2051120" y="0"/>
                </a:cubicBezTo>
                <a:cubicBezTo>
                  <a:pt x="2234159" y="2866"/>
                  <a:pt x="2600821" y="-5744"/>
                  <a:pt x="2822055" y="0"/>
                </a:cubicBezTo>
                <a:cubicBezTo>
                  <a:pt x="3043290" y="5744"/>
                  <a:pt x="3256385" y="-1238"/>
                  <a:pt x="3403637" y="0"/>
                </a:cubicBezTo>
                <a:cubicBezTo>
                  <a:pt x="3550889" y="1238"/>
                  <a:pt x="3842959" y="-31383"/>
                  <a:pt x="4174572" y="0"/>
                </a:cubicBezTo>
                <a:cubicBezTo>
                  <a:pt x="4506186" y="31383"/>
                  <a:pt x="4469417" y="8664"/>
                  <a:pt x="4661478" y="0"/>
                </a:cubicBezTo>
                <a:cubicBezTo>
                  <a:pt x="4853539" y="-8664"/>
                  <a:pt x="4999047" y="-2150"/>
                  <a:pt x="5148384" y="0"/>
                </a:cubicBezTo>
                <a:cubicBezTo>
                  <a:pt x="5297721" y="2150"/>
                  <a:pt x="5549426" y="-7243"/>
                  <a:pt x="5729967" y="0"/>
                </a:cubicBezTo>
                <a:cubicBezTo>
                  <a:pt x="5910508" y="7243"/>
                  <a:pt x="6331375" y="35075"/>
                  <a:pt x="6500901" y="0"/>
                </a:cubicBezTo>
                <a:cubicBezTo>
                  <a:pt x="6670427" y="-35075"/>
                  <a:pt x="6957101" y="-28124"/>
                  <a:pt x="7271836" y="0"/>
                </a:cubicBezTo>
                <a:cubicBezTo>
                  <a:pt x="7586572" y="28124"/>
                  <a:pt x="7619923" y="19325"/>
                  <a:pt x="7948094" y="0"/>
                </a:cubicBezTo>
                <a:cubicBezTo>
                  <a:pt x="8276265" y="-19325"/>
                  <a:pt x="8505839" y="-40447"/>
                  <a:pt x="8813705" y="0"/>
                </a:cubicBezTo>
                <a:cubicBezTo>
                  <a:pt x="9121571" y="40447"/>
                  <a:pt x="9342665" y="7457"/>
                  <a:pt x="9584640" y="0"/>
                </a:cubicBezTo>
                <a:cubicBezTo>
                  <a:pt x="9636636" y="-3346"/>
                  <a:pt x="9703685" y="60483"/>
                  <a:pt x="9701661" y="117021"/>
                </a:cubicBezTo>
                <a:cubicBezTo>
                  <a:pt x="9706910" y="202469"/>
                  <a:pt x="9702496" y="225717"/>
                  <a:pt x="9701661" y="296349"/>
                </a:cubicBezTo>
                <a:cubicBezTo>
                  <a:pt x="9710466" y="349842"/>
                  <a:pt x="9642778" y="407329"/>
                  <a:pt x="9584640" y="413370"/>
                </a:cubicBezTo>
                <a:cubicBezTo>
                  <a:pt x="9333594" y="394106"/>
                  <a:pt x="9193601" y="440895"/>
                  <a:pt x="9003058" y="413370"/>
                </a:cubicBezTo>
                <a:cubicBezTo>
                  <a:pt x="8812515" y="385845"/>
                  <a:pt x="8348470" y="422045"/>
                  <a:pt x="8137447" y="413370"/>
                </a:cubicBezTo>
                <a:cubicBezTo>
                  <a:pt x="7926424" y="404695"/>
                  <a:pt x="7832782" y="426832"/>
                  <a:pt x="7650541" y="413370"/>
                </a:cubicBezTo>
                <a:cubicBezTo>
                  <a:pt x="7468300" y="399908"/>
                  <a:pt x="7365854" y="437374"/>
                  <a:pt x="7163635" y="413370"/>
                </a:cubicBezTo>
                <a:cubicBezTo>
                  <a:pt x="6961416" y="389366"/>
                  <a:pt x="6526305" y="421941"/>
                  <a:pt x="6298024" y="413370"/>
                </a:cubicBezTo>
                <a:cubicBezTo>
                  <a:pt x="6069743" y="404799"/>
                  <a:pt x="6010628" y="424810"/>
                  <a:pt x="5905794" y="413370"/>
                </a:cubicBezTo>
                <a:cubicBezTo>
                  <a:pt x="5800960" y="401931"/>
                  <a:pt x="5445786" y="406778"/>
                  <a:pt x="5134859" y="413370"/>
                </a:cubicBezTo>
                <a:cubicBezTo>
                  <a:pt x="4823933" y="419962"/>
                  <a:pt x="4693134" y="441612"/>
                  <a:pt x="4553277" y="413370"/>
                </a:cubicBezTo>
                <a:cubicBezTo>
                  <a:pt x="4413420" y="385128"/>
                  <a:pt x="4195749" y="412014"/>
                  <a:pt x="3971694" y="413370"/>
                </a:cubicBezTo>
                <a:cubicBezTo>
                  <a:pt x="3747639" y="414726"/>
                  <a:pt x="3578702" y="421037"/>
                  <a:pt x="3390112" y="413370"/>
                </a:cubicBezTo>
                <a:cubicBezTo>
                  <a:pt x="3201522" y="405703"/>
                  <a:pt x="2797051" y="453931"/>
                  <a:pt x="2524501" y="413370"/>
                </a:cubicBezTo>
                <a:cubicBezTo>
                  <a:pt x="2251951" y="372809"/>
                  <a:pt x="2213186" y="410755"/>
                  <a:pt x="2132271" y="413370"/>
                </a:cubicBezTo>
                <a:cubicBezTo>
                  <a:pt x="2051356" y="415986"/>
                  <a:pt x="1505780" y="404365"/>
                  <a:pt x="1266660" y="413370"/>
                </a:cubicBezTo>
                <a:cubicBezTo>
                  <a:pt x="1027540" y="422375"/>
                  <a:pt x="586029" y="429376"/>
                  <a:pt x="117021" y="413370"/>
                </a:cubicBezTo>
                <a:cubicBezTo>
                  <a:pt x="48520" y="410227"/>
                  <a:pt x="-10056" y="362401"/>
                  <a:pt x="0" y="296349"/>
                </a:cubicBezTo>
                <a:cubicBezTo>
                  <a:pt x="-8925" y="239796"/>
                  <a:pt x="-6642" y="156195"/>
                  <a:pt x="0" y="117021"/>
                </a:cubicBezTo>
                <a:close/>
              </a:path>
              <a:path w="9701661" h="413370" stroke="0" extrusionOk="0">
                <a:moveTo>
                  <a:pt x="0" y="117021"/>
                </a:moveTo>
                <a:cubicBezTo>
                  <a:pt x="1001" y="47072"/>
                  <a:pt x="55154" y="-741"/>
                  <a:pt x="117021" y="0"/>
                </a:cubicBezTo>
                <a:cubicBezTo>
                  <a:pt x="324323" y="16298"/>
                  <a:pt x="590226" y="25134"/>
                  <a:pt x="887956" y="0"/>
                </a:cubicBezTo>
                <a:cubicBezTo>
                  <a:pt x="1185687" y="-25134"/>
                  <a:pt x="1205703" y="19407"/>
                  <a:pt x="1469538" y="0"/>
                </a:cubicBezTo>
                <a:cubicBezTo>
                  <a:pt x="1733373" y="-19407"/>
                  <a:pt x="1968579" y="-38173"/>
                  <a:pt x="2240473" y="0"/>
                </a:cubicBezTo>
                <a:cubicBezTo>
                  <a:pt x="2512368" y="38173"/>
                  <a:pt x="2644054" y="33307"/>
                  <a:pt x="3011407" y="0"/>
                </a:cubicBezTo>
                <a:cubicBezTo>
                  <a:pt x="3378760" y="-33307"/>
                  <a:pt x="3393547" y="-8072"/>
                  <a:pt x="3498313" y="0"/>
                </a:cubicBezTo>
                <a:cubicBezTo>
                  <a:pt x="3603079" y="8072"/>
                  <a:pt x="3826786" y="14103"/>
                  <a:pt x="4079896" y="0"/>
                </a:cubicBezTo>
                <a:cubicBezTo>
                  <a:pt x="4333006" y="-14103"/>
                  <a:pt x="4731028" y="-32094"/>
                  <a:pt x="4945507" y="0"/>
                </a:cubicBezTo>
                <a:cubicBezTo>
                  <a:pt x="5159986" y="32094"/>
                  <a:pt x="5551513" y="-36066"/>
                  <a:pt x="5716441" y="0"/>
                </a:cubicBezTo>
                <a:cubicBezTo>
                  <a:pt x="5881369" y="36066"/>
                  <a:pt x="6327932" y="11841"/>
                  <a:pt x="6582052" y="0"/>
                </a:cubicBezTo>
                <a:cubicBezTo>
                  <a:pt x="6836172" y="-11841"/>
                  <a:pt x="7027943" y="-26944"/>
                  <a:pt x="7352987" y="0"/>
                </a:cubicBezTo>
                <a:cubicBezTo>
                  <a:pt x="7678031" y="26944"/>
                  <a:pt x="7706358" y="4105"/>
                  <a:pt x="7934569" y="0"/>
                </a:cubicBezTo>
                <a:cubicBezTo>
                  <a:pt x="8162780" y="-4105"/>
                  <a:pt x="8366096" y="-26456"/>
                  <a:pt x="8705504" y="0"/>
                </a:cubicBezTo>
                <a:cubicBezTo>
                  <a:pt x="9044913" y="26456"/>
                  <a:pt x="9236284" y="6012"/>
                  <a:pt x="9584640" y="0"/>
                </a:cubicBezTo>
                <a:cubicBezTo>
                  <a:pt x="9660941" y="1124"/>
                  <a:pt x="9705850" y="57576"/>
                  <a:pt x="9701661" y="117021"/>
                </a:cubicBezTo>
                <a:cubicBezTo>
                  <a:pt x="9702656" y="165076"/>
                  <a:pt x="9698863" y="245195"/>
                  <a:pt x="9701661" y="296349"/>
                </a:cubicBezTo>
                <a:cubicBezTo>
                  <a:pt x="9711325" y="365656"/>
                  <a:pt x="9653612" y="411403"/>
                  <a:pt x="9584640" y="413370"/>
                </a:cubicBezTo>
                <a:cubicBezTo>
                  <a:pt x="9408404" y="428078"/>
                  <a:pt x="9244473" y="426533"/>
                  <a:pt x="9097734" y="413370"/>
                </a:cubicBezTo>
                <a:cubicBezTo>
                  <a:pt x="8950995" y="400207"/>
                  <a:pt x="8639556" y="411126"/>
                  <a:pt x="8516152" y="413370"/>
                </a:cubicBezTo>
                <a:cubicBezTo>
                  <a:pt x="8392748" y="415614"/>
                  <a:pt x="8103299" y="432326"/>
                  <a:pt x="7745217" y="413370"/>
                </a:cubicBezTo>
                <a:cubicBezTo>
                  <a:pt x="7387136" y="394414"/>
                  <a:pt x="7462954" y="431695"/>
                  <a:pt x="7352987" y="413370"/>
                </a:cubicBezTo>
                <a:cubicBezTo>
                  <a:pt x="7243020" y="395046"/>
                  <a:pt x="6920896" y="407735"/>
                  <a:pt x="6771405" y="413370"/>
                </a:cubicBezTo>
                <a:cubicBezTo>
                  <a:pt x="6621914" y="419005"/>
                  <a:pt x="6436372" y="423231"/>
                  <a:pt x="6284499" y="413370"/>
                </a:cubicBezTo>
                <a:cubicBezTo>
                  <a:pt x="6132626" y="403509"/>
                  <a:pt x="5836342" y="437981"/>
                  <a:pt x="5513564" y="413370"/>
                </a:cubicBezTo>
                <a:cubicBezTo>
                  <a:pt x="5190787" y="388759"/>
                  <a:pt x="5077119" y="418753"/>
                  <a:pt x="4837305" y="413370"/>
                </a:cubicBezTo>
                <a:cubicBezTo>
                  <a:pt x="4597491" y="407987"/>
                  <a:pt x="4565811" y="407971"/>
                  <a:pt x="4445075" y="413370"/>
                </a:cubicBezTo>
                <a:cubicBezTo>
                  <a:pt x="4324339" y="418770"/>
                  <a:pt x="3911294" y="390690"/>
                  <a:pt x="3579465" y="413370"/>
                </a:cubicBezTo>
                <a:cubicBezTo>
                  <a:pt x="3247636" y="436051"/>
                  <a:pt x="3184009" y="430866"/>
                  <a:pt x="2997882" y="413370"/>
                </a:cubicBezTo>
                <a:cubicBezTo>
                  <a:pt x="2811755" y="395874"/>
                  <a:pt x="2492554" y="399303"/>
                  <a:pt x="2132271" y="413370"/>
                </a:cubicBezTo>
                <a:cubicBezTo>
                  <a:pt x="1771988" y="427437"/>
                  <a:pt x="1787392" y="435190"/>
                  <a:pt x="1550689" y="413370"/>
                </a:cubicBezTo>
                <a:cubicBezTo>
                  <a:pt x="1313986" y="391550"/>
                  <a:pt x="1352206" y="417542"/>
                  <a:pt x="1158459" y="413370"/>
                </a:cubicBezTo>
                <a:cubicBezTo>
                  <a:pt x="964712" y="409199"/>
                  <a:pt x="928141" y="407496"/>
                  <a:pt x="766229" y="413370"/>
                </a:cubicBezTo>
                <a:cubicBezTo>
                  <a:pt x="604317" y="419245"/>
                  <a:pt x="327253" y="424107"/>
                  <a:pt x="117021" y="413370"/>
                </a:cubicBezTo>
                <a:cubicBezTo>
                  <a:pt x="56068" y="414164"/>
                  <a:pt x="1209" y="356667"/>
                  <a:pt x="0" y="296349"/>
                </a:cubicBezTo>
                <a:cubicBezTo>
                  <a:pt x="4843" y="234125"/>
                  <a:pt x="-3632" y="181561"/>
                  <a:pt x="0" y="117021"/>
                </a:cubicBezTo>
                <a:close/>
              </a:path>
            </a:pathLst>
          </a:custGeom>
          <a:solidFill>
            <a:srgbClr val="C7B2E4"/>
          </a:solidFill>
          <a:ln>
            <a:solidFill>
              <a:srgbClr val="D5CDE5"/>
            </a:solidFill>
            <a:extLst>
              <a:ext uri="{C807C97D-BFC1-408E-A445-0C87EB9F89A2}">
                <ask:lineSketchStyleProps xmlns:ask="http://schemas.microsoft.com/office/drawing/2018/sketchyshapes" sd="4053367119">
                  <a:prstGeom prst="roundRect">
                    <a:avLst>
                      <a:gd name="adj" fmla="val 28309"/>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600" b="1" i="0" u="none" strike="noStrike" kern="0" cap="none" spc="0" normalizeH="0" baseline="0" noProof="0">
                <a:ln>
                  <a:noFill/>
                </a:ln>
                <a:solidFill>
                  <a:srgbClr val="313183"/>
                </a:solidFill>
                <a:effectLst/>
                <a:uLnTx/>
                <a:uFillTx/>
                <a:latin typeface="Calibri"/>
                <a:ea typeface="+mn-ea"/>
                <a:cs typeface="+mn-cs"/>
              </a:rPr>
              <a:t>HCP MCE </a:t>
            </a:r>
            <a:r>
              <a:rPr kumimoji="0" lang="de-DE" sz="1600" b="1" i="0" u="none" strike="noStrike" kern="0" cap="none" spc="0" normalizeH="0" baseline="0" noProof="0" err="1">
                <a:ln>
                  <a:noFill/>
                </a:ln>
                <a:solidFill>
                  <a:srgbClr val="313183"/>
                </a:solidFill>
                <a:effectLst/>
                <a:uLnTx/>
                <a:uFillTx/>
                <a:latin typeface="Calibri"/>
                <a:ea typeface="+mn-ea"/>
                <a:cs typeface="+mn-cs"/>
              </a:rPr>
              <a:t>campaign</a:t>
            </a:r>
            <a:r>
              <a:rPr kumimoji="0" lang="de-DE" sz="1600" b="1" i="0" u="none" strike="noStrike" kern="0" cap="none" spc="0" normalizeH="0" baseline="0" noProof="0">
                <a:ln>
                  <a:noFill/>
                </a:ln>
                <a:solidFill>
                  <a:srgbClr val="313183"/>
                </a:solidFill>
                <a:effectLst/>
                <a:uLnTx/>
                <a:uFillTx/>
                <a:latin typeface="Calibri"/>
                <a:ea typeface="+mn-ea"/>
                <a:cs typeface="+mn-cs"/>
              </a:rPr>
              <a:t> online &amp; offline</a:t>
            </a:r>
          </a:p>
        </p:txBody>
      </p:sp>
      <p:pic>
        <p:nvPicPr>
          <p:cNvPr id="3" name="Picture 2" descr="Circle flag of Germany. 11571346 PNG">
            <a:extLst>
              <a:ext uri="{FF2B5EF4-FFF2-40B4-BE49-F238E27FC236}">
                <a16:creationId xmlns:a16="http://schemas.microsoft.com/office/drawing/2014/main" id="{E4217BD2-8B39-CA58-8013-579C921752EE}"/>
              </a:ext>
            </a:extLst>
          </p:cNvPr>
          <p:cNvPicPr>
            <a:picLocks noChangeAspect="1"/>
          </p:cNvPicPr>
          <p:nvPr/>
        </p:nvPicPr>
        <p:blipFill>
          <a:blip r:embed="rId6"/>
          <a:stretch>
            <a:fillRect/>
          </a:stretch>
        </p:blipFill>
        <p:spPr>
          <a:xfrm>
            <a:off x="9629527" y="72278"/>
            <a:ext cx="734483" cy="745067"/>
          </a:xfrm>
          <a:prstGeom prst="rect">
            <a:avLst/>
          </a:prstGeom>
        </p:spPr>
      </p:pic>
    </p:spTree>
    <p:extLst>
      <p:ext uri="{BB962C8B-B14F-4D97-AF65-F5344CB8AC3E}">
        <p14:creationId xmlns:p14="http://schemas.microsoft.com/office/powerpoint/2010/main" val="29269288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el 2">
            <a:extLst>
              <a:ext uri="{FF2B5EF4-FFF2-40B4-BE49-F238E27FC236}">
                <a16:creationId xmlns:a16="http://schemas.microsoft.com/office/drawing/2014/main" id="{D37E7B7D-6D5B-4058-969A-8AC0EDDD27EA}"/>
              </a:ext>
            </a:extLst>
          </p:cNvPr>
          <p:cNvSpPr txBox="1">
            <a:spLocks/>
          </p:cNvSpPr>
          <p:nvPr/>
        </p:nvSpPr>
        <p:spPr>
          <a:xfrm>
            <a:off x="695329" y="399142"/>
            <a:ext cx="13892516" cy="773763"/>
          </a:xfrm>
          <a:prstGeom prst="rect">
            <a:avLst/>
          </a:prstGeom>
        </p:spPr>
        <p:txBody>
          <a:bodyPr vert="horz" lIns="0" tIns="0" rIns="0" bIns="0" rtlCol="0" anchor="b">
            <a:no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66" rtl="0" eaLnBrk="1" fontAlgn="auto" latinLnBrk="0" hangingPunct="1">
              <a:lnSpc>
                <a:spcPct val="90000"/>
              </a:lnSpc>
              <a:spcBef>
                <a:spcPct val="0"/>
              </a:spcBef>
              <a:spcAft>
                <a:spcPts val="0"/>
              </a:spcAft>
              <a:buClrTx/>
              <a:buSzTx/>
              <a:buFontTx/>
              <a:buNone/>
              <a:tabLst/>
              <a:defRPr/>
            </a:pPr>
            <a:endParaRPr kumimoji="0" lang="de-DE" sz="2600" b="1" i="0" u="none" strike="noStrike" kern="1200" cap="all" spc="0" normalizeH="0" baseline="0" noProof="0">
              <a:ln>
                <a:noFill/>
              </a:ln>
              <a:solidFill>
                <a:srgbClr val="000000"/>
              </a:solidFill>
              <a:effectLst/>
              <a:uLnTx/>
              <a:uFillTx/>
              <a:latin typeface="Calibri Regular" charset="0"/>
            </a:endParaRPr>
          </a:p>
        </p:txBody>
      </p:sp>
      <p:pic>
        <p:nvPicPr>
          <p:cNvPr id="24" name="Grafik 23" descr="Ein Bild, das Text, Getränk, dunkel enthält.&#10;&#10;Automatisch generierte Beschreibung">
            <a:extLst>
              <a:ext uri="{FF2B5EF4-FFF2-40B4-BE49-F238E27FC236}">
                <a16:creationId xmlns:a16="http://schemas.microsoft.com/office/drawing/2014/main" id="{E3693A3F-EB80-434B-8D82-8E3EADBEF5CE}"/>
              </a:ext>
            </a:extLst>
          </p:cNvPr>
          <p:cNvPicPr>
            <a:picLocks noChangeAspect="1"/>
          </p:cNvPicPr>
          <p:nvPr/>
        </p:nvPicPr>
        <p:blipFill rotWithShape="1">
          <a:blip r:embed="rId3"/>
          <a:srcRect l="18207" t="21411" r="22209" b="25552"/>
          <a:stretch/>
        </p:blipFill>
        <p:spPr>
          <a:xfrm>
            <a:off x="2293953" y="2157938"/>
            <a:ext cx="3537056" cy="4481570"/>
          </a:xfrm>
          <a:prstGeom prst="rect">
            <a:avLst/>
          </a:prstGeom>
        </p:spPr>
      </p:pic>
      <p:sp>
        <p:nvSpPr>
          <p:cNvPr id="29" name="Rechteck 28">
            <a:extLst>
              <a:ext uri="{FF2B5EF4-FFF2-40B4-BE49-F238E27FC236}">
                <a16:creationId xmlns:a16="http://schemas.microsoft.com/office/drawing/2014/main" id="{7B0A8BE9-DC5D-4655-810C-A5C83BB8EE20}"/>
              </a:ext>
            </a:extLst>
          </p:cNvPr>
          <p:cNvSpPr/>
          <p:nvPr/>
        </p:nvSpPr>
        <p:spPr>
          <a:xfrm>
            <a:off x="4544863" y="4242401"/>
            <a:ext cx="2069797" cy="246221"/>
          </a:xfrm>
          <a:prstGeom prst="rect">
            <a:avLst/>
          </a:prstGeom>
        </p:spPr>
        <p:txBody>
          <a:bodyPr wrap="square">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446"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white"/>
                </a:solidFill>
                <a:effectLst/>
                <a:uLnTx/>
                <a:uFillTx/>
                <a:latin typeface="Bariol"/>
                <a:ea typeface="+mn-ea"/>
                <a:cs typeface="+mn-cs"/>
              </a:rPr>
              <a:t>*nach AM-RL, Kapitel I; § 18 bis § 26</a:t>
            </a:r>
            <a:endParaRPr kumimoji="0" lang="de-DE" sz="2400" b="0" i="0" u="none" strike="noStrike" kern="1200" cap="none" spc="0" normalizeH="0" baseline="0" noProof="0">
              <a:ln>
                <a:noFill/>
              </a:ln>
              <a:solidFill>
                <a:prstClr val="white"/>
              </a:solidFill>
              <a:effectLst/>
              <a:uLnTx/>
              <a:uFillTx/>
              <a:latin typeface="Century Gothic"/>
              <a:ea typeface="+mn-ea"/>
              <a:cs typeface="+mn-cs"/>
            </a:endParaRPr>
          </a:p>
        </p:txBody>
      </p:sp>
      <p:pic>
        <p:nvPicPr>
          <p:cNvPr id="23" name="Grafik 22">
            <a:extLst>
              <a:ext uri="{FF2B5EF4-FFF2-40B4-BE49-F238E27FC236}">
                <a16:creationId xmlns:a16="http://schemas.microsoft.com/office/drawing/2014/main" id="{EC518683-3F1A-49C2-B271-57131E9C5436}"/>
              </a:ext>
            </a:extLst>
          </p:cNvPr>
          <p:cNvPicPr>
            <a:picLocks noChangeAspect="1"/>
          </p:cNvPicPr>
          <p:nvPr/>
        </p:nvPicPr>
        <p:blipFill rotWithShape="1">
          <a:blip r:embed="rId4"/>
          <a:srcRect l="52915"/>
          <a:stretch/>
        </p:blipFill>
        <p:spPr>
          <a:xfrm>
            <a:off x="-44276" y="-484722"/>
            <a:ext cx="7339458" cy="1198166"/>
          </a:xfrm>
          <a:prstGeom prst="rect">
            <a:avLst/>
          </a:prstGeom>
        </p:spPr>
      </p:pic>
      <p:sp>
        <p:nvSpPr>
          <p:cNvPr id="31" name="Titel 1">
            <a:extLst>
              <a:ext uri="{FF2B5EF4-FFF2-40B4-BE49-F238E27FC236}">
                <a16:creationId xmlns:a16="http://schemas.microsoft.com/office/drawing/2014/main" id="{B3A51915-CF80-4357-9CEB-27C72FEB5C0F}"/>
              </a:ext>
            </a:extLst>
          </p:cNvPr>
          <p:cNvSpPr txBox="1">
            <a:spLocks/>
          </p:cNvSpPr>
          <p:nvPr/>
        </p:nvSpPr>
        <p:spPr>
          <a:xfrm>
            <a:off x="419851" y="881502"/>
            <a:ext cx="10676775" cy="447240"/>
          </a:xfrm>
          <a:prstGeom prst="rect">
            <a:avLst/>
          </a:prstGeom>
        </p:spPr>
        <p:txBody>
          <a:bodyPr anchor="t" anchorCtr="0"/>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355" rtl="0" eaLnBrk="1" fontAlgn="auto" latinLnBrk="0" hangingPunct="1">
              <a:lnSpc>
                <a:spcPct val="90000"/>
              </a:lnSpc>
              <a:spcBef>
                <a:spcPct val="0"/>
              </a:spcBef>
              <a:spcAft>
                <a:spcPts val="0"/>
              </a:spcAft>
              <a:buClrTx/>
              <a:buSzTx/>
              <a:buFontTx/>
              <a:buNone/>
              <a:tabLst/>
              <a:defRPr/>
            </a:pP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to</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Further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leverage</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our</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Hero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Product</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NutriniDrink</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Compact MF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as</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unique</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Solution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for</a:t>
            </a:r>
            <a:r>
              <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rPr>
              <a:t> ADHD </a:t>
            </a:r>
            <a:r>
              <a:rPr kumimoji="0" lang="de-DE" sz="2800" b="1" i="0" u="none" strike="noStrike" kern="1200" cap="all" spc="0" normalizeH="0" baseline="0" noProof="0" err="1">
                <a:ln>
                  <a:noFill/>
                </a:ln>
                <a:solidFill>
                  <a:srgbClr val="6A4B97"/>
                </a:solidFill>
                <a:effectLst/>
                <a:uLnTx/>
                <a:uFillTx/>
                <a:latin typeface="Bariol Bold" panose="02000506040000020003" pitchFamily="50" charset="0"/>
                <a:ea typeface="+mn-ea"/>
                <a:cs typeface="+mn-cs"/>
              </a:rPr>
              <a:t>children</a:t>
            </a:r>
            <a:endParaRPr kumimoji="0" lang="de-DE" sz="2800" b="1" i="0" u="none" strike="noStrike" kern="1200" cap="all" spc="0" normalizeH="0" baseline="0" noProof="0">
              <a:ln>
                <a:noFill/>
              </a:ln>
              <a:solidFill>
                <a:srgbClr val="6A4B97"/>
              </a:solidFill>
              <a:effectLst/>
              <a:uLnTx/>
              <a:uFillTx/>
              <a:latin typeface="Bariol Bold" panose="02000506040000020003" pitchFamily="50" charset="0"/>
              <a:ea typeface="+mn-ea"/>
              <a:cs typeface="+mn-cs"/>
            </a:endParaRPr>
          </a:p>
        </p:txBody>
      </p:sp>
      <p:sp>
        <p:nvSpPr>
          <p:cNvPr id="33" name="Text Placeholder 3">
            <a:extLst>
              <a:ext uri="{FF2B5EF4-FFF2-40B4-BE49-F238E27FC236}">
                <a16:creationId xmlns:a16="http://schemas.microsoft.com/office/drawing/2014/main" id="{E14E2602-5A76-4807-9F16-E62C2616325E}"/>
              </a:ext>
            </a:extLst>
          </p:cNvPr>
          <p:cNvSpPr txBox="1">
            <a:spLocks/>
          </p:cNvSpPr>
          <p:nvPr/>
        </p:nvSpPr>
        <p:spPr>
          <a:xfrm>
            <a:off x="419850" y="218493"/>
            <a:ext cx="9800798" cy="663575"/>
          </a:xfrm>
          <a:prstGeom prst="rect">
            <a:avLst/>
          </a:prstGeom>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l" defTabSz="914355"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all" spc="0" normalizeH="0" baseline="0" noProof="0">
                <a:ln>
                  <a:noFill/>
                </a:ln>
                <a:solidFill>
                  <a:srgbClr val="002060"/>
                </a:solidFill>
                <a:effectLst/>
                <a:uLnTx/>
                <a:uFillTx/>
                <a:latin typeface="Bariol Bold" panose="02000506040000020003" pitchFamily="50" charset="0"/>
                <a:ea typeface="+mn-ea"/>
                <a:cs typeface="+mn-cs"/>
              </a:rPr>
              <a:t>Drive HCP malnutrition awareness &amp; intervention </a:t>
            </a:r>
          </a:p>
        </p:txBody>
      </p:sp>
      <p:pic>
        <p:nvPicPr>
          <p:cNvPr id="2" name="Grafik 1" descr="Ein Bild, das Text enthält.&#10;&#10;Automatisch generierte Beschreibung">
            <a:extLst>
              <a:ext uri="{FF2B5EF4-FFF2-40B4-BE49-F238E27FC236}">
                <a16:creationId xmlns:a16="http://schemas.microsoft.com/office/drawing/2014/main" id="{33FF10D6-A718-CC97-2DE0-4B26FD946B34}"/>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30189" b="84906" l="25938" r="63672">
                        <a14:foregroundMark x1="28281" y1="77580" x2="50234" y2="81576"/>
                        <a14:foregroundMark x1="63125" y1="33629" x2="54766" y2="84018"/>
                        <a14:foregroundMark x1="54609" y1="84351" x2="63281" y2="78912"/>
                        <a14:foregroundMark x1="62969" y1="37736" x2="60234" y2="75805"/>
                        <a14:foregroundMark x1="62266" y1="42064" x2="62734" y2="76360"/>
                        <a14:foregroundMark x1="40859" y1="80799" x2="55156" y2="84906"/>
                        <a14:foregroundMark x1="27578" y1="33074" x2="31250" y2="58824"/>
                        <a14:foregroundMark x1="30156" y1="33074" x2="49922" y2="58269"/>
                        <a14:foregroundMark x1="38828" y1="33518" x2="50234" y2="46393"/>
                        <a14:foregroundMark x1="35781" y1="33629" x2="46953" y2="47281"/>
                        <a14:foregroundMark x1="49531" y1="42841" x2="37578" y2="44062"/>
                        <a14:foregroundMark x1="53906" y1="44839" x2="59531" y2="67814"/>
                        <a14:foregroundMark x1="58750" y1="50055" x2="57891" y2="62375"/>
                        <a14:foregroundMark x1="46484" y1="42841" x2="46641" y2="51054"/>
                        <a14:foregroundMark x1="31563" y1="37958" x2="34609" y2="50277"/>
                        <a14:foregroundMark x1="34609" y1="50277" x2="34609" y2="50388"/>
                        <a14:foregroundMark x1="29766" y1="35849" x2="33906" y2="44839"/>
                        <a14:foregroundMark x1="31016" y1="38513" x2="30312" y2="46171"/>
                        <a14:foregroundMark x1="27031" y1="34073" x2="25938" y2="68812"/>
                        <a14:foregroundMark x1="25938" y1="68812" x2="26719" y2="76915"/>
                        <a14:foregroundMark x1="63672" y1="33629" x2="63359" y2="78468"/>
                        <a14:foregroundMark x1="33594" y1="31188" x2="54609" y2="38957"/>
                        <a14:foregroundMark x1="45703" y1="32741" x2="61719" y2="34628"/>
                        <a14:foregroundMark x1="62813" y1="34073" x2="35000" y2="30189"/>
                        <a14:foregroundMark x1="34844" y1="30411" x2="26172" y2="33629"/>
                        <a14:foregroundMark x1="26328" y1="34406" x2="27109" y2="67481"/>
                        <a14:foregroundMark x1="27109" y1="67481" x2="27187" y2="67592"/>
                        <a14:foregroundMark x1="27266" y1="35405" x2="26641" y2="50388"/>
                      </a14:backgroundRemoval>
                    </a14:imgEffect>
                  </a14:imgLayer>
                </a14:imgProps>
              </a:ext>
            </a:extLst>
          </a:blip>
          <a:srcRect l="26270" t="29366" r="33868" b="12089"/>
          <a:stretch/>
        </p:blipFill>
        <p:spPr>
          <a:xfrm>
            <a:off x="9199706" y="4137283"/>
            <a:ext cx="2594082" cy="2681932"/>
          </a:xfrm>
          <a:prstGeom prst="rect">
            <a:avLst/>
          </a:prstGeom>
          <a:ln>
            <a:noFill/>
          </a:ln>
          <a:effectLst>
            <a:outerShdw blurRad="292100" dist="139700" dir="2700000" algn="tl" rotWithShape="0">
              <a:srgbClr val="333333">
                <a:alpha val="65000"/>
              </a:srgbClr>
            </a:outerShdw>
          </a:effectLst>
        </p:spPr>
      </p:pic>
      <p:sp>
        <p:nvSpPr>
          <p:cNvPr id="6" name="Abgerundetes Rechteck 41">
            <a:extLst>
              <a:ext uri="{FF2B5EF4-FFF2-40B4-BE49-F238E27FC236}">
                <a16:creationId xmlns:a16="http://schemas.microsoft.com/office/drawing/2014/main" id="{99A8805D-C329-B8E8-203F-78C67D1E7F9F}"/>
              </a:ext>
            </a:extLst>
          </p:cNvPr>
          <p:cNvSpPr/>
          <p:nvPr/>
        </p:nvSpPr>
        <p:spPr>
          <a:xfrm>
            <a:off x="4632779" y="2558016"/>
            <a:ext cx="1637703" cy="1635004"/>
          </a:xfrm>
          <a:custGeom>
            <a:avLst/>
            <a:gdLst>
              <a:gd name="connsiteX0" fmla="*/ 0 w 1637703"/>
              <a:gd name="connsiteY0" fmla="*/ 817502 h 1635004"/>
              <a:gd name="connsiteX1" fmla="*/ 818852 w 1637703"/>
              <a:gd name="connsiteY1" fmla="*/ 0 h 1635004"/>
              <a:gd name="connsiteX2" fmla="*/ 1637704 w 1637703"/>
              <a:gd name="connsiteY2" fmla="*/ 817502 h 1635004"/>
              <a:gd name="connsiteX3" fmla="*/ 818852 w 1637703"/>
              <a:gd name="connsiteY3" fmla="*/ 1635004 h 1635004"/>
              <a:gd name="connsiteX4" fmla="*/ 0 w 1637703"/>
              <a:gd name="connsiteY4" fmla="*/ 817502 h 163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703" h="1635004" fill="none" extrusionOk="0">
                <a:moveTo>
                  <a:pt x="0" y="817502"/>
                </a:moveTo>
                <a:cubicBezTo>
                  <a:pt x="33922" y="344761"/>
                  <a:pt x="287818" y="-44988"/>
                  <a:pt x="818852" y="0"/>
                </a:cubicBezTo>
                <a:cubicBezTo>
                  <a:pt x="1363636" y="48790"/>
                  <a:pt x="1707890" y="308218"/>
                  <a:pt x="1637704" y="817502"/>
                </a:cubicBezTo>
                <a:cubicBezTo>
                  <a:pt x="1636848" y="1368413"/>
                  <a:pt x="1294363" y="1590852"/>
                  <a:pt x="818852" y="1635004"/>
                </a:cubicBezTo>
                <a:cubicBezTo>
                  <a:pt x="451467" y="1645011"/>
                  <a:pt x="70736" y="1314531"/>
                  <a:pt x="0" y="817502"/>
                </a:cubicBezTo>
                <a:close/>
              </a:path>
              <a:path w="1637703" h="1635004" stroke="0" extrusionOk="0">
                <a:moveTo>
                  <a:pt x="0" y="817502"/>
                </a:moveTo>
                <a:cubicBezTo>
                  <a:pt x="61282" y="347145"/>
                  <a:pt x="343446" y="9583"/>
                  <a:pt x="818852" y="0"/>
                </a:cubicBezTo>
                <a:cubicBezTo>
                  <a:pt x="1226550" y="45716"/>
                  <a:pt x="1697138" y="332911"/>
                  <a:pt x="1637704" y="817502"/>
                </a:cubicBezTo>
                <a:cubicBezTo>
                  <a:pt x="1563710" y="1232429"/>
                  <a:pt x="1289295" y="1685885"/>
                  <a:pt x="818852" y="1635004"/>
                </a:cubicBezTo>
                <a:cubicBezTo>
                  <a:pt x="444662" y="1568751"/>
                  <a:pt x="-85209" y="1278212"/>
                  <a:pt x="0" y="817502"/>
                </a:cubicBezTo>
                <a:close/>
              </a:path>
            </a:pathLst>
          </a:custGeom>
          <a:solidFill>
            <a:srgbClr val="9881B9"/>
          </a:solidFill>
          <a:ln w="19050" cap="flat" cmpd="sng" algn="ctr">
            <a:solidFill>
              <a:schemeClr val="bg1"/>
            </a:solidFill>
            <a:prstDash val="solid"/>
            <a:miter lim="800000"/>
            <a:extLst>
              <a:ext uri="{C807C97D-BFC1-408E-A445-0C87EB9F89A2}">
                <ask:lineSketchStyleProps xmlns:ask="http://schemas.microsoft.com/office/drawing/2018/sketchyshapes" sd="1381808965">
                  <a:prstGeom prst="ellipse">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1200" b="1" i="0" u="none" strike="noStrike" kern="0" cap="none" spc="0" normalizeH="0" baseline="0" noProof="0">
              <a:ln>
                <a:noFill/>
              </a:ln>
              <a:solidFill>
                <a:srgbClr val="002060"/>
              </a:solidFill>
              <a:effectLst/>
              <a:uLnTx/>
              <a:uFillTx/>
              <a:latin typeface="Bariol Bold" panose="02000506040000020003" pitchFamily="50" charset="0"/>
              <a:cs typeface="Calibri" panose="020F0502020204030204" pitchFamily="34" charset="0"/>
            </a:endParaRPr>
          </a:p>
        </p:txBody>
      </p:sp>
      <p:sp>
        <p:nvSpPr>
          <p:cNvPr id="7" name="Textfeld 1032">
            <a:extLst>
              <a:ext uri="{FF2B5EF4-FFF2-40B4-BE49-F238E27FC236}">
                <a16:creationId xmlns:a16="http://schemas.microsoft.com/office/drawing/2014/main" id="{3D7E588F-0CD9-FD92-E916-76C038CD047B}"/>
              </a:ext>
            </a:extLst>
          </p:cNvPr>
          <p:cNvSpPr txBox="1"/>
          <p:nvPr/>
        </p:nvSpPr>
        <p:spPr>
          <a:xfrm>
            <a:off x="4203114" y="2776611"/>
            <a:ext cx="2498406" cy="1107995"/>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r>
              <a:rPr lang="de-DE" sz="2400" b="1">
                <a:solidFill>
                  <a:prstClr val="white"/>
                </a:solidFill>
                <a:latin typeface="Bariol Bold"/>
              </a:rPr>
              <a:t>+28%</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de-DE" sz="1400" b="1" i="0" u="none" strike="noStrike" kern="1200" cap="none" spc="0" normalizeH="0" baseline="0" noProof="0">
                <a:ln>
                  <a:noFill/>
                </a:ln>
                <a:solidFill>
                  <a:prstClr val="white"/>
                </a:solidFill>
                <a:effectLst/>
                <a:uLnTx/>
                <a:uFillTx/>
                <a:latin typeface="Bariol Bold"/>
              </a:rPr>
              <a:t>Net Sales</a:t>
            </a:r>
            <a:endParaRPr lang="de-DE" sz="1400" b="1" i="0" u="none" strike="noStrike" kern="1200" cap="none" spc="0" normalizeH="0" baseline="0" noProof="0">
              <a:ln>
                <a:noFill/>
              </a:ln>
              <a:solidFill>
                <a:prstClr val="white"/>
              </a:solidFill>
              <a:effectLst/>
              <a:uLnTx/>
              <a:uFillTx/>
              <a:latin typeface="Bariol Bold"/>
            </a:endParaRPr>
          </a:p>
          <a:p>
            <a:pPr marL="0" marR="0" lvl="0" indent="0" algn="ctr" defTabSz="914446" rtl="0" eaLnBrk="1" fontAlgn="auto" latinLnBrk="0" hangingPunct="1">
              <a:lnSpc>
                <a:spcPct val="100000"/>
              </a:lnSpc>
              <a:spcBef>
                <a:spcPts val="0"/>
              </a:spcBef>
              <a:spcAft>
                <a:spcPts val="0"/>
              </a:spcAft>
              <a:buClrTx/>
              <a:buSzTx/>
              <a:buFontTx/>
              <a:buNone/>
              <a:tabLst/>
              <a:defRPr/>
            </a:pPr>
            <a:r>
              <a:rPr lang="de-DE" sz="1400" b="1">
                <a:solidFill>
                  <a:prstClr val="white"/>
                </a:solidFill>
                <a:latin typeface="Bariol Bold"/>
              </a:rPr>
              <a:t>Growth</a:t>
            </a:r>
            <a:endParaRPr lang="de-DE" sz="1400" b="1">
              <a:solidFill>
                <a:prstClr val="white"/>
              </a:solidFill>
              <a:latin typeface="Bariol Bold" panose="02000506040000020003" pitchFamily="50" charset="0"/>
            </a:endParaRPr>
          </a:p>
          <a:p>
            <a:pPr marL="0" marR="0" lvl="0" indent="0" algn="ctr" defTabSz="914446" rtl="0" eaLnBrk="1" fontAlgn="auto" latinLnBrk="0" hangingPunct="1">
              <a:lnSpc>
                <a:spcPct val="100000"/>
              </a:lnSpc>
              <a:spcBef>
                <a:spcPts val="0"/>
              </a:spcBef>
              <a:spcAft>
                <a:spcPts val="0"/>
              </a:spcAft>
              <a:buClrTx/>
              <a:buSzTx/>
              <a:buFontTx/>
              <a:buNone/>
              <a:tabLst/>
              <a:defRPr/>
            </a:pPr>
            <a:r>
              <a:rPr lang="de-DE" sz="1400" b="1">
                <a:solidFill>
                  <a:prstClr val="white"/>
                </a:solidFill>
                <a:latin typeface="Bariol Bold"/>
              </a:rPr>
              <a:t>YTD*</a:t>
            </a:r>
            <a:endParaRPr kumimoji="0" lang="de-DE" sz="1800" b="1" i="0" u="none" strike="noStrike" kern="0" cap="none" spc="0" normalizeH="0" baseline="0" noProof="0">
              <a:ln>
                <a:noFill/>
              </a:ln>
              <a:solidFill>
                <a:prstClr val="white"/>
              </a:solidFill>
              <a:effectLst/>
              <a:uLnTx/>
              <a:uFillTx/>
              <a:latin typeface="Bariol Bold"/>
              <a:cs typeface="Calibri" panose="020F0502020204030204" pitchFamily="34" charset="0"/>
            </a:endParaRPr>
          </a:p>
        </p:txBody>
      </p:sp>
      <p:sp>
        <p:nvSpPr>
          <p:cNvPr id="8" name="Abgerundetes Rechteck 41">
            <a:extLst>
              <a:ext uri="{FF2B5EF4-FFF2-40B4-BE49-F238E27FC236}">
                <a16:creationId xmlns:a16="http://schemas.microsoft.com/office/drawing/2014/main" id="{B8A104A5-42D9-1D7A-0A50-B455A47C54E9}"/>
              </a:ext>
            </a:extLst>
          </p:cNvPr>
          <p:cNvSpPr/>
          <p:nvPr/>
        </p:nvSpPr>
        <p:spPr>
          <a:xfrm>
            <a:off x="6374075" y="2558016"/>
            <a:ext cx="1637703" cy="1635004"/>
          </a:xfrm>
          <a:custGeom>
            <a:avLst/>
            <a:gdLst>
              <a:gd name="connsiteX0" fmla="*/ 0 w 1637703"/>
              <a:gd name="connsiteY0" fmla="*/ 817502 h 1635004"/>
              <a:gd name="connsiteX1" fmla="*/ 818852 w 1637703"/>
              <a:gd name="connsiteY1" fmla="*/ 0 h 1635004"/>
              <a:gd name="connsiteX2" fmla="*/ 1637704 w 1637703"/>
              <a:gd name="connsiteY2" fmla="*/ 817502 h 1635004"/>
              <a:gd name="connsiteX3" fmla="*/ 818852 w 1637703"/>
              <a:gd name="connsiteY3" fmla="*/ 1635004 h 1635004"/>
              <a:gd name="connsiteX4" fmla="*/ 0 w 1637703"/>
              <a:gd name="connsiteY4" fmla="*/ 817502 h 163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703" h="1635004" fill="none" extrusionOk="0">
                <a:moveTo>
                  <a:pt x="0" y="817502"/>
                </a:moveTo>
                <a:cubicBezTo>
                  <a:pt x="33922" y="344761"/>
                  <a:pt x="287818" y="-44988"/>
                  <a:pt x="818852" y="0"/>
                </a:cubicBezTo>
                <a:cubicBezTo>
                  <a:pt x="1363636" y="48790"/>
                  <a:pt x="1707890" y="308218"/>
                  <a:pt x="1637704" y="817502"/>
                </a:cubicBezTo>
                <a:cubicBezTo>
                  <a:pt x="1636848" y="1368413"/>
                  <a:pt x="1294363" y="1590852"/>
                  <a:pt x="818852" y="1635004"/>
                </a:cubicBezTo>
                <a:cubicBezTo>
                  <a:pt x="451467" y="1645011"/>
                  <a:pt x="70736" y="1314531"/>
                  <a:pt x="0" y="817502"/>
                </a:cubicBezTo>
                <a:close/>
              </a:path>
              <a:path w="1637703" h="1635004" stroke="0" extrusionOk="0">
                <a:moveTo>
                  <a:pt x="0" y="817502"/>
                </a:moveTo>
                <a:cubicBezTo>
                  <a:pt x="61282" y="347145"/>
                  <a:pt x="343446" y="9583"/>
                  <a:pt x="818852" y="0"/>
                </a:cubicBezTo>
                <a:cubicBezTo>
                  <a:pt x="1226550" y="45716"/>
                  <a:pt x="1697138" y="332911"/>
                  <a:pt x="1637704" y="817502"/>
                </a:cubicBezTo>
                <a:cubicBezTo>
                  <a:pt x="1563710" y="1232429"/>
                  <a:pt x="1289295" y="1685885"/>
                  <a:pt x="818852" y="1635004"/>
                </a:cubicBezTo>
                <a:cubicBezTo>
                  <a:pt x="444662" y="1568751"/>
                  <a:pt x="-85209" y="1278212"/>
                  <a:pt x="0" y="817502"/>
                </a:cubicBezTo>
                <a:close/>
              </a:path>
            </a:pathLst>
          </a:custGeom>
          <a:solidFill>
            <a:srgbClr val="9881B9"/>
          </a:solidFill>
          <a:ln w="19050" cap="flat" cmpd="sng" algn="ctr">
            <a:solidFill>
              <a:schemeClr val="bg1"/>
            </a:solidFill>
            <a:prstDash val="solid"/>
            <a:miter lim="800000"/>
            <a:extLst>
              <a:ext uri="{C807C97D-BFC1-408E-A445-0C87EB9F89A2}">
                <ask:lineSketchStyleProps xmlns:ask="http://schemas.microsoft.com/office/drawing/2018/sketchyshapes" sd="1381808965">
                  <a:prstGeom prst="ellipse">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1200" b="1" i="0" u="none" strike="noStrike" kern="0" cap="none" spc="0" normalizeH="0" baseline="0" noProof="0">
              <a:ln>
                <a:noFill/>
              </a:ln>
              <a:solidFill>
                <a:srgbClr val="002060"/>
              </a:solidFill>
              <a:effectLst/>
              <a:uLnTx/>
              <a:uFillTx/>
              <a:latin typeface="Bariol Bold" panose="02000506040000020003" pitchFamily="50" charset="0"/>
              <a:cs typeface="Calibri" panose="020F0502020204030204" pitchFamily="34" charset="0"/>
            </a:endParaRPr>
          </a:p>
        </p:txBody>
      </p:sp>
      <p:sp>
        <p:nvSpPr>
          <p:cNvPr id="10" name="Textfeld 1034">
            <a:extLst>
              <a:ext uri="{FF2B5EF4-FFF2-40B4-BE49-F238E27FC236}">
                <a16:creationId xmlns:a16="http://schemas.microsoft.com/office/drawing/2014/main" id="{71AC0359-0216-C976-70D0-C0ACCB2B2A78}"/>
              </a:ext>
            </a:extLst>
          </p:cNvPr>
          <p:cNvSpPr txBox="1"/>
          <p:nvPr/>
        </p:nvSpPr>
        <p:spPr>
          <a:xfrm>
            <a:off x="6272754" y="3020221"/>
            <a:ext cx="1688592" cy="738664"/>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ctr">
              <a:defRPr/>
            </a:pPr>
            <a:r>
              <a:rPr lang="en-US" sz="1400" b="1">
                <a:solidFill>
                  <a:prstClr val="white"/>
                </a:solidFill>
                <a:latin typeface="Bariol Bold"/>
              </a:rPr>
              <a:t>Most attractive</a:t>
            </a:r>
            <a:br>
              <a:rPr lang="en-US" sz="1400" b="1" i="0" u="none" strike="noStrike" kern="1200" cap="none" spc="0" normalizeH="0" baseline="0" noProof="0">
                <a:ln>
                  <a:noFill/>
                </a:ln>
                <a:effectLst/>
                <a:uLnTx/>
                <a:uFillTx/>
                <a:latin typeface="Bariol Bold" panose="02000506040000020003" pitchFamily="50" charset="0"/>
              </a:rPr>
            </a:br>
            <a:r>
              <a:rPr kumimoji="0" lang="en-US" sz="1400" i="0" u="none" strike="noStrike" kern="1200" cap="none" spc="0" normalizeH="0" baseline="0" noProof="0">
                <a:ln>
                  <a:noFill/>
                </a:ln>
                <a:solidFill>
                  <a:prstClr val="white"/>
                </a:solidFill>
                <a:effectLst/>
                <a:uLnTx/>
                <a:uFillTx/>
                <a:latin typeface="Bariol Bold"/>
              </a:rPr>
              <a:t> CO%</a:t>
            </a:r>
            <a:endParaRPr lang="en-US" sz="2700">
              <a:solidFill>
                <a:prstClr val="white"/>
              </a:solidFill>
              <a:latin typeface="Bariol Bold"/>
            </a:endParaRPr>
          </a:p>
          <a:p>
            <a:pPr algn="ctr">
              <a:defRPr/>
            </a:pPr>
            <a:r>
              <a:rPr lang="en-US" sz="1400">
                <a:solidFill>
                  <a:prstClr val="white"/>
                </a:solidFill>
                <a:latin typeface="Bariol Bold"/>
              </a:rPr>
              <a:t>within </a:t>
            </a:r>
            <a:r>
              <a:rPr lang="en-US" sz="1400" err="1">
                <a:solidFill>
                  <a:prstClr val="white"/>
                </a:solidFill>
                <a:latin typeface="Bariol Bold"/>
              </a:rPr>
              <a:t>Nutrini</a:t>
            </a:r>
            <a:endParaRPr lang="en-US" sz="2700" err="1">
              <a:solidFill>
                <a:prstClr val="white"/>
              </a:solidFill>
            </a:endParaRPr>
          </a:p>
        </p:txBody>
      </p:sp>
      <p:sp>
        <p:nvSpPr>
          <p:cNvPr id="11" name="Abgerundetes Rechteck 41">
            <a:extLst>
              <a:ext uri="{FF2B5EF4-FFF2-40B4-BE49-F238E27FC236}">
                <a16:creationId xmlns:a16="http://schemas.microsoft.com/office/drawing/2014/main" id="{EE686AE8-1E6C-A774-1BBE-44BA15B914D5}"/>
              </a:ext>
            </a:extLst>
          </p:cNvPr>
          <p:cNvSpPr/>
          <p:nvPr/>
        </p:nvSpPr>
        <p:spPr>
          <a:xfrm>
            <a:off x="8340647" y="2558016"/>
            <a:ext cx="1637703" cy="1635004"/>
          </a:xfrm>
          <a:custGeom>
            <a:avLst/>
            <a:gdLst>
              <a:gd name="connsiteX0" fmla="*/ 0 w 1637703"/>
              <a:gd name="connsiteY0" fmla="*/ 817502 h 1635004"/>
              <a:gd name="connsiteX1" fmla="*/ 818852 w 1637703"/>
              <a:gd name="connsiteY1" fmla="*/ 0 h 1635004"/>
              <a:gd name="connsiteX2" fmla="*/ 1637704 w 1637703"/>
              <a:gd name="connsiteY2" fmla="*/ 817502 h 1635004"/>
              <a:gd name="connsiteX3" fmla="*/ 818852 w 1637703"/>
              <a:gd name="connsiteY3" fmla="*/ 1635004 h 1635004"/>
              <a:gd name="connsiteX4" fmla="*/ 0 w 1637703"/>
              <a:gd name="connsiteY4" fmla="*/ 817502 h 163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7703" h="1635004" fill="none" extrusionOk="0">
                <a:moveTo>
                  <a:pt x="0" y="817502"/>
                </a:moveTo>
                <a:cubicBezTo>
                  <a:pt x="33922" y="344761"/>
                  <a:pt x="287818" y="-44988"/>
                  <a:pt x="818852" y="0"/>
                </a:cubicBezTo>
                <a:cubicBezTo>
                  <a:pt x="1363636" y="48790"/>
                  <a:pt x="1707890" y="308218"/>
                  <a:pt x="1637704" y="817502"/>
                </a:cubicBezTo>
                <a:cubicBezTo>
                  <a:pt x="1636848" y="1368413"/>
                  <a:pt x="1294363" y="1590852"/>
                  <a:pt x="818852" y="1635004"/>
                </a:cubicBezTo>
                <a:cubicBezTo>
                  <a:pt x="451467" y="1645011"/>
                  <a:pt x="70736" y="1314531"/>
                  <a:pt x="0" y="817502"/>
                </a:cubicBezTo>
                <a:close/>
              </a:path>
              <a:path w="1637703" h="1635004" stroke="0" extrusionOk="0">
                <a:moveTo>
                  <a:pt x="0" y="817502"/>
                </a:moveTo>
                <a:cubicBezTo>
                  <a:pt x="61282" y="347145"/>
                  <a:pt x="343446" y="9583"/>
                  <a:pt x="818852" y="0"/>
                </a:cubicBezTo>
                <a:cubicBezTo>
                  <a:pt x="1226550" y="45716"/>
                  <a:pt x="1697138" y="332911"/>
                  <a:pt x="1637704" y="817502"/>
                </a:cubicBezTo>
                <a:cubicBezTo>
                  <a:pt x="1563710" y="1232429"/>
                  <a:pt x="1289295" y="1685885"/>
                  <a:pt x="818852" y="1635004"/>
                </a:cubicBezTo>
                <a:cubicBezTo>
                  <a:pt x="444662" y="1568751"/>
                  <a:pt x="-85209" y="1278212"/>
                  <a:pt x="0" y="817502"/>
                </a:cubicBezTo>
                <a:close/>
              </a:path>
            </a:pathLst>
          </a:custGeom>
          <a:solidFill>
            <a:srgbClr val="9881B9"/>
          </a:solidFill>
          <a:ln w="19050" cap="flat" cmpd="sng" algn="ctr">
            <a:solidFill>
              <a:schemeClr val="bg1"/>
            </a:solidFill>
            <a:prstDash val="solid"/>
            <a:miter lim="800000"/>
            <a:extLst>
              <a:ext uri="{C807C97D-BFC1-408E-A445-0C87EB9F89A2}">
                <ask:lineSketchStyleProps xmlns:ask="http://schemas.microsoft.com/office/drawing/2018/sketchyshapes" sd="1381808965">
                  <a:prstGeom prst="ellipse">
                    <a:avLst/>
                  </a:prstGeom>
                  <ask:type>
                    <ask:lineSketchFreehand/>
                  </ask:type>
                </ask:lineSketchStyleProps>
              </a:ext>
            </a:extLst>
          </a:ln>
          <a:effectLst/>
        </p:spPr>
        <p:txBody>
          <a:bodyPr rtlCol="0" anchor="ct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endParaRPr kumimoji="0" lang="de-DE" sz="1200" b="1" i="0" u="none" strike="noStrike" kern="0" cap="none" spc="0" normalizeH="0" baseline="0" noProof="0">
              <a:ln>
                <a:noFill/>
              </a:ln>
              <a:solidFill>
                <a:srgbClr val="002060"/>
              </a:solidFill>
              <a:effectLst/>
              <a:uLnTx/>
              <a:uFillTx/>
              <a:latin typeface="Bariol Bold" panose="02000506040000020003" pitchFamily="50" charset="0"/>
              <a:cs typeface="Calibri" panose="020F0502020204030204" pitchFamily="34" charset="0"/>
            </a:endParaRPr>
          </a:p>
        </p:txBody>
      </p:sp>
      <p:sp>
        <p:nvSpPr>
          <p:cNvPr id="12" name="Textfeld 1036">
            <a:extLst>
              <a:ext uri="{FF2B5EF4-FFF2-40B4-BE49-F238E27FC236}">
                <a16:creationId xmlns:a16="http://schemas.microsoft.com/office/drawing/2014/main" id="{EF957A36-98B1-322E-D23A-83B573E8D31E}"/>
              </a:ext>
            </a:extLst>
          </p:cNvPr>
          <p:cNvSpPr txBox="1"/>
          <p:nvPr/>
        </p:nvSpPr>
        <p:spPr>
          <a:xfrm>
            <a:off x="8343575" y="2914653"/>
            <a:ext cx="1556953" cy="1169551"/>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prstClr val="white"/>
                </a:solidFill>
                <a:effectLst/>
                <a:uLnTx/>
                <a:uFillTx/>
                <a:latin typeface="Bariol Bold"/>
              </a:rPr>
              <a:t>USP</a:t>
            </a:r>
          </a:p>
          <a:p>
            <a:pPr marL="0" marR="0" lvl="0" indent="0" algn="ctr" defTabSz="914446"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a:ln>
                  <a:noFill/>
                </a:ln>
                <a:solidFill>
                  <a:prstClr val="white"/>
                </a:solidFill>
                <a:effectLst/>
                <a:uLnTx/>
                <a:uFillTx/>
                <a:latin typeface="Bariol Bold"/>
              </a:rPr>
              <a:t>vs </a:t>
            </a:r>
            <a:br>
              <a:rPr lang="en-US" sz="1600" b="1" i="0" u="none" strike="noStrike" kern="1200" cap="none" spc="0" normalizeH="0" baseline="0" noProof="0">
                <a:ln>
                  <a:noFill/>
                </a:ln>
                <a:effectLst/>
                <a:uLnTx/>
                <a:uFillTx/>
                <a:latin typeface="Bariol Bold" panose="02000506040000020003" pitchFamily="50" charset="0"/>
              </a:rPr>
            </a:br>
            <a:r>
              <a:rPr lang="en-US" sz="1600" b="1">
                <a:solidFill>
                  <a:prstClr val="white"/>
                </a:solidFill>
                <a:latin typeface="Bariol Bold"/>
              </a:rPr>
              <a:t>competition</a:t>
            </a:r>
            <a:endParaRPr kumimoji="0" lang="en-US" sz="1600" b="1" i="0" u="none" strike="noStrike" kern="1200" cap="none" spc="0" normalizeH="0" baseline="0" noProof="0">
              <a:ln>
                <a:noFill/>
              </a:ln>
              <a:solidFill>
                <a:prstClr val="white"/>
              </a:solidFill>
              <a:effectLst/>
              <a:uLnTx/>
              <a:uFillTx/>
              <a:latin typeface="Bariol Bold" panose="02000506040000020003" pitchFamily="50" charset="0"/>
              <a:ea typeface="+mn-ea"/>
              <a:cs typeface="+mn-cs"/>
            </a:endParaRPr>
          </a:p>
        </p:txBody>
      </p:sp>
      <p:sp>
        <p:nvSpPr>
          <p:cNvPr id="13" name="Textfeld 6">
            <a:extLst>
              <a:ext uri="{FF2B5EF4-FFF2-40B4-BE49-F238E27FC236}">
                <a16:creationId xmlns:a16="http://schemas.microsoft.com/office/drawing/2014/main" id="{08E91DD1-19E9-FD40-FE11-416B7803B5DB}"/>
              </a:ext>
            </a:extLst>
          </p:cNvPr>
          <p:cNvSpPr txBox="1"/>
          <p:nvPr/>
        </p:nvSpPr>
        <p:spPr>
          <a:xfrm>
            <a:off x="300706" y="6536678"/>
            <a:ext cx="3163078" cy="215444"/>
          </a:xfrm>
          <a:prstGeom prst="rect">
            <a:avLst/>
          </a:prstGeom>
          <a:noFill/>
        </p:spPr>
        <p:txBody>
          <a:bodyPr wrap="square" lIns="91440" tIns="45720" rIns="91440" bIns="4572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r>
              <a:rPr lang="de-DE" sz="800">
                <a:solidFill>
                  <a:srgbClr val="442C79"/>
                </a:solidFill>
              </a:rPr>
              <a:t>*Net Sales Compact MF YTD‘24 vs. 23</a:t>
            </a:r>
          </a:p>
        </p:txBody>
      </p:sp>
      <p:pic>
        <p:nvPicPr>
          <p:cNvPr id="4" name="Picture 3" descr="Circle flag of Germany. 11571346 PNG">
            <a:extLst>
              <a:ext uri="{FF2B5EF4-FFF2-40B4-BE49-F238E27FC236}">
                <a16:creationId xmlns:a16="http://schemas.microsoft.com/office/drawing/2014/main" id="{5921DBC7-E672-0693-A077-37D308A7BAAF}"/>
              </a:ext>
            </a:extLst>
          </p:cNvPr>
          <p:cNvPicPr>
            <a:picLocks noChangeAspect="1"/>
          </p:cNvPicPr>
          <p:nvPr/>
        </p:nvPicPr>
        <p:blipFill>
          <a:blip r:embed="rId7"/>
          <a:stretch>
            <a:fillRect/>
          </a:stretch>
        </p:blipFill>
        <p:spPr>
          <a:xfrm>
            <a:off x="9629527" y="72278"/>
            <a:ext cx="734483" cy="745067"/>
          </a:xfrm>
          <a:prstGeom prst="rect">
            <a:avLst/>
          </a:prstGeom>
        </p:spPr>
      </p:pic>
    </p:spTree>
    <p:extLst>
      <p:ext uri="{BB962C8B-B14F-4D97-AF65-F5344CB8AC3E}">
        <p14:creationId xmlns:p14="http://schemas.microsoft.com/office/powerpoint/2010/main" val="24870504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7</Slides>
  <Notes>4</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BEST PRACTICE: DACH  ADHD activation through MCE campaign</vt:lpstr>
      <vt:lpstr>PowerPoint Presentation</vt:lpstr>
      <vt:lpstr>PowerPoint Presentation</vt:lpstr>
      <vt:lpstr>Pioneering TA ADHD offers us great potential… </vt:lpstr>
      <vt:lpstr>With our strong ADHD campaign we are ready to storm the HCP world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38</cp:revision>
  <dcterms:created xsi:type="dcterms:W3CDTF">2025-06-24T07:44:43Z</dcterms:created>
  <dcterms:modified xsi:type="dcterms:W3CDTF">2025-07-09T13:31:07Z</dcterms:modified>
</cp:coreProperties>
</file>