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394" r:id="rId2"/>
    <p:sldId id="2147471240" r:id="rId3"/>
    <p:sldId id="2147471825" r:id="rId4"/>
    <p:sldId id="2147471828" r:id="rId5"/>
    <p:sldId id="2147471830" r:id="rId6"/>
    <p:sldId id="2147483420" r:id="rId7"/>
    <p:sldId id="2147471796" r:id="rId8"/>
    <p:sldId id="2147483616" r:id="rId9"/>
    <p:sldId id="214747182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83E3AC-99D4-A658-71C1-733261053FFC}" v="14" dt="2025-07-09T12:56:04.2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 Racheva" userId="S::gabriela.racheva@danoneexternal.com::e1c8593a-1a23-4fee-a97e-e785e8f178b9" providerId="AD" clId="Web-{8383E3AC-99D4-A658-71C1-733261053FFC}"/>
    <pc:docChg chg="addSld delSld modSld">
      <pc:chgData name="Gabriela  Racheva" userId="S::gabriela.racheva@danoneexternal.com::e1c8593a-1a23-4fee-a97e-e785e8f178b9" providerId="AD" clId="Web-{8383E3AC-99D4-A658-71C1-733261053FFC}" dt="2025-07-09T12:56:04.216" v="10"/>
      <pc:docMkLst>
        <pc:docMk/>
      </pc:docMkLst>
      <pc:sldChg chg="modSp add">
        <pc:chgData name="Gabriela  Racheva" userId="S::gabriela.racheva@danoneexternal.com::e1c8593a-1a23-4fee-a97e-e785e8f178b9" providerId="AD" clId="Web-{8383E3AC-99D4-A658-71C1-733261053FFC}" dt="2025-07-09T12:55:55.997" v="9" actId="20577"/>
        <pc:sldMkLst>
          <pc:docMk/>
          <pc:sldMk cId="1274248489" sldId="394"/>
        </pc:sldMkLst>
        <pc:spChg chg="mod">
          <ac:chgData name="Gabriela  Racheva" userId="S::gabriela.racheva@danoneexternal.com::e1c8593a-1a23-4fee-a97e-e785e8f178b9" providerId="AD" clId="Web-{8383E3AC-99D4-A658-71C1-733261053FFC}" dt="2025-07-09T12:55:41.497" v="8" actId="20577"/>
          <ac:spMkLst>
            <pc:docMk/>
            <pc:sldMk cId="1274248489" sldId="394"/>
            <ac:spMk id="2" creationId="{62554217-6938-3B18-308D-4374916C8407}"/>
          </ac:spMkLst>
        </pc:spChg>
        <pc:spChg chg="mod">
          <ac:chgData name="Gabriela  Racheva" userId="S::gabriela.racheva@danoneexternal.com::e1c8593a-1a23-4fee-a97e-e785e8f178b9" providerId="AD" clId="Web-{8383E3AC-99D4-A658-71C1-733261053FFC}" dt="2025-07-09T12:55:55.997" v="9" actId="20577"/>
          <ac:spMkLst>
            <pc:docMk/>
            <pc:sldMk cId="1274248489" sldId="394"/>
            <ac:spMk id="3" creationId="{55DE9168-9382-BCFC-B3AF-754E67408CF0}"/>
          </ac:spMkLst>
        </pc:spChg>
      </pc:sldChg>
      <pc:sldChg chg="del">
        <pc:chgData name="Gabriela  Racheva" userId="S::gabriela.racheva@danoneexternal.com::e1c8593a-1a23-4fee-a97e-e785e8f178b9" providerId="AD" clId="Web-{8383E3AC-99D4-A658-71C1-733261053FFC}" dt="2025-07-09T12:56:04.216" v="10"/>
        <pc:sldMkLst>
          <pc:docMk/>
          <pc:sldMk cId="1961807704" sldId="2147471818"/>
        </pc:sldMkLst>
      </pc:sldChg>
    </pc:docChg>
  </pc:docChgLst>
  <pc:docChgLst>
    <pc:chgData name="Gabriela  Racheva" userId="S::gabriela.racheva@danoneexternal.com::e1c8593a-1a23-4fee-a97e-e785e8f178b9" providerId="AD" clId="Web-{A816AE33-6142-706A-F224-089268855322}"/>
    <pc:docChg chg="addSld delSld">
      <pc:chgData name="Gabriela  Racheva" userId="S::gabriela.racheva@danoneexternal.com::e1c8593a-1a23-4fee-a97e-e785e8f178b9" providerId="AD" clId="Web-{A816AE33-6142-706A-F224-089268855322}" dt="2025-06-24T07:42:02.101" v="9"/>
      <pc:docMkLst>
        <pc:docMk/>
      </pc:docMkLst>
      <pc:sldChg chg="del">
        <pc:chgData name="Gabriela  Racheva" userId="S::gabriela.racheva@danoneexternal.com::e1c8593a-1a23-4fee-a97e-e785e8f178b9" providerId="AD" clId="Web-{A816AE33-6142-706A-F224-089268855322}" dt="2025-06-24T07:42:02.101" v="9"/>
        <pc:sldMkLst>
          <pc:docMk/>
          <pc:sldMk cId="109857222" sldId="256"/>
        </pc:sldMkLst>
      </pc:sldChg>
      <pc:sldChg chg="add">
        <pc:chgData name="Gabriela  Racheva" userId="S::gabriela.racheva@danoneexternal.com::e1c8593a-1a23-4fee-a97e-e785e8f178b9" providerId="AD" clId="Web-{A816AE33-6142-706A-F224-089268855322}" dt="2025-06-24T07:41:44.913" v="1"/>
        <pc:sldMkLst>
          <pc:docMk/>
          <pc:sldMk cId="3303344799" sldId="2147471240"/>
        </pc:sldMkLst>
      </pc:sldChg>
      <pc:sldChg chg="add">
        <pc:chgData name="Gabriela  Racheva" userId="S::gabriela.racheva@danoneexternal.com::e1c8593a-1a23-4fee-a97e-e785e8f178b9" providerId="AD" clId="Web-{A816AE33-6142-706A-F224-089268855322}" dt="2025-06-24T07:41:45.210" v="6"/>
        <pc:sldMkLst>
          <pc:docMk/>
          <pc:sldMk cId="2731464198" sldId="2147471796"/>
        </pc:sldMkLst>
      </pc:sldChg>
      <pc:sldChg chg="add">
        <pc:chgData name="Gabriela  Racheva" userId="S::gabriela.racheva@danoneexternal.com::e1c8593a-1a23-4fee-a97e-e785e8f178b9" providerId="AD" clId="Web-{A816AE33-6142-706A-F224-089268855322}" dt="2025-06-24T07:41:44.882" v="0"/>
        <pc:sldMkLst>
          <pc:docMk/>
          <pc:sldMk cId="1961807704" sldId="2147471818"/>
        </pc:sldMkLst>
      </pc:sldChg>
      <pc:sldChg chg="add">
        <pc:chgData name="Gabriela  Racheva" userId="S::gabriela.racheva@danoneexternal.com::e1c8593a-1a23-4fee-a97e-e785e8f178b9" providerId="AD" clId="Web-{A816AE33-6142-706A-F224-089268855322}" dt="2025-06-24T07:41:45.382" v="8"/>
        <pc:sldMkLst>
          <pc:docMk/>
          <pc:sldMk cId="1291870127" sldId="2147471821"/>
        </pc:sldMkLst>
      </pc:sldChg>
      <pc:sldChg chg="add">
        <pc:chgData name="Gabriela  Racheva" userId="S::gabriela.racheva@danoneexternal.com::e1c8593a-1a23-4fee-a97e-e785e8f178b9" providerId="AD" clId="Web-{A816AE33-6142-706A-F224-089268855322}" dt="2025-06-24T07:41:44.960" v="2"/>
        <pc:sldMkLst>
          <pc:docMk/>
          <pc:sldMk cId="1399006366" sldId="2147471825"/>
        </pc:sldMkLst>
      </pc:sldChg>
      <pc:sldChg chg="add">
        <pc:chgData name="Gabriela  Racheva" userId="S::gabriela.racheva@danoneexternal.com::e1c8593a-1a23-4fee-a97e-e785e8f178b9" providerId="AD" clId="Web-{A816AE33-6142-706A-F224-089268855322}" dt="2025-06-24T07:41:45.023" v="3"/>
        <pc:sldMkLst>
          <pc:docMk/>
          <pc:sldMk cId="1664715706" sldId="2147471828"/>
        </pc:sldMkLst>
      </pc:sldChg>
      <pc:sldChg chg="add">
        <pc:chgData name="Gabriela  Racheva" userId="S::gabriela.racheva@danoneexternal.com::e1c8593a-1a23-4fee-a97e-e785e8f178b9" providerId="AD" clId="Web-{A816AE33-6142-706A-F224-089268855322}" dt="2025-06-24T07:41:45.069" v="4"/>
        <pc:sldMkLst>
          <pc:docMk/>
          <pc:sldMk cId="3440685937" sldId="2147471830"/>
        </pc:sldMkLst>
      </pc:sldChg>
      <pc:sldChg chg="add">
        <pc:chgData name="Gabriela  Racheva" userId="S::gabriela.racheva@danoneexternal.com::e1c8593a-1a23-4fee-a97e-e785e8f178b9" providerId="AD" clId="Web-{A816AE33-6142-706A-F224-089268855322}" dt="2025-06-24T07:41:45.148" v="5"/>
        <pc:sldMkLst>
          <pc:docMk/>
          <pc:sldMk cId="2309626571" sldId="2147483420"/>
        </pc:sldMkLst>
      </pc:sldChg>
      <pc:sldChg chg="add">
        <pc:chgData name="Gabriela  Racheva" userId="S::gabriela.racheva@danoneexternal.com::e1c8593a-1a23-4fee-a97e-e785e8f178b9" providerId="AD" clId="Web-{A816AE33-6142-706A-F224-089268855322}" dt="2025-06-24T07:41:45.288" v="7"/>
        <pc:sldMkLst>
          <pc:docMk/>
          <pc:sldMk cId="1856231153" sldId="2147483616"/>
        </pc:sldMkLst>
      </pc:sldChg>
      <pc:sldMasterChg chg="addSldLayout">
        <pc:chgData name="Gabriela  Racheva" userId="S::gabriela.racheva@danoneexternal.com::e1c8593a-1a23-4fee-a97e-e785e8f178b9" providerId="AD" clId="Web-{A816AE33-6142-706A-F224-089268855322}" dt="2025-06-24T07:41:45.148" v="5"/>
        <pc:sldMasterMkLst>
          <pc:docMk/>
          <pc:sldMasterMk cId="2460954070" sldId="2147483660"/>
        </pc:sldMasterMkLst>
        <pc:sldLayoutChg chg="add">
          <pc:chgData name="Gabriela  Racheva" userId="S::gabriela.racheva@danoneexternal.com::e1c8593a-1a23-4fee-a97e-e785e8f178b9" providerId="AD" clId="Web-{A816AE33-6142-706A-F224-089268855322}" dt="2025-06-24T07:41:44.882" v="0"/>
          <pc:sldLayoutMkLst>
            <pc:docMk/>
            <pc:sldMasterMk cId="2460954070" sldId="2147483660"/>
            <pc:sldLayoutMk cId="3379408560" sldId="2147483672"/>
          </pc:sldLayoutMkLst>
        </pc:sldLayoutChg>
        <pc:sldLayoutChg chg="add">
          <pc:chgData name="Gabriela  Racheva" userId="S::gabriela.racheva@danoneexternal.com::e1c8593a-1a23-4fee-a97e-e785e8f178b9" providerId="AD" clId="Web-{A816AE33-6142-706A-F224-089268855322}" dt="2025-06-24T07:41:44.913" v="1"/>
          <pc:sldLayoutMkLst>
            <pc:docMk/>
            <pc:sldMasterMk cId="2460954070" sldId="2147483660"/>
            <pc:sldLayoutMk cId="3383884676" sldId="2147483673"/>
          </pc:sldLayoutMkLst>
        </pc:sldLayoutChg>
        <pc:sldLayoutChg chg="add">
          <pc:chgData name="Gabriela  Racheva" userId="S::gabriela.racheva@danoneexternal.com::e1c8593a-1a23-4fee-a97e-e785e8f178b9" providerId="AD" clId="Web-{A816AE33-6142-706A-F224-089268855322}" dt="2025-06-24T07:41:45.148" v="5"/>
          <pc:sldLayoutMkLst>
            <pc:docMk/>
            <pc:sldMasterMk cId="2460954070" sldId="2147483660"/>
            <pc:sldLayoutMk cId="2041639946" sldId="2147483674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FA9B80-1EA9-4AF6-9098-A13E49284BEA}" type="datetimeFigureOut"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B0F8B-8F41-40DD-9E30-6520134945F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993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buFont typeface="Calibri" panose="020F0502020204030204" pitchFamily="34" charset="0"/>
              <a:buNone/>
            </a:pP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 Condensed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0377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 Condensed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6296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 Condensed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6454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 Condensed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879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109E5E-7D46-4CB9-805F-7ABA4B8FAD8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692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109E5E-7D46-4CB9-805F-7ABA4B8FAD8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46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err="1"/>
              <a:t>Based</a:t>
            </a:r>
            <a:r>
              <a:rPr lang="de-DE"/>
              <a:t> on </a:t>
            </a:r>
            <a:r>
              <a:rPr lang="de-DE" err="1"/>
              <a:t>strat</a:t>
            </a:r>
            <a:r>
              <a:rPr lang="de-DE"/>
              <a:t> plan May 2024, CAGR 12,9% (DEU)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anone One Condensed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anone One Condensed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513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qua: Wave Divider Slide">
    <p:bg>
      <p:bgPr>
        <a:solidFill>
          <a:srgbClr val="00AC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DDE08E2C-2872-995D-1486-189F65534954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8" y="1474"/>
            <a:ext cx="6124392" cy="6858000"/>
          </a:xfrm>
          <a:prstGeom prst="rect">
            <a:avLst/>
          </a:prstGeom>
          <a:solidFill>
            <a:srgbClr val="7030A0"/>
          </a:solidFill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E9E98BF-B5A9-70BC-72F2-F4C89AB8AEB3}"/>
              </a:ext>
            </a:extLst>
          </p:cNvPr>
          <p:cNvSpPr>
            <a:spLocks/>
          </p:cNvSpPr>
          <p:nvPr userDrawn="1"/>
        </p:nvSpPr>
        <p:spPr>
          <a:xfrm>
            <a:off x="11568114" y="0"/>
            <a:ext cx="62388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 panose="020B0304030202020204" pitchFamily="34" charset="0"/>
              <a:ea typeface="+mn-ea"/>
              <a:cs typeface="+mn-cs"/>
            </a:endParaRPr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33025C31-CEFB-E668-6CAC-B97E5BA05F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58255" y="0"/>
            <a:ext cx="7311217" cy="6858000"/>
          </a:xfrm>
          <a:custGeom>
            <a:avLst/>
            <a:gdLst>
              <a:gd name="connsiteX0" fmla="*/ 0 w 7311217"/>
              <a:gd name="connsiteY0" fmla="*/ 0 h 6858000"/>
              <a:gd name="connsiteX1" fmla="*/ 7311217 w 7311217"/>
              <a:gd name="connsiteY1" fmla="*/ 0 h 6858000"/>
              <a:gd name="connsiteX2" fmla="*/ 7311217 w 7311217"/>
              <a:gd name="connsiteY2" fmla="*/ 6858000 h 6858000"/>
              <a:gd name="connsiteX3" fmla="*/ 20354 w 7311217"/>
              <a:gd name="connsiteY3" fmla="*/ 6858000 h 6858000"/>
              <a:gd name="connsiteX4" fmla="*/ 149928 w 7311217"/>
              <a:gd name="connsiteY4" fmla="*/ 6675788 h 6858000"/>
              <a:gd name="connsiteX5" fmla="*/ 1137312 w 7311217"/>
              <a:gd name="connsiteY5" fmla="*/ 3443311 h 6858000"/>
              <a:gd name="connsiteX6" fmla="*/ 149928 w 7311217"/>
              <a:gd name="connsiteY6" fmla="*/ 21083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311217" h="6858000">
                <a:moveTo>
                  <a:pt x="0" y="0"/>
                </a:moveTo>
                <a:lnTo>
                  <a:pt x="7311217" y="0"/>
                </a:lnTo>
                <a:lnTo>
                  <a:pt x="7311217" y="6858000"/>
                </a:lnTo>
                <a:lnTo>
                  <a:pt x="20354" y="6858000"/>
                </a:lnTo>
                <a:lnTo>
                  <a:pt x="149928" y="6675788"/>
                </a:lnTo>
                <a:cubicBezTo>
                  <a:pt x="773311" y="5753059"/>
                  <a:pt x="1137312" y="4640694"/>
                  <a:pt x="1137312" y="3443311"/>
                </a:cubicBezTo>
                <a:cubicBezTo>
                  <a:pt x="1137312" y="2245929"/>
                  <a:pt x="773311" y="1133563"/>
                  <a:pt x="149928" y="210834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98410667-DE0C-406F-ABAB-1605DFB73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ACED"/>
                </a:solidFill>
              </a:defRPr>
            </a:lvl1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1" i="0" u="none" strike="noStrike" kern="1200" cap="all" spc="0" normalizeH="0" baseline="0" noProof="0">
              <a:ln>
                <a:noFill/>
              </a:ln>
              <a:solidFill>
                <a:srgbClr val="00ACED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</a:endParaRP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6735634D-C28F-4BF0-BE53-7F846FCB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ACED"/>
                </a:solidFill>
              </a:defRPr>
            </a:lvl1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F9A4F6-7BA3-4126-88A5-A8B8CE7104E5}" type="slidenum">
              <a:rPr kumimoji="0" lang="en-GB" sz="1400" b="1" i="0" u="none" strike="noStrike" kern="1200" cap="none" spc="0" normalizeH="0" baseline="0" noProof="0" smtClean="0">
                <a:ln>
                  <a:noFill/>
                </a:ln>
                <a:solidFill>
                  <a:srgbClr val="00ACED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00ACED"/>
              </a:solidFill>
              <a:effectLst/>
              <a:uLnTx/>
              <a:uFillTx/>
              <a:latin typeface="Danone One Condensed" panose="020B0504030202020204" pitchFamily="34" charset="0"/>
              <a:ea typeface="+mn-ea"/>
            </a:endParaRPr>
          </a:p>
        </p:txBody>
      </p:sp>
      <p:sp>
        <p:nvSpPr>
          <p:cNvPr id="19" name="Help 1">
            <a:extLst>
              <a:ext uri="{FF2B5EF4-FFF2-40B4-BE49-F238E27FC236}">
                <a16:creationId xmlns:a16="http://schemas.microsoft.com/office/drawing/2014/main" id="{6E6DD490-F8C3-AFEA-3C69-BF1BFD320621}"/>
              </a:ext>
            </a:extLst>
          </p:cNvPr>
          <p:cNvSpPr>
            <a:spLocks/>
          </p:cNvSpPr>
          <p:nvPr userDrawn="1"/>
        </p:nvSpPr>
        <p:spPr>
          <a:xfrm>
            <a:off x="12283089" y="408496"/>
            <a:ext cx="662152" cy="1137668"/>
          </a:xfrm>
          <a:prstGeom prst="rect">
            <a:avLst/>
          </a:prstGeom>
          <a:solidFill>
            <a:srgbClr val="F7F7F7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 panose="020B0304030202020204" pitchFamily="34" charset="0"/>
              <a:ea typeface="+mn-ea"/>
              <a:cs typeface="+mn-cs"/>
            </a:endParaRPr>
          </a:p>
        </p:txBody>
      </p:sp>
      <p:sp>
        <p:nvSpPr>
          <p:cNvPr id="20" name="Help 2">
            <a:extLst>
              <a:ext uri="{FF2B5EF4-FFF2-40B4-BE49-F238E27FC236}">
                <a16:creationId xmlns:a16="http://schemas.microsoft.com/office/drawing/2014/main" id="{CC06C56D-99E6-AF81-6C57-860C8FBF4186}"/>
              </a:ext>
            </a:extLst>
          </p:cNvPr>
          <p:cNvSpPr txBox="1">
            <a:spLocks/>
          </p:cNvSpPr>
          <p:nvPr userDrawn="1"/>
        </p:nvSpPr>
        <p:spPr>
          <a:xfrm>
            <a:off x="12234625" y="715167"/>
            <a:ext cx="76725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Click </a:t>
            </a:r>
            <a:r>
              <a:rPr kumimoji="0" lang="en-US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'New Slide' button to insert a slide tailored to your content.</a:t>
            </a:r>
            <a:endParaRPr kumimoji="0" lang="nl-NL" sz="75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Danone One Condensed" panose="020B0604020202020204" charset="0"/>
              <a:ea typeface="+mn-ea"/>
              <a:cs typeface="+mn-cs"/>
            </a:endParaRPr>
          </a:p>
        </p:txBody>
      </p:sp>
      <p:sp>
        <p:nvSpPr>
          <p:cNvPr id="21" name="Help 3">
            <a:extLst>
              <a:ext uri="{FF2B5EF4-FFF2-40B4-BE49-F238E27FC236}">
                <a16:creationId xmlns:a16="http://schemas.microsoft.com/office/drawing/2014/main" id="{70383C80-15E8-D1E7-B5F8-A2BC6D202C4D}"/>
              </a:ext>
            </a:extLst>
          </p:cNvPr>
          <p:cNvSpPr>
            <a:spLocks/>
          </p:cNvSpPr>
          <p:nvPr userDrawn="1"/>
        </p:nvSpPr>
        <p:spPr>
          <a:xfrm>
            <a:off x="12479830" y="489728"/>
            <a:ext cx="268670" cy="218313"/>
          </a:xfrm>
          <a:custGeom>
            <a:avLst/>
            <a:gdLst>
              <a:gd name="connsiteX0" fmla="*/ -24 w 1245403"/>
              <a:gd name="connsiteY0" fmla="*/ -24 h 1011972"/>
              <a:gd name="connsiteX1" fmla="*/ -24 w 1245403"/>
              <a:gd name="connsiteY1" fmla="*/ 934156 h 1011972"/>
              <a:gd name="connsiteX2" fmla="*/ 25823 w 1245403"/>
              <a:gd name="connsiteY2" fmla="*/ 934156 h 1011972"/>
              <a:gd name="connsiteX3" fmla="*/ 804264 w 1245403"/>
              <a:gd name="connsiteY3" fmla="*/ 934156 h 1011972"/>
              <a:gd name="connsiteX4" fmla="*/ 804264 w 1245403"/>
              <a:gd name="connsiteY4" fmla="*/ 1011949 h 1011972"/>
              <a:gd name="connsiteX5" fmla="*/ 1063794 w 1245403"/>
              <a:gd name="connsiteY5" fmla="*/ 1011949 h 1011972"/>
              <a:gd name="connsiteX6" fmla="*/ 1063794 w 1245403"/>
              <a:gd name="connsiteY6" fmla="*/ 934156 h 1011972"/>
              <a:gd name="connsiteX7" fmla="*/ 1193484 w 1245403"/>
              <a:gd name="connsiteY7" fmla="*/ 934156 h 1011972"/>
              <a:gd name="connsiteX8" fmla="*/ 1193484 w 1245403"/>
              <a:gd name="connsiteY8" fmla="*/ 830364 h 1011972"/>
              <a:gd name="connsiteX9" fmla="*/ 1245380 w 1245403"/>
              <a:gd name="connsiteY9" fmla="*/ 830364 h 1011972"/>
              <a:gd name="connsiteX10" fmla="*/ 1245380 w 1245403"/>
              <a:gd name="connsiteY10" fmla="*/ 570782 h 1011972"/>
              <a:gd name="connsiteX11" fmla="*/ 1193484 w 1245403"/>
              <a:gd name="connsiteY11" fmla="*/ 570782 h 1011972"/>
              <a:gd name="connsiteX12" fmla="*/ 1193484 w 1245403"/>
              <a:gd name="connsiteY12" fmla="*/ -24 h 1011972"/>
              <a:gd name="connsiteX13" fmla="*/ -24 w 1245403"/>
              <a:gd name="connsiteY13" fmla="*/ -24 h 1011972"/>
              <a:gd name="connsiteX14" fmla="*/ 51872 w 1245403"/>
              <a:gd name="connsiteY14" fmla="*/ 51872 h 1011972"/>
              <a:gd name="connsiteX15" fmla="*/ 1141588 w 1245403"/>
              <a:gd name="connsiteY15" fmla="*/ 51872 h 1011972"/>
              <a:gd name="connsiteX16" fmla="*/ 1141588 w 1245403"/>
              <a:gd name="connsiteY16" fmla="*/ 570782 h 1011972"/>
              <a:gd name="connsiteX17" fmla="*/ 1115690 w 1245403"/>
              <a:gd name="connsiteY17" fmla="*/ 570782 h 1011972"/>
              <a:gd name="connsiteX18" fmla="*/ 1063794 w 1245403"/>
              <a:gd name="connsiteY18" fmla="*/ 570782 h 1011972"/>
              <a:gd name="connsiteX19" fmla="*/ 1063794 w 1245403"/>
              <a:gd name="connsiteY19" fmla="*/ 518886 h 1011972"/>
              <a:gd name="connsiteX20" fmla="*/ 1063794 w 1245403"/>
              <a:gd name="connsiteY20" fmla="*/ 389197 h 1011972"/>
              <a:gd name="connsiteX21" fmla="*/ 804264 w 1245403"/>
              <a:gd name="connsiteY21" fmla="*/ 389197 h 1011972"/>
              <a:gd name="connsiteX22" fmla="*/ 804264 w 1245403"/>
              <a:gd name="connsiteY22" fmla="*/ 415297 h 1011972"/>
              <a:gd name="connsiteX23" fmla="*/ 804264 w 1245403"/>
              <a:gd name="connsiteY23" fmla="*/ 518886 h 1011972"/>
              <a:gd name="connsiteX24" fmla="*/ 804264 w 1245403"/>
              <a:gd name="connsiteY24" fmla="*/ 570782 h 1011972"/>
              <a:gd name="connsiteX25" fmla="*/ 752368 w 1245403"/>
              <a:gd name="connsiteY25" fmla="*/ 570782 h 1011972"/>
              <a:gd name="connsiteX26" fmla="*/ 622678 w 1245403"/>
              <a:gd name="connsiteY26" fmla="*/ 570782 h 1011972"/>
              <a:gd name="connsiteX27" fmla="*/ 622678 w 1245403"/>
              <a:gd name="connsiteY27" fmla="*/ 830364 h 1011972"/>
              <a:gd name="connsiteX28" fmla="*/ 752368 w 1245403"/>
              <a:gd name="connsiteY28" fmla="*/ 830364 h 1011972"/>
              <a:gd name="connsiteX29" fmla="*/ 804264 w 1245403"/>
              <a:gd name="connsiteY29" fmla="*/ 830364 h 1011972"/>
              <a:gd name="connsiteX30" fmla="*/ 804264 w 1245403"/>
              <a:gd name="connsiteY30" fmla="*/ 882260 h 1011972"/>
              <a:gd name="connsiteX31" fmla="*/ 51872 w 1245403"/>
              <a:gd name="connsiteY31" fmla="*/ 882260 h 1011972"/>
              <a:gd name="connsiteX32" fmla="*/ 51872 w 1245403"/>
              <a:gd name="connsiteY32" fmla="*/ 51872 h 1011972"/>
              <a:gd name="connsiteX33" fmla="*/ 103769 w 1245403"/>
              <a:gd name="connsiteY33" fmla="*/ 103819 h 1011972"/>
              <a:gd name="connsiteX34" fmla="*/ 103769 w 1245403"/>
              <a:gd name="connsiteY34" fmla="*/ 129869 h 1011972"/>
              <a:gd name="connsiteX35" fmla="*/ 103769 w 1245403"/>
              <a:gd name="connsiteY35" fmla="*/ 311454 h 1011972"/>
              <a:gd name="connsiteX36" fmla="*/ 1089641 w 1245403"/>
              <a:gd name="connsiteY36" fmla="*/ 311454 h 1011972"/>
              <a:gd name="connsiteX37" fmla="*/ 1089641 w 1245403"/>
              <a:gd name="connsiteY37" fmla="*/ 103819 h 1011972"/>
              <a:gd name="connsiteX38" fmla="*/ 103769 w 1245403"/>
              <a:gd name="connsiteY38" fmla="*/ 103819 h 1011972"/>
              <a:gd name="connsiteX39" fmla="*/ 155665 w 1245403"/>
              <a:gd name="connsiteY39" fmla="*/ 155715 h 1011972"/>
              <a:gd name="connsiteX40" fmla="*/ 1037745 w 1245403"/>
              <a:gd name="connsiteY40" fmla="*/ 155715 h 1011972"/>
              <a:gd name="connsiteX41" fmla="*/ 1037745 w 1245403"/>
              <a:gd name="connsiteY41" fmla="*/ 259558 h 1011972"/>
              <a:gd name="connsiteX42" fmla="*/ 155665 w 1245403"/>
              <a:gd name="connsiteY42" fmla="*/ 259558 h 1011972"/>
              <a:gd name="connsiteX43" fmla="*/ 155665 w 1245403"/>
              <a:gd name="connsiteY43" fmla="*/ 155715 h 1011972"/>
              <a:gd name="connsiteX44" fmla="*/ 103769 w 1245403"/>
              <a:gd name="connsiteY44" fmla="*/ 363350 h 1011972"/>
              <a:gd name="connsiteX45" fmla="*/ 103769 w 1245403"/>
              <a:gd name="connsiteY45" fmla="*/ 830364 h 1011972"/>
              <a:gd name="connsiteX46" fmla="*/ 129615 w 1245403"/>
              <a:gd name="connsiteY46" fmla="*/ 830364 h 1011972"/>
              <a:gd name="connsiteX47" fmla="*/ 570782 w 1245403"/>
              <a:gd name="connsiteY47" fmla="*/ 830364 h 1011972"/>
              <a:gd name="connsiteX48" fmla="*/ 570782 w 1245403"/>
              <a:gd name="connsiteY48" fmla="*/ 363350 h 1011972"/>
              <a:gd name="connsiteX49" fmla="*/ 103769 w 1245403"/>
              <a:gd name="connsiteY49" fmla="*/ 363350 h 1011972"/>
              <a:gd name="connsiteX50" fmla="*/ 155665 w 1245403"/>
              <a:gd name="connsiteY50" fmla="*/ 415297 h 1011972"/>
              <a:gd name="connsiteX51" fmla="*/ 518835 w 1245403"/>
              <a:gd name="connsiteY51" fmla="*/ 415297 h 1011972"/>
              <a:gd name="connsiteX52" fmla="*/ 518835 w 1245403"/>
              <a:gd name="connsiteY52" fmla="*/ 778417 h 1011972"/>
              <a:gd name="connsiteX53" fmla="*/ 155665 w 1245403"/>
              <a:gd name="connsiteY53" fmla="*/ 778417 h 1011972"/>
              <a:gd name="connsiteX54" fmla="*/ 155665 w 1245403"/>
              <a:gd name="connsiteY54" fmla="*/ 415297 h 1011972"/>
              <a:gd name="connsiteX55" fmla="*/ 856160 w 1245403"/>
              <a:gd name="connsiteY55" fmla="*/ 441143 h 1011972"/>
              <a:gd name="connsiteX56" fmla="*/ 1011898 w 1245403"/>
              <a:gd name="connsiteY56" fmla="*/ 441143 h 1011972"/>
              <a:gd name="connsiteX57" fmla="*/ 1011898 w 1245403"/>
              <a:gd name="connsiteY57" fmla="*/ 518886 h 1011972"/>
              <a:gd name="connsiteX58" fmla="*/ 1011898 w 1245403"/>
              <a:gd name="connsiteY58" fmla="*/ 622729 h 1011972"/>
              <a:gd name="connsiteX59" fmla="*/ 1115690 w 1245403"/>
              <a:gd name="connsiteY59" fmla="*/ 622729 h 1011972"/>
              <a:gd name="connsiteX60" fmla="*/ 1193484 w 1245403"/>
              <a:gd name="connsiteY60" fmla="*/ 622729 h 1011972"/>
              <a:gd name="connsiteX61" fmla="*/ 1193484 w 1245403"/>
              <a:gd name="connsiteY61" fmla="*/ 778417 h 1011972"/>
              <a:gd name="connsiteX62" fmla="*/ 1115690 w 1245403"/>
              <a:gd name="connsiteY62" fmla="*/ 778417 h 1011972"/>
              <a:gd name="connsiteX63" fmla="*/ 1011898 w 1245403"/>
              <a:gd name="connsiteY63" fmla="*/ 778417 h 1011972"/>
              <a:gd name="connsiteX64" fmla="*/ 1011898 w 1245403"/>
              <a:gd name="connsiteY64" fmla="*/ 882260 h 1011972"/>
              <a:gd name="connsiteX65" fmla="*/ 1011898 w 1245403"/>
              <a:gd name="connsiteY65" fmla="*/ 960002 h 1011972"/>
              <a:gd name="connsiteX66" fmla="*/ 856160 w 1245403"/>
              <a:gd name="connsiteY66" fmla="*/ 960002 h 1011972"/>
              <a:gd name="connsiteX67" fmla="*/ 856160 w 1245403"/>
              <a:gd name="connsiteY67" fmla="*/ 882260 h 1011972"/>
              <a:gd name="connsiteX68" fmla="*/ 856160 w 1245403"/>
              <a:gd name="connsiteY68" fmla="*/ 778417 h 1011972"/>
              <a:gd name="connsiteX69" fmla="*/ 752368 w 1245403"/>
              <a:gd name="connsiteY69" fmla="*/ 778417 h 1011972"/>
              <a:gd name="connsiteX70" fmla="*/ 674574 w 1245403"/>
              <a:gd name="connsiteY70" fmla="*/ 778417 h 1011972"/>
              <a:gd name="connsiteX71" fmla="*/ 674574 w 1245403"/>
              <a:gd name="connsiteY71" fmla="*/ 622729 h 1011972"/>
              <a:gd name="connsiteX72" fmla="*/ 752368 w 1245403"/>
              <a:gd name="connsiteY72" fmla="*/ 622729 h 1011972"/>
              <a:gd name="connsiteX73" fmla="*/ 856160 w 1245403"/>
              <a:gd name="connsiteY73" fmla="*/ 622729 h 1011972"/>
              <a:gd name="connsiteX74" fmla="*/ 856160 w 1245403"/>
              <a:gd name="connsiteY74" fmla="*/ 518886 h 1011972"/>
              <a:gd name="connsiteX75" fmla="*/ 856160 w 1245403"/>
              <a:gd name="connsiteY75" fmla="*/ 441143 h 1011972"/>
              <a:gd name="connsiteX76" fmla="*/ 1063794 w 1245403"/>
              <a:gd name="connsiteY76" fmla="*/ 830364 h 1011972"/>
              <a:gd name="connsiteX77" fmla="*/ 1115690 w 1245403"/>
              <a:gd name="connsiteY77" fmla="*/ 830364 h 1011972"/>
              <a:gd name="connsiteX78" fmla="*/ 1141588 w 1245403"/>
              <a:gd name="connsiteY78" fmla="*/ 830364 h 1011972"/>
              <a:gd name="connsiteX79" fmla="*/ 1141588 w 1245403"/>
              <a:gd name="connsiteY79" fmla="*/ 882260 h 1011972"/>
              <a:gd name="connsiteX80" fmla="*/ 1063794 w 1245403"/>
              <a:gd name="connsiteY80" fmla="*/ 882260 h 1011972"/>
              <a:gd name="connsiteX81" fmla="*/ 1063794 w 1245403"/>
              <a:gd name="connsiteY81" fmla="*/ 830364 h 101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1245403" h="1011972">
                <a:moveTo>
                  <a:pt x="-24" y="-24"/>
                </a:moveTo>
                <a:lnTo>
                  <a:pt x="-24" y="934156"/>
                </a:lnTo>
                <a:lnTo>
                  <a:pt x="25823" y="934156"/>
                </a:lnTo>
                <a:lnTo>
                  <a:pt x="804264" y="934156"/>
                </a:lnTo>
                <a:lnTo>
                  <a:pt x="804264" y="1011949"/>
                </a:lnTo>
                <a:lnTo>
                  <a:pt x="1063794" y="1011949"/>
                </a:lnTo>
                <a:lnTo>
                  <a:pt x="1063794" y="934156"/>
                </a:lnTo>
                <a:lnTo>
                  <a:pt x="1193484" y="934156"/>
                </a:lnTo>
                <a:lnTo>
                  <a:pt x="1193484" y="830364"/>
                </a:lnTo>
                <a:lnTo>
                  <a:pt x="1245380" y="830364"/>
                </a:lnTo>
                <a:lnTo>
                  <a:pt x="1245380" y="570782"/>
                </a:lnTo>
                <a:lnTo>
                  <a:pt x="1193484" y="570782"/>
                </a:lnTo>
                <a:lnTo>
                  <a:pt x="1193484" y="-24"/>
                </a:lnTo>
                <a:lnTo>
                  <a:pt x="-24" y="-24"/>
                </a:lnTo>
                <a:close/>
                <a:moveTo>
                  <a:pt x="51872" y="51872"/>
                </a:moveTo>
                <a:lnTo>
                  <a:pt x="1141588" y="51872"/>
                </a:lnTo>
                <a:lnTo>
                  <a:pt x="1141588" y="570782"/>
                </a:lnTo>
                <a:lnTo>
                  <a:pt x="1115690" y="570782"/>
                </a:lnTo>
                <a:lnTo>
                  <a:pt x="1063794" y="570782"/>
                </a:lnTo>
                <a:lnTo>
                  <a:pt x="1063794" y="518886"/>
                </a:lnTo>
                <a:lnTo>
                  <a:pt x="1063794" y="389197"/>
                </a:lnTo>
                <a:lnTo>
                  <a:pt x="804264" y="389197"/>
                </a:lnTo>
                <a:lnTo>
                  <a:pt x="804264" y="415297"/>
                </a:lnTo>
                <a:lnTo>
                  <a:pt x="804264" y="518886"/>
                </a:lnTo>
                <a:lnTo>
                  <a:pt x="804264" y="570782"/>
                </a:lnTo>
                <a:lnTo>
                  <a:pt x="752368" y="570782"/>
                </a:lnTo>
                <a:lnTo>
                  <a:pt x="622678" y="570782"/>
                </a:lnTo>
                <a:lnTo>
                  <a:pt x="622678" y="830364"/>
                </a:lnTo>
                <a:lnTo>
                  <a:pt x="752368" y="830364"/>
                </a:lnTo>
                <a:lnTo>
                  <a:pt x="804264" y="830364"/>
                </a:lnTo>
                <a:lnTo>
                  <a:pt x="804264" y="882260"/>
                </a:lnTo>
                <a:lnTo>
                  <a:pt x="51872" y="882260"/>
                </a:lnTo>
                <a:lnTo>
                  <a:pt x="51872" y="51872"/>
                </a:lnTo>
                <a:close/>
                <a:moveTo>
                  <a:pt x="103769" y="103819"/>
                </a:moveTo>
                <a:lnTo>
                  <a:pt x="103769" y="129869"/>
                </a:lnTo>
                <a:lnTo>
                  <a:pt x="103769" y="311454"/>
                </a:lnTo>
                <a:lnTo>
                  <a:pt x="1089641" y="311454"/>
                </a:lnTo>
                <a:lnTo>
                  <a:pt x="1089641" y="103819"/>
                </a:lnTo>
                <a:lnTo>
                  <a:pt x="103769" y="103819"/>
                </a:lnTo>
                <a:close/>
                <a:moveTo>
                  <a:pt x="155665" y="155715"/>
                </a:moveTo>
                <a:lnTo>
                  <a:pt x="1037745" y="155715"/>
                </a:lnTo>
                <a:lnTo>
                  <a:pt x="1037745" y="259558"/>
                </a:lnTo>
                <a:lnTo>
                  <a:pt x="155665" y="259558"/>
                </a:lnTo>
                <a:lnTo>
                  <a:pt x="155665" y="155715"/>
                </a:lnTo>
                <a:close/>
                <a:moveTo>
                  <a:pt x="103769" y="363350"/>
                </a:moveTo>
                <a:lnTo>
                  <a:pt x="103769" y="830364"/>
                </a:lnTo>
                <a:lnTo>
                  <a:pt x="129615" y="830364"/>
                </a:lnTo>
                <a:lnTo>
                  <a:pt x="570782" y="830364"/>
                </a:lnTo>
                <a:lnTo>
                  <a:pt x="570782" y="363350"/>
                </a:lnTo>
                <a:lnTo>
                  <a:pt x="103769" y="363350"/>
                </a:lnTo>
                <a:close/>
                <a:moveTo>
                  <a:pt x="155665" y="415297"/>
                </a:moveTo>
                <a:lnTo>
                  <a:pt x="518835" y="415297"/>
                </a:lnTo>
                <a:lnTo>
                  <a:pt x="518835" y="778417"/>
                </a:lnTo>
                <a:lnTo>
                  <a:pt x="155665" y="778417"/>
                </a:lnTo>
                <a:lnTo>
                  <a:pt x="155665" y="415297"/>
                </a:lnTo>
                <a:close/>
                <a:moveTo>
                  <a:pt x="856160" y="441143"/>
                </a:moveTo>
                <a:lnTo>
                  <a:pt x="1011898" y="441143"/>
                </a:lnTo>
                <a:lnTo>
                  <a:pt x="1011898" y="518886"/>
                </a:lnTo>
                <a:lnTo>
                  <a:pt x="1011898" y="622729"/>
                </a:lnTo>
                <a:lnTo>
                  <a:pt x="1115690" y="622729"/>
                </a:lnTo>
                <a:lnTo>
                  <a:pt x="1193484" y="622729"/>
                </a:lnTo>
                <a:lnTo>
                  <a:pt x="1193484" y="778417"/>
                </a:lnTo>
                <a:lnTo>
                  <a:pt x="1115690" y="778417"/>
                </a:lnTo>
                <a:lnTo>
                  <a:pt x="1011898" y="778417"/>
                </a:lnTo>
                <a:lnTo>
                  <a:pt x="1011898" y="882260"/>
                </a:lnTo>
                <a:lnTo>
                  <a:pt x="1011898" y="960002"/>
                </a:lnTo>
                <a:lnTo>
                  <a:pt x="856160" y="960002"/>
                </a:lnTo>
                <a:lnTo>
                  <a:pt x="856160" y="882260"/>
                </a:lnTo>
                <a:lnTo>
                  <a:pt x="856160" y="778417"/>
                </a:lnTo>
                <a:lnTo>
                  <a:pt x="752368" y="778417"/>
                </a:lnTo>
                <a:lnTo>
                  <a:pt x="674574" y="778417"/>
                </a:lnTo>
                <a:lnTo>
                  <a:pt x="674574" y="622729"/>
                </a:lnTo>
                <a:lnTo>
                  <a:pt x="752368" y="622729"/>
                </a:lnTo>
                <a:lnTo>
                  <a:pt x="856160" y="622729"/>
                </a:lnTo>
                <a:lnTo>
                  <a:pt x="856160" y="518886"/>
                </a:lnTo>
                <a:lnTo>
                  <a:pt x="856160" y="441143"/>
                </a:lnTo>
                <a:close/>
                <a:moveTo>
                  <a:pt x="1063794" y="830364"/>
                </a:moveTo>
                <a:lnTo>
                  <a:pt x="1115690" y="830364"/>
                </a:lnTo>
                <a:lnTo>
                  <a:pt x="1141588" y="830364"/>
                </a:lnTo>
                <a:lnTo>
                  <a:pt x="1141588" y="882260"/>
                </a:lnTo>
                <a:lnTo>
                  <a:pt x="1063794" y="882260"/>
                </a:lnTo>
                <a:lnTo>
                  <a:pt x="1063794" y="83036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51886" cap="sq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Light" panose="020B0304030202020204" pitchFamily="34" charset="0"/>
              <a:ea typeface="+mn-ea"/>
              <a:cs typeface="+mn-cs"/>
            </a:endParaRPr>
          </a:p>
        </p:txBody>
      </p:sp>
      <p:sp>
        <p:nvSpPr>
          <p:cNvPr id="22" name="Help 4">
            <a:extLst>
              <a:ext uri="{FF2B5EF4-FFF2-40B4-BE49-F238E27FC236}">
                <a16:creationId xmlns:a16="http://schemas.microsoft.com/office/drawing/2014/main" id="{A4D0E916-0C8D-738D-DA4F-D542DFF4BD49}"/>
              </a:ext>
            </a:extLst>
          </p:cNvPr>
          <p:cNvSpPr>
            <a:spLocks/>
          </p:cNvSpPr>
          <p:nvPr userDrawn="1"/>
        </p:nvSpPr>
        <p:spPr>
          <a:xfrm>
            <a:off x="12281626" y="263342"/>
            <a:ext cx="662152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00" b="1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HOME TAB</a:t>
            </a:r>
          </a:p>
        </p:txBody>
      </p:sp>
      <p:pic>
        <p:nvPicPr>
          <p:cNvPr id="12" name="Help 5">
            <a:extLst>
              <a:ext uri="{FF2B5EF4-FFF2-40B4-BE49-F238E27FC236}">
                <a16:creationId xmlns:a16="http://schemas.microsoft.com/office/drawing/2014/main" id="{1BCF2C70-08E3-A16D-50F4-4CFA4F4CE3D5}"/>
              </a:ext>
            </a:extLst>
          </p:cNvPr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490974" y="5543890"/>
            <a:ext cx="243459" cy="243459"/>
          </a:xfrm>
          <a:prstGeom prst="rect">
            <a:avLst/>
          </a:prstGeom>
          <a:effectLst/>
        </p:spPr>
      </p:pic>
      <p:sp>
        <p:nvSpPr>
          <p:cNvPr id="14" name="Help 6">
            <a:extLst>
              <a:ext uri="{FF2B5EF4-FFF2-40B4-BE49-F238E27FC236}">
                <a16:creationId xmlns:a16="http://schemas.microsoft.com/office/drawing/2014/main" id="{901C79BD-C5C9-65DB-1BC3-1E46A2FDE26F}"/>
              </a:ext>
            </a:extLst>
          </p:cNvPr>
          <p:cNvSpPr>
            <a:spLocks/>
          </p:cNvSpPr>
          <p:nvPr userDrawn="1"/>
        </p:nvSpPr>
        <p:spPr>
          <a:xfrm>
            <a:off x="12281626" y="5332867"/>
            <a:ext cx="662152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00" b="1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PICTURE TAB</a:t>
            </a:r>
          </a:p>
        </p:txBody>
      </p:sp>
      <p:sp>
        <p:nvSpPr>
          <p:cNvPr id="15" name="Help 7">
            <a:extLst>
              <a:ext uri="{FF2B5EF4-FFF2-40B4-BE49-F238E27FC236}">
                <a16:creationId xmlns:a16="http://schemas.microsoft.com/office/drawing/2014/main" id="{008ECB8F-6517-517E-4852-8B96B3F79F1B}"/>
              </a:ext>
            </a:extLst>
          </p:cNvPr>
          <p:cNvSpPr>
            <a:spLocks/>
          </p:cNvSpPr>
          <p:nvPr userDrawn="1"/>
        </p:nvSpPr>
        <p:spPr>
          <a:xfrm>
            <a:off x="12281626" y="5847720"/>
            <a:ext cx="662152" cy="1014557"/>
          </a:xfrm>
          <a:prstGeom prst="rect">
            <a:avLst/>
          </a:prstGeom>
          <a:solidFill>
            <a:srgbClr val="F7F7F7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 panose="020B0304030202020204" pitchFamily="34" charset="0"/>
              <a:ea typeface="+mn-ea"/>
              <a:cs typeface="+mn-cs"/>
            </a:endParaRPr>
          </a:p>
        </p:txBody>
      </p:sp>
      <p:pic>
        <p:nvPicPr>
          <p:cNvPr id="16" name="Help 8">
            <a:extLst>
              <a:ext uri="{FF2B5EF4-FFF2-40B4-BE49-F238E27FC236}">
                <a16:creationId xmlns:a16="http://schemas.microsoft.com/office/drawing/2014/main" id="{487535CD-096C-7EF6-E974-4D83BBAC7C1F}"/>
              </a:ext>
            </a:extLst>
          </p:cNvPr>
          <p:cNvPicPr>
            <a:picLocks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490974" y="5916750"/>
            <a:ext cx="243459" cy="243459"/>
          </a:xfrm>
          <a:prstGeom prst="rect">
            <a:avLst/>
          </a:prstGeom>
          <a:effectLst/>
        </p:spPr>
      </p:pic>
      <p:sp>
        <p:nvSpPr>
          <p:cNvPr id="17" name="Help 9">
            <a:extLst>
              <a:ext uri="{FF2B5EF4-FFF2-40B4-BE49-F238E27FC236}">
                <a16:creationId xmlns:a16="http://schemas.microsoft.com/office/drawing/2014/main" id="{26D99E1D-0E0A-326B-CBB7-BF65D28C2117}"/>
              </a:ext>
            </a:extLst>
          </p:cNvPr>
          <p:cNvSpPr txBox="1">
            <a:spLocks/>
          </p:cNvSpPr>
          <p:nvPr userDrawn="1"/>
        </p:nvSpPr>
        <p:spPr>
          <a:xfrm>
            <a:off x="12229076" y="6154390"/>
            <a:ext cx="767255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Use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 ‘Reset Slide’ 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to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 fit picture &amp; ‘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Crop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’ 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to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 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adjust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 picture</a:t>
            </a:r>
          </a:p>
        </p:txBody>
      </p:sp>
      <p:sp>
        <p:nvSpPr>
          <p:cNvPr id="18" name="Help 10">
            <a:extLst>
              <a:ext uri="{FF2B5EF4-FFF2-40B4-BE49-F238E27FC236}">
                <a16:creationId xmlns:a16="http://schemas.microsoft.com/office/drawing/2014/main" id="{8A485E81-ECBC-E46C-ED51-7271B132FE80}"/>
              </a:ext>
            </a:extLst>
          </p:cNvPr>
          <p:cNvSpPr>
            <a:spLocks/>
          </p:cNvSpPr>
          <p:nvPr userDrawn="1"/>
        </p:nvSpPr>
        <p:spPr>
          <a:xfrm>
            <a:off x="12281626" y="4915614"/>
            <a:ext cx="662152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00" b="1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PICTURE TAB</a:t>
            </a:r>
          </a:p>
        </p:txBody>
      </p:sp>
      <p:sp>
        <p:nvSpPr>
          <p:cNvPr id="27" name="Help 11">
            <a:extLst>
              <a:ext uri="{FF2B5EF4-FFF2-40B4-BE49-F238E27FC236}">
                <a16:creationId xmlns:a16="http://schemas.microsoft.com/office/drawing/2014/main" id="{35E95D5A-B6A4-A827-AF8C-6B93FF4EE85F}"/>
              </a:ext>
            </a:extLst>
          </p:cNvPr>
          <p:cNvSpPr>
            <a:spLocks/>
          </p:cNvSpPr>
          <p:nvPr userDrawn="1"/>
        </p:nvSpPr>
        <p:spPr>
          <a:xfrm>
            <a:off x="12281626" y="5059739"/>
            <a:ext cx="662152" cy="735233"/>
          </a:xfrm>
          <a:prstGeom prst="rect">
            <a:avLst/>
          </a:prstGeom>
          <a:solidFill>
            <a:srgbClr val="F7F7F7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 panose="020B0304030202020204" pitchFamily="34" charset="0"/>
              <a:ea typeface="+mn-ea"/>
              <a:cs typeface="+mn-cs"/>
            </a:endParaRPr>
          </a:p>
        </p:txBody>
      </p:sp>
      <p:sp>
        <p:nvSpPr>
          <p:cNvPr id="28" name="Help 12">
            <a:extLst>
              <a:ext uri="{FF2B5EF4-FFF2-40B4-BE49-F238E27FC236}">
                <a16:creationId xmlns:a16="http://schemas.microsoft.com/office/drawing/2014/main" id="{DADE3837-F6C6-EC77-BF4D-D7AF7DB28A1F}"/>
              </a:ext>
            </a:extLst>
          </p:cNvPr>
          <p:cNvSpPr txBox="1">
            <a:spLocks/>
          </p:cNvSpPr>
          <p:nvPr userDrawn="1"/>
        </p:nvSpPr>
        <p:spPr>
          <a:xfrm>
            <a:off x="12282344" y="5428651"/>
            <a:ext cx="6621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Image 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can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 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be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 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+mn-cs"/>
              </a:rPr>
              <a:t>replaced</a:t>
            </a:r>
            <a:endParaRPr kumimoji="0" lang="nl-NL" sz="75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Danone One Condensed" panose="020B0604020202020204" charset="0"/>
              <a:ea typeface="+mn-ea"/>
              <a:cs typeface="+mn-cs"/>
            </a:endParaRPr>
          </a:p>
        </p:txBody>
      </p:sp>
      <p:pic>
        <p:nvPicPr>
          <p:cNvPr id="29" name="Help 13">
            <a:extLst>
              <a:ext uri="{FF2B5EF4-FFF2-40B4-BE49-F238E27FC236}">
                <a16:creationId xmlns:a16="http://schemas.microsoft.com/office/drawing/2014/main" id="{2826B311-E4AD-DA9B-EC89-E7AB294AD7EA}"/>
              </a:ext>
            </a:extLst>
          </p:cNvPr>
          <p:cNvPicPr>
            <a:picLocks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467171" y="5155324"/>
            <a:ext cx="307542" cy="307542"/>
          </a:xfrm>
          <a:prstGeom prst="rect">
            <a:avLst/>
          </a:prstGeom>
        </p:spPr>
      </p:pic>
      <p:pic>
        <p:nvPicPr>
          <p:cNvPr id="4" name="Danone-_Danone_Logo_Seconadry_Watercolour_Horizontal.png">
            <a:extLst>
              <a:ext uri="{FF2B5EF4-FFF2-40B4-BE49-F238E27FC236}">
                <a16:creationId xmlns:a16="http://schemas.microsoft.com/office/drawing/2014/main" id="{6388229A-DBA0-AA9F-1DB1-371C4A968C7B}"/>
              </a:ext>
            </a:extLst>
          </p:cNvPr>
          <p:cNvPicPr>
            <a:picLocks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72246" y="6445340"/>
            <a:ext cx="869765" cy="217952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Semi Transparent">
            <a:extLst>
              <a:ext uri="{FF2B5EF4-FFF2-40B4-BE49-F238E27FC236}">
                <a16:creationId xmlns:a16="http://schemas.microsoft.com/office/drawing/2014/main" id="{467E4A9F-47DA-F931-4217-2E81FEDEF8BD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4221875" y="2"/>
            <a:ext cx="1793705" cy="6857999"/>
          </a:xfrm>
          <a:custGeom>
            <a:avLst/>
            <a:gdLst>
              <a:gd name="connsiteX0" fmla="*/ 0 w 1793705"/>
              <a:gd name="connsiteY0" fmla="*/ 0 h 6857999"/>
              <a:gd name="connsiteX1" fmla="*/ 682691 w 1793705"/>
              <a:gd name="connsiteY1" fmla="*/ 0 h 6857999"/>
              <a:gd name="connsiteX2" fmla="*/ 791543 w 1793705"/>
              <a:gd name="connsiteY2" fmla="*/ 153073 h 6857999"/>
              <a:gd name="connsiteX3" fmla="*/ 1793705 w 1793705"/>
              <a:gd name="connsiteY3" fmla="*/ 3433927 h 6857999"/>
              <a:gd name="connsiteX4" fmla="*/ 791543 w 1793705"/>
              <a:gd name="connsiteY4" fmla="*/ 6714782 h 6857999"/>
              <a:gd name="connsiteX5" fmla="*/ 689699 w 1793705"/>
              <a:gd name="connsiteY5" fmla="*/ 6857999 h 6857999"/>
              <a:gd name="connsiteX6" fmla="*/ 7120 w 1793705"/>
              <a:gd name="connsiteY6" fmla="*/ 6857999 h 6857999"/>
              <a:gd name="connsiteX7" fmla="*/ 78975 w 1793705"/>
              <a:gd name="connsiteY7" fmla="*/ 6758541 h 6857999"/>
              <a:gd name="connsiteX8" fmla="*/ 1110988 w 1793705"/>
              <a:gd name="connsiteY8" fmla="*/ 3433927 h 6857999"/>
              <a:gd name="connsiteX9" fmla="*/ 78975 w 1793705"/>
              <a:gd name="connsiteY9" fmla="*/ 10931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3705" h="6857999">
                <a:moveTo>
                  <a:pt x="0" y="0"/>
                </a:moveTo>
                <a:lnTo>
                  <a:pt x="682691" y="0"/>
                </a:lnTo>
                <a:lnTo>
                  <a:pt x="791543" y="153073"/>
                </a:lnTo>
                <a:cubicBezTo>
                  <a:pt x="1424256" y="1089611"/>
                  <a:pt x="1793705" y="2218625"/>
                  <a:pt x="1793705" y="3433927"/>
                </a:cubicBezTo>
                <a:cubicBezTo>
                  <a:pt x="1793705" y="4649230"/>
                  <a:pt x="1424256" y="5778243"/>
                  <a:pt x="791543" y="6714782"/>
                </a:cubicBezTo>
                <a:lnTo>
                  <a:pt x="689699" y="6857999"/>
                </a:lnTo>
                <a:lnTo>
                  <a:pt x="7120" y="6857999"/>
                </a:lnTo>
                <a:lnTo>
                  <a:pt x="78975" y="6758541"/>
                </a:lnTo>
                <a:cubicBezTo>
                  <a:pt x="729904" y="5813504"/>
                  <a:pt x="1110988" y="4668219"/>
                  <a:pt x="1110988" y="3433927"/>
                </a:cubicBezTo>
                <a:cubicBezTo>
                  <a:pt x="1110988" y="2199636"/>
                  <a:pt x="729904" y="1054351"/>
                  <a:pt x="78975" y="109314"/>
                </a:cubicBezTo>
                <a:close/>
              </a:path>
            </a:pathLst>
          </a:custGeom>
          <a:solidFill>
            <a:srgbClr val="AF9DC7">
              <a:alpha val="60000"/>
            </a:srgbClr>
          </a:solidFill>
        </p:spPr>
        <p:txBody>
          <a:bodyPr wrap="square">
            <a:noAutofit/>
          </a:bodyPr>
          <a:lstStyle>
            <a:lvl1pPr>
              <a:defRPr sz="100">
                <a:latin typeface="Danone One Light" panose="020B0304030202020204" pitchFamily="34" charset="0"/>
              </a:defRPr>
            </a:lvl1pPr>
          </a:lstStyle>
          <a:p>
            <a:pPr lvl="0"/>
            <a:r>
              <a:rPr lang="en-US"/>
              <a:t>.</a:t>
            </a:r>
            <a:endParaRPr lang="nl-NL"/>
          </a:p>
        </p:txBody>
      </p:sp>
      <p:sp>
        <p:nvSpPr>
          <p:cNvPr id="8" name="Help 14">
            <a:extLst>
              <a:ext uri="{FF2B5EF4-FFF2-40B4-BE49-F238E27FC236}">
                <a16:creationId xmlns:a16="http://schemas.microsoft.com/office/drawing/2014/main" id="{8A6384BA-A54C-A496-809E-E9B2025E4558}"/>
              </a:ext>
            </a:extLst>
          </p:cNvPr>
          <p:cNvSpPr>
            <a:spLocks/>
          </p:cNvSpPr>
          <p:nvPr userDrawn="1"/>
        </p:nvSpPr>
        <p:spPr>
          <a:xfrm>
            <a:off x="12281626" y="1838816"/>
            <a:ext cx="662152" cy="1091501"/>
          </a:xfrm>
          <a:prstGeom prst="rect">
            <a:avLst/>
          </a:prstGeom>
          <a:solidFill>
            <a:srgbClr val="F7F7F7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Condensed" panose="020B0604020202020204" charset="0"/>
              <a:ea typeface="+mn-ea"/>
              <a:cs typeface="Danone One Condensed" panose="020B0604020202020204" charset="0"/>
            </a:endParaRPr>
          </a:p>
        </p:txBody>
      </p:sp>
      <p:sp>
        <p:nvSpPr>
          <p:cNvPr id="10" name="Help 15">
            <a:extLst>
              <a:ext uri="{FF2B5EF4-FFF2-40B4-BE49-F238E27FC236}">
                <a16:creationId xmlns:a16="http://schemas.microsoft.com/office/drawing/2014/main" id="{96B0B022-187B-ACD9-46C2-45A2BFBEBA0F}"/>
              </a:ext>
            </a:extLst>
          </p:cNvPr>
          <p:cNvSpPr txBox="1">
            <a:spLocks/>
          </p:cNvSpPr>
          <p:nvPr userDrawn="1"/>
        </p:nvSpPr>
        <p:spPr>
          <a:xfrm>
            <a:off x="12234625" y="2158928"/>
            <a:ext cx="76725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Click ‘Right Mouse button’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on 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photo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 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and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 select ‘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Send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 </a:t>
            </a:r>
            <a:r>
              <a:rPr kumimoji="0" lang="nl-NL" sz="750" b="0" i="0" u="none" strike="noStrike" kern="1200" cap="none" spc="0" normalizeH="0" baseline="0" noProof="0" err="1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to</a:t>
            </a:r>
            <a:r>
              <a:rPr kumimoji="0" lang="nl-NL" sz="75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 back’ or reset slide</a:t>
            </a:r>
          </a:p>
        </p:txBody>
      </p:sp>
      <p:sp>
        <p:nvSpPr>
          <p:cNvPr id="11" name="Help 16">
            <a:extLst>
              <a:ext uri="{FF2B5EF4-FFF2-40B4-BE49-F238E27FC236}">
                <a16:creationId xmlns:a16="http://schemas.microsoft.com/office/drawing/2014/main" id="{F5CE2243-3851-9450-955C-70823C1E67F6}"/>
              </a:ext>
            </a:extLst>
          </p:cNvPr>
          <p:cNvSpPr>
            <a:spLocks/>
          </p:cNvSpPr>
          <p:nvPr userDrawn="1"/>
        </p:nvSpPr>
        <p:spPr>
          <a:xfrm>
            <a:off x="12281626" y="1707102"/>
            <a:ext cx="662152" cy="108000"/>
          </a:xfrm>
          <a:prstGeom prst="rect">
            <a:avLst/>
          </a:prstGeom>
          <a:solidFill>
            <a:schemeClr val="bg1">
              <a:lumMod val="65000"/>
            </a:schemeClr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00" b="1" i="0" u="none" strike="noStrike" kern="1200" cap="none" spc="0" normalizeH="0" baseline="0" noProof="0">
                <a:ln>
                  <a:noFill/>
                </a:ln>
                <a:solidFill>
                  <a:srgbClr val="F7F7F7"/>
                </a:solidFill>
                <a:effectLst/>
                <a:uLnTx/>
                <a:uFillTx/>
                <a:latin typeface="Danone One Condensed" panose="020B0604020202020204" charset="0"/>
                <a:ea typeface="+mn-ea"/>
                <a:cs typeface="Danone One Condensed" panose="020B0604020202020204" charset="0"/>
              </a:rPr>
              <a:t>RIGHT CLICK</a:t>
            </a:r>
          </a:p>
        </p:txBody>
      </p:sp>
      <p:pic>
        <p:nvPicPr>
          <p:cNvPr id="23" name="Help 17">
            <a:extLst>
              <a:ext uri="{FF2B5EF4-FFF2-40B4-BE49-F238E27FC236}">
                <a16:creationId xmlns:a16="http://schemas.microsoft.com/office/drawing/2014/main" id="{28704F23-3404-73AA-F0E3-A5EBD23DEE59}"/>
              </a:ext>
            </a:extLst>
          </p:cNvPr>
          <p:cNvPicPr>
            <a:picLocks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498893" y="1876079"/>
            <a:ext cx="288000" cy="288000"/>
          </a:xfrm>
          <a:prstGeom prst="rect">
            <a:avLst/>
          </a:prstGeom>
        </p:spPr>
      </p:pic>
      <p:sp>
        <p:nvSpPr>
          <p:cNvPr id="13" name="Title 2">
            <a:extLst>
              <a:ext uri="{FF2B5EF4-FFF2-40B4-BE49-F238E27FC236}">
                <a16:creationId xmlns:a16="http://schemas.microsoft.com/office/drawing/2014/main" id="{BAF6153B-88E0-4141-AF10-03BD087EF86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87375" y="3503830"/>
            <a:ext cx="3639568" cy="1500187"/>
          </a:xfrm>
        </p:spPr>
        <p:txBody>
          <a:bodyPr>
            <a:noAutofit/>
          </a:bodyPr>
          <a:lstStyle>
            <a:lvl1pPr marL="0" indent="0">
              <a:buNone/>
              <a:defRPr lang="en-US" sz="1800" b="0" kern="1200" cap="none" baseline="0" dirty="0">
                <a:solidFill>
                  <a:schemeClr val="bg1"/>
                </a:solidFill>
                <a:latin typeface="Danone One" panose="020B0504030202020204" pitchFamily="34" charset="0"/>
                <a:ea typeface="Danone One" panose="020B0604020202020204" charset="0"/>
                <a:cs typeface="Danone One Condensed" panose="020B0604020202020204" charset="0"/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Insert presentation subtitle             – can span over multiple lines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EB386-55D4-4C75-82D9-19AEA17FB5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438477"/>
            <a:ext cx="3639568" cy="2852737"/>
          </a:xfrm>
        </p:spPr>
        <p:txBody>
          <a:bodyPr anchor="b">
            <a:noAutofit/>
          </a:bodyPr>
          <a:lstStyle>
            <a:lvl1pPr marL="0" algn="l" defTabSz="914446" rtl="0" eaLnBrk="1" latinLnBrk="0" hangingPunct="1">
              <a:defRPr lang="en-GB" sz="3600" kern="1200" cap="all" baseline="0" dirty="0">
                <a:solidFill>
                  <a:schemeClr val="bg1"/>
                </a:solidFill>
                <a:latin typeface="Danone One Condensed" panose="020B0504030202020204" pitchFamily="34" charset="0"/>
                <a:ea typeface="Danone One Condensed" panose="020B0604020202020204" charset="0"/>
                <a:cs typeface="Danone One Condensed" panose="020B0604020202020204" charset="0"/>
              </a:defRPr>
            </a:lvl1pPr>
          </a:lstStyle>
          <a:p>
            <a:r>
              <a:rPr lang="en-US"/>
              <a:t>Insert presentation title - aqua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40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Green:  Text w/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C5C475F-517E-47F2-84B3-A8DB9D4525C8}"/>
              </a:ext>
            </a:extLst>
          </p:cNvPr>
          <p:cNvSpPr/>
          <p:nvPr userDrawn="1"/>
        </p:nvSpPr>
        <p:spPr>
          <a:xfrm>
            <a:off x="11573190" y="0"/>
            <a:ext cx="618811" cy="6858000"/>
          </a:xfrm>
          <a:prstGeom prst="rect">
            <a:avLst/>
          </a:prstGeom>
          <a:solidFill>
            <a:srgbClr val="612A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endParaRPr lang="en-GB" sz="1800">
              <a:solidFill>
                <a:schemeClr val="bg1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41ECD-6667-4DD0-8754-D8AD3BCD6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2023 AOP - CBU template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2FCB5-B8AB-4F77-BD30-7881CE206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F9A4F6-7BA3-4126-88A5-A8B8CE7104E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55F60CD-E32D-3F29-E656-67A9EA3EF2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376" y="1700213"/>
            <a:ext cx="4899025" cy="4752975"/>
          </a:xfrm>
        </p:spPr>
        <p:txBody>
          <a:bodyPr tIns="0" bIns="0">
            <a:noAutofit/>
          </a:bodyPr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C71ECCC5-B589-6FFB-3A12-E0C7A6ACEB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84057" y="0"/>
            <a:ext cx="5787655" cy="6858000"/>
          </a:xfr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346DD9EE-A5D9-8B49-EFBA-1540C0B36D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7376" y="413913"/>
            <a:ext cx="4899026" cy="1286301"/>
          </a:xfrm>
        </p:spPr>
        <p:txBody>
          <a:bodyPr tIns="0" bIns="0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383884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9">
            <a:extLst>
              <a:ext uri="{FF2B5EF4-FFF2-40B4-BE49-F238E27FC236}">
                <a16:creationId xmlns:a16="http://schemas.microsoft.com/office/drawing/2014/main" id="{7A38A0D6-BBF9-43EF-93C6-E34356FBD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5630" y="656243"/>
            <a:ext cx="10187940" cy="447240"/>
          </a:xfrm>
          <a:prstGeom prst="rect">
            <a:avLst/>
          </a:prstGeom>
        </p:spPr>
        <p:txBody>
          <a:bodyPr anchor="t" anchorCtr="0"/>
          <a:lstStyle>
            <a:lvl1pPr algn="l">
              <a:defRPr lang="fr-FR" sz="2800" b="1" kern="1200" cap="all" baseline="0" dirty="0">
                <a:solidFill>
                  <a:srgbClr val="6A4B97"/>
                </a:solidFill>
                <a:latin typeface="Bariol Bold" panose="02000506040000020003" pitchFamily="50" charset="0"/>
                <a:ea typeface="+mn-ea"/>
                <a:cs typeface="+mn-cs"/>
              </a:defRPr>
            </a:lvl1pPr>
          </a:lstStyle>
          <a:p>
            <a:r>
              <a:rPr lang="en-US" noProof="0"/>
              <a:t>AJOUTEZ UN TITRE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F355AB4-18E7-4B0F-9FC2-C92D9C86C60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95313" y="1238250"/>
            <a:ext cx="11225212" cy="4895850"/>
          </a:xfrm>
          <a:prstGeom prst="rect">
            <a:avLst/>
          </a:prstGeom>
        </p:spPr>
        <p:txBody>
          <a:bodyPr/>
          <a:lstStyle>
            <a:lvl1pPr>
              <a:defRPr lang="de-DE" sz="1800" b="0" kern="1200" cap="all" baseline="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228589" indent="-228589">
              <a:defRPr lang="de-DE" sz="1800" b="0" kern="1200" cap="all" baseline="0" dirty="0" smtClean="0">
                <a:solidFill>
                  <a:schemeClr val="bg1">
                    <a:lumMod val="50000"/>
                  </a:schemeClr>
                </a:solidFill>
                <a:latin typeface="Bariol Bold" panose="02000506040000020003" pitchFamily="50" charset="0"/>
                <a:ea typeface="+mn-ea"/>
                <a:cs typeface="+mn-cs"/>
              </a:defRPr>
            </a:lvl2pPr>
            <a:lvl3pPr marL="914355" indent="0">
              <a:buNone/>
              <a:defRPr lang="de-DE" sz="1800" b="0" kern="1200" cap="all" baseline="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marL="914355" lvl="2" indent="-228589" algn="l" defTabSz="914355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/>
              <a:t>Zweite Ebene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E1E7F90-32A9-41C2-A9F9-14A72DF1C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0272"/>
          <a:stretch/>
        </p:blipFill>
        <p:spPr>
          <a:xfrm>
            <a:off x="9978662" y="-13974"/>
            <a:ext cx="2164268" cy="85981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AEA4C8AA-A3DE-4AB2-939B-475A9E50DD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77" b="1"/>
          <a:stretch/>
        </p:blipFill>
        <p:spPr>
          <a:xfrm>
            <a:off x="10421956" y="-54452"/>
            <a:ext cx="1271583" cy="69502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A2141323-7AD3-1D1B-2D06-1A0A848860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2915"/>
          <a:stretch/>
        </p:blipFill>
        <p:spPr>
          <a:xfrm rot="21415736">
            <a:off x="-24394" y="-432571"/>
            <a:ext cx="4916437" cy="888686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0703B26-C6E9-A724-0EFC-7D4C33B6CDCB}"/>
              </a:ext>
            </a:extLst>
          </p:cNvPr>
          <p:cNvSpPr txBox="1">
            <a:spLocks/>
          </p:cNvSpPr>
          <p:nvPr userDrawn="1"/>
        </p:nvSpPr>
        <p:spPr>
          <a:xfrm>
            <a:off x="334300" y="27737"/>
            <a:ext cx="4199600" cy="447240"/>
          </a:xfrm>
          <a:prstGeom prst="rect">
            <a:avLst/>
          </a:prstGeom>
        </p:spPr>
        <p:txBody>
          <a:bodyPr/>
          <a:lstStyle>
            <a:lvl1pPr marL="228577" indent="-228577" algn="l" defTabSz="9143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31" indent="-228577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86" indent="-228577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40" indent="-228577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94" indent="-228577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349" indent="-228577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03" indent="-228577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657" indent="-228577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811" indent="-228577" algn="l" defTabSz="914309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800" cap="all">
              <a:solidFill>
                <a:srgbClr val="6A4B97"/>
              </a:solidFill>
              <a:latin typeface="Bariol Bold" panose="0200050604000002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639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microsoft.com/office/2007/relationships/hdphoto" Target="../media/hdphoto2.wdp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11.png"/><Relationship Id="rId5" Type="http://schemas.microsoft.com/office/2007/relationships/hdphoto" Target="../media/hdphoto1.wdp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microsoft.com/office/2007/relationships/hdphoto" Target="../media/hdphoto3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1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1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svg"/><Relationship Id="rId11" Type="http://schemas.openxmlformats.org/officeDocument/2006/relationships/image" Target="../media/image20.pn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4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BEST PRACTICE: DACH</a:t>
            </a: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Key success factors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47" y="3819407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/>
              </a:rPr>
              <a:t>Apr’24</a:t>
            </a:r>
            <a:endParaRPr lang="en-GB" dirty="0">
              <a:solidFill>
                <a:srgbClr val="FFFFFF"/>
              </a:solidFill>
              <a:latin typeface="Founders Grotesk Bold" panose="020B0803030202060203" pitchFamily="34" charset="0"/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platzhalter 16" descr="Ein Bild, das Person, Menschliches Gesicht, Kleidung, Kleinkind enthält.&#10;&#10;Automatisch generierte Beschreibung">
            <a:extLst>
              <a:ext uri="{FF2B5EF4-FFF2-40B4-BE49-F238E27FC236}">
                <a16:creationId xmlns:a16="http://schemas.microsoft.com/office/drawing/2014/main" id="{72B2E1AE-D67C-9F25-0E41-A2B4E00D14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526" r="2526"/>
          <a:stretch>
            <a:fillRect/>
          </a:stretch>
        </p:blipFill>
        <p:spPr>
          <a:xfrm>
            <a:off x="5797455" y="0"/>
            <a:ext cx="5787655" cy="6858000"/>
          </a:xfrm>
        </p:spPr>
      </p:pic>
      <p:sp>
        <p:nvSpPr>
          <p:cNvPr id="20" name="Inhaltsplatzhalter 25">
            <a:extLst>
              <a:ext uri="{FF2B5EF4-FFF2-40B4-BE49-F238E27FC236}">
                <a16:creationId xmlns:a16="http://schemas.microsoft.com/office/drawing/2014/main" id="{166956E7-5C35-A8E6-88F4-1C438FFE9B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7882" y="1036404"/>
            <a:ext cx="5176506" cy="1197507"/>
          </a:xfr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sz="1800" b="1" cap="none">
                <a:solidFill>
                  <a:srgbClr val="7030A0"/>
                </a:solidFill>
                <a:latin typeface="Danone One Light" panose="020B0304030202020204" pitchFamily="34" charset="0"/>
              </a:rPr>
              <a:t>Push </a:t>
            </a:r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screening</a:t>
            </a:r>
            <a:r>
              <a:rPr lang="de-AT" sz="1800" b="1" cap="none">
                <a:solidFill>
                  <a:srgbClr val="7030A0"/>
                </a:solidFill>
                <a:latin typeface="Danone One Light" panose="020B0304030202020204" pitchFamily="34" charset="0"/>
              </a:rPr>
              <a:t> &amp; </a:t>
            </a:r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awareness</a:t>
            </a:r>
            <a:r>
              <a:rPr lang="de-AT" sz="1800" b="1" cap="none">
                <a:solidFill>
                  <a:srgbClr val="7030A0"/>
                </a:solidFill>
                <a:latin typeface="Danone One Light" panose="020B0304030202020204" pitchFamily="34" charset="0"/>
              </a:rPr>
              <a:t> </a:t>
            </a:r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for</a:t>
            </a:r>
            <a:r>
              <a:rPr lang="de-AT" sz="1800" b="1" cap="none">
                <a:solidFill>
                  <a:srgbClr val="7030A0"/>
                </a:solidFill>
                <a:latin typeface="Danone One Light" panose="020B0304030202020204" pitchFamily="34" charset="0"/>
              </a:rPr>
              <a:t> </a:t>
            </a:r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malnutrition</a:t>
            </a:r>
            <a:endParaRPr lang="de-AT" sz="1800" b="1" cap="none">
              <a:solidFill>
                <a:srgbClr val="7030A0"/>
              </a:solidFill>
              <a:latin typeface="Danone One Light" panose="020B0304030202020204" pitchFamily="34" charset="0"/>
            </a:endParaRPr>
          </a:p>
          <a:p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Educate</a:t>
            </a:r>
            <a:r>
              <a:rPr lang="de-AT" sz="1800" b="1" cap="none">
                <a:solidFill>
                  <a:srgbClr val="7030A0"/>
                </a:solidFill>
                <a:latin typeface="Danone One Light" panose="020B0304030202020204" pitchFamily="34" charset="0"/>
              </a:rPr>
              <a:t> HCPs &amp; </a:t>
            </a:r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parents</a:t>
            </a:r>
            <a:r>
              <a:rPr lang="de-AT" sz="1800" b="1" cap="none">
                <a:solidFill>
                  <a:srgbClr val="7030A0"/>
                </a:solidFill>
                <a:latin typeface="Danone One Light" panose="020B0304030202020204" pitchFamily="34" charset="0"/>
              </a:rPr>
              <a:t> on </a:t>
            </a:r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nutr</a:t>
            </a:r>
            <a:r>
              <a:rPr lang="de-AT" sz="1800" b="1" cap="none">
                <a:solidFill>
                  <a:srgbClr val="7030A0"/>
                </a:solidFill>
                <a:latin typeface="Danone One Light" panose="020B0304030202020204" pitchFamily="34" charset="0"/>
              </a:rPr>
              <a:t>. </a:t>
            </a:r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therapy</a:t>
            </a:r>
            <a:endParaRPr lang="de-AT" sz="1200" cap="none">
              <a:solidFill>
                <a:srgbClr val="7030A0"/>
              </a:solidFill>
              <a:latin typeface="Danone One Light" panose="020B0304030202020204" pitchFamily="34" charset="0"/>
            </a:endParaRPr>
          </a:p>
          <a:p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Offer</a:t>
            </a:r>
            <a:r>
              <a:rPr lang="de-AT" sz="1800" b="1" cap="none">
                <a:solidFill>
                  <a:srgbClr val="7030A0"/>
                </a:solidFill>
                <a:latin typeface="Danone One Light" panose="020B0304030202020204" pitchFamily="34" charset="0"/>
              </a:rPr>
              <a:t> superior </a:t>
            </a:r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portfolio</a:t>
            </a:r>
            <a:r>
              <a:rPr lang="de-AT" sz="1800" b="1" cap="none">
                <a:solidFill>
                  <a:srgbClr val="7030A0"/>
                </a:solidFill>
                <a:latin typeface="Danone One Light" panose="020B0304030202020204" pitchFamily="34" charset="0"/>
              </a:rPr>
              <a:t> &amp; </a:t>
            </a:r>
            <a:r>
              <a:rPr lang="de-AT" sz="1800" b="1" cap="none" err="1">
                <a:solidFill>
                  <a:srgbClr val="7030A0"/>
                </a:solidFill>
                <a:latin typeface="Danone One Light" panose="020B0304030202020204" pitchFamily="34" charset="0"/>
              </a:rPr>
              <a:t>services</a:t>
            </a:r>
            <a:endParaRPr lang="de-DE" sz="1800" b="1" cap="none">
              <a:solidFill>
                <a:srgbClr val="7030A0"/>
              </a:solidFill>
              <a:latin typeface="Danone One Light" panose="020B0304030202020204" pitchFamily="34" charset="0"/>
            </a:endParaRPr>
          </a:p>
        </p:txBody>
      </p:sp>
      <p:sp>
        <p:nvSpPr>
          <p:cNvPr id="21" name="Textplatzhalter 5">
            <a:extLst>
              <a:ext uri="{FF2B5EF4-FFF2-40B4-BE49-F238E27FC236}">
                <a16:creationId xmlns:a16="http://schemas.microsoft.com/office/drawing/2014/main" id="{9097EDCB-055E-B591-32DE-A86963CC1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5822" y="393534"/>
            <a:ext cx="4899026" cy="447734"/>
          </a:xfr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b="1">
                <a:latin typeface="Danone One Condensed" panose="020B0504030202020204" pitchFamily="34" charset="0"/>
                <a:cs typeface="Danone One Cn" panose="020B0604020202020204" charset="0"/>
              </a:rPr>
              <a:t>Top </a:t>
            </a:r>
            <a:r>
              <a:rPr lang="de-DE" sz="2400" b="1" err="1">
                <a:latin typeface="Danone One Condensed" panose="020B0504030202020204" pitchFamily="34" charset="0"/>
                <a:cs typeface="Danone One Cn" panose="020B0604020202020204" charset="0"/>
              </a:rPr>
              <a:t>success</a:t>
            </a:r>
            <a:r>
              <a:rPr lang="de-DE" sz="2400" b="1">
                <a:latin typeface="Danone One Condensed" panose="020B0504030202020204" pitchFamily="34" charset="0"/>
                <a:cs typeface="Danone One Cn" panose="020B0604020202020204" charset="0"/>
              </a:rPr>
              <a:t> </a:t>
            </a:r>
            <a:r>
              <a:rPr lang="de-DE" sz="2400" b="1" err="1">
                <a:latin typeface="Danone One Condensed" panose="020B0504030202020204" pitchFamily="34" charset="0"/>
                <a:cs typeface="Danone One Cn" panose="020B0604020202020204" charset="0"/>
              </a:rPr>
              <a:t>factors</a:t>
            </a:r>
            <a:endParaRPr lang="de-DE" sz="2400" b="1">
              <a:latin typeface="Danone One Condensed" panose="020B0504030202020204" pitchFamily="34" charset="0"/>
              <a:cs typeface="Danone One Cn" panose="020B0604020202020204" charset="0"/>
            </a:endParaRP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8E9D16D-AEE2-57CE-8570-E3AD45D24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en-US"/>
            </a:defPPr>
            <a:lvl1pPr marL="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19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8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957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275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1594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913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32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551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SemiBold" pitchFamily="2" charset="0"/>
                <a:ea typeface="+mn-ea"/>
                <a:cs typeface="Aharoni" panose="02010803020104030203" pitchFamily="2" charset="-79"/>
              </a:rPr>
              <a:t>NUTRINI</a:t>
            </a:r>
          </a:p>
        </p:txBody>
      </p:sp>
      <p:sp>
        <p:nvSpPr>
          <p:cNvPr id="22" name="Inhaltsplatzhalter 25">
            <a:extLst>
              <a:ext uri="{FF2B5EF4-FFF2-40B4-BE49-F238E27FC236}">
                <a16:creationId xmlns:a16="http://schemas.microsoft.com/office/drawing/2014/main" id="{C357F575-F729-6F70-7B7B-8F9CAB5AEAA2}"/>
              </a:ext>
            </a:extLst>
          </p:cNvPr>
          <p:cNvSpPr txBox="1">
            <a:spLocks/>
          </p:cNvSpPr>
          <p:nvPr/>
        </p:nvSpPr>
        <p:spPr>
          <a:xfrm>
            <a:off x="564333" y="3261666"/>
            <a:ext cx="4945015" cy="10312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Clear </a:t>
            </a:r>
            <a:r>
              <a:rPr kumimoji="0" lang="de-AT" sz="18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choices</a:t>
            </a: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 of </a:t>
            </a:r>
            <a:r>
              <a:rPr kumimoji="0" lang="de-AT" sz="18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therapeutic</a:t>
            </a: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 </a:t>
            </a:r>
            <a:r>
              <a:rPr kumimoji="0" lang="de-AT" sz="18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areas</a:t>
            </a:r>
            <a:endParaRPr kumimoji="0" lang="de-AT" sz="1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anone One Light" panose="020B0304030202020204" pitchFamily="34" charset="0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Clear </a:t>
            </a:r>
            <a:r>
              <a:rPr kumimoji="0" lang="de-AT" sz="18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demand</a:t>
            </a: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 </a:t>
            </a:r>
            <a:r>
              <a:rPr kumimoji="0" lang="de-AT" sz="18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generation</a:t>
            </a: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 </a:t>
            </a:r>
            <a:r>
              <a:rPr kumimoji="0" lang="de-AT" sz="18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model</a:t>
            </a:r>
            <a:endParaRPr kumimoji="0" lang="de-AT" sz="18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anone One Light" panose="020B0304030202020204" pitchFamily="34" charset="0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Clear </a:t>
            </a:r>
            <a:r>
              <a:rPr kumimoji="0" lang="de-AT" sz="18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focus</a:t>
            </a: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 on </a:t>
            </a:r>
            <a:r>
              <a:rPr kumimoji="0" lang="de-AT" sz="18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Direct</a:t>
            </a: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 Homecare </a:t>
            </a:r>
          </a:p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1800" b="0" i="0" u="none" strike="noStrike" kern="1200" cap="all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1EA14A77-93BA-9C68-F65A-47E4DC9EF008}"/>
              </a:ext>
            </a:extLst>
          </p:cNvPr>
          <p:cNvSpPr txBox="1">
            <a:spLocks/>
          </p:cNvSpPr>
          <p:nvPr/>
        </p:nvSpPr>
        <p:spPr>
          <a:xfrm>
            <a:off x="220559" y="2751272"/>
            <a:ext cx="3116215" cy="4477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j-ea"/>
                <a:cs typeface="+mj-cs"/>
              </a:rPr>
              <a:t>Frame </a:t>
            </a:r>
            <a:r>
              <a:rPr kumimoji="0" lang="de-DE" sz="2400" b="1" i="0" u="none" strike="noStrike" kern="120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j-ea"/>
                <a:cs typeface="+mj-cs"/>
              </a:rPr>
              <a:t>followed</a:t>
            </a:r>
            <a:endParaRPr kumimoji="0" lang="de-DE" sz="24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 panose="020B0504030202020204" pitchFamily="34" charset="0"/>
              <a:ea typeface="+mj-ea"/>
              <a:cs typeface="+mj-cs"/>
            </a:endParaRPr>
          </a:p>
        </p:txBody>
      </p:sp>
      <p:sp>
        <p:nvSpPr>
          <p:cNvPr id="24" name="Textplatzhalter 5">
            <a:extLst>
              <a:ext uri="{FF2B5EF4-FFF2-40B4-BE49-F238E27FC236}">
                <a16:creationId xmlns:a16="http://schemas.microsoft.com/office/drawing/2014/main" id="{422525B0-3F24-F359-8B3C-49DC94039E26}"/>
              </a:ext>
            </a:extLst>
          </p:cNvPr>
          <p:cNvSpPr txBox="1">
            <a:spLocks/>
          </p:cNvSpPr>
          <p:nvPr/>
        </p:nvSpPr>
        <p:spPr>
          <a:xfrm>
            <a:off x="228046" y="4935024"/>
            <a:ext cx="3753627" cy="44773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2400" b="1" i="0" u="none" strike="noStrike" kern="120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j-ea"/>
                <a:cs typeface="+mj-cs"/>
              </a:rPr>
              <a:t>Step-changed</a:t>
            </a:r>
            <a:r>
              <a:rPr kumimoji="0" lang="de-DE" sz="24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j-ea"/>
                <a:cs typeface="+mj-cs"/>
              </a:rPr>
              <a:t> </a:t>
            </a:r>
            <a:r>
              <a:rPr kumimoji="0" lang="de-DE" sz="2400" b="1" i="0" u="none" strike="noStrike" kern="120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Condensed" panose="020B0504030202020204" pitchFamily="34" charset="0"/>
                <a:ea typeface="+mj-ea"/>
                <a:cs typeface="+mj-cs"/>
              </a:rPr>
              <a:t>capabilities</a:t>
            </a:r>
            <a:endParaRPr kumimoji="0" lang="de-DE" sz="2400" b="1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Condensed" panose="020B0504030202020204" pitchFamily="34" charset="0"/>
              <a:ea typeface="+mj-ea"/>
              <a:cs typeface="+mj-cs"/>
            </a:endParaRPr>
          </a:p>
        </p:txBody>
      </p:sp>
      <p:sp>
        <p:nvSpPr>
          <p:cNvPr id="25" name="Inhaltsplatzhalter 25">
            <a:extLst>
              <a:ext uri="{FF2B5EF4-FFF2-40B4-BE49-F238E27FC236}">
                <a16:creationId xmlns:a16="http://schemas.microsoft.com/office/drawing/2014/main" id="{D2DB0823-C7C2-310F-C5D8-99A6A2C95DB5}"/>
              </a:ext>
            </a:extLst>
          </p:cNvPr>
          <p:cNvSpPr txBox="1">
            <a:spLocks/>
          </p:cNvSpPr>
          <p:nvPr/>
        </p:nvSpPr>
        <p:spPr>
          <a:xfrm>
            <a:off x="251501" y="5382759"/>
            <a:ext cx="5498189" cy="8645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Mindset</a:t>
            </a:r>
            <a:r>
              <a:rPr kumimoji="0" lang="de-AT" sz="1800" b="1" i="0" u="none" strike="noStrike" kern="1200" cap="none" spc="0" normalizeH="0" baseline="3000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2</a:t>
            </a:r>
            <a:r>
              <a:rPr kumimoji="0" lang="de-AT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 </a:t>
            </a:r>
            <a:r>
              <a:rPr kumimoji="0" lang="de-AT" sz="1400" b="0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#nolazyleader</a:t>
            </a: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anone One Light" panose="020B0304030202020204" pitchFamily="34" charset="0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OCE </a:t>
            </a:r>
            <a:r>
              <a:rPr kumimoji="0" lang="de-DE" sz="18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mindset</a:t>
            </a: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 &amp; </a:t>
            </a:r>
            <a:r>
              <a:rPr kumimoji="0" lang="de-DE" sz="18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capabilities</a:t>
            </a:r>
            <a:endParaRPr kumimoji="0" lang="de-AT" sz="14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anone One Light" panose="020B0304030202020204" pitchFamily="34" charset="0"/>
              <a:ea typeface="+mn-ea"/>
              <a:cs typeface="+mn-cs"/>
            </a:endParaRPr>
          </a:p>
        </p:txBody>
      </p:sp>
      <p:sp>
        <p:nvSpPr>
          <p:cNvPr id="28" name="Ellipse 27">
            <a:extLst>
              <a:ext uri="{FF2B5EF4-FFF2-40B4-BE49-F238E27FC236}">
                <a16:creationId xmlns:a16="http://schemas.microsoft.com/office/drawing/2014/main" id="{6ECB9CA0-4545-A610-87F7-AF7717D1B407}"/>
              </a:ext>
            </a:extLst>
          </p:cNvPr>
          <p:cNvSpPr/>
          <p:nvPr/>
        </p:nvSpPr>
        <p:spPr>
          <a:xfrm>
            <a:off x="145916" y="1364754"/>
            <a:ext cx="268824" cy="307365"/>
          </a:xfrm>
          <a:prstGeom prst="ellipse">
            <a:avLst/>
          </a:prstGeom>
          <a:solidFill>
            <a:srgbClr val="DC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2</a:t>
            </a:r>
          </a:p>
        </p:txBody>
      </p:sp>
      <p:pic>
        <p:nvPicPr>
          <p:cNvPr id="30" name="Grafik 29" descr="Ein Bild, das Grafiken enthält.&#10;&#10;Automatisch generierte Beschreibung">
            <a:extLst>
              <a:ext uri="{FF2B5EF4-FFF2-40B4-BE49-F238E27FC236}">
                <a16:creationId xmlns:a16="http://schemas.microsoft.com/office/drawing/2014/main" id="{4AC849D3-ABCE-FC1E-A6F2-2595DDE2CEC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36" y="3217602"/>
            <a:ext cx="347546" cy="347546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17A67FBC-6DC8-AEA6-D2E4-6F6E87005604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9478" y="3626480"/>
            <a:ext cx="309262" cy="309262"/>
          </a:xfrm>
          <a:prstGeom prst="rect">
            <a:avLst/>
          </a:prstGeom>
        </p:spPr>
      </p:pic>
      <p:sp>
        <p:nvSpPr>
          <p:cNvPr id="32" name="Google Shape;451;p64">
            <a:extLst>
              <a:ext uri="{FF2B5EF4-FFF2-40B4-BE49-F238E27FC236}">
                <a16:creationId xmlns:a16="http://schemas.microsoft.com/office/drawing/2014/main" id="{1718D835-FE28-AA73-1D98-0C30E0D4F7DF}"/>
              </a:ext>
            </a:extLst>
          </p:cNvPr>
          <p:cNvSpPr/>
          <p:nvPr/>
        </p:nvSpPr>
        <p:spPr>
          <a:xfrm>
            <a:off x="4679378" y="3065623"/>
            <a:ext cx="223067" cy="223067"/>
          </a:xfrm>
          <a:custGeom>
            <a:avLst/>
            <a:gdLst/>
            <a:ahLst/>
            <a:cxnLst/>
            <a:rect l="l" t="t" r="r" b="b"/>
            <a:pathLst>
              <a:path w="236" h="236" extrusionOk="0"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lnTo>
                  <a:pt x="48" y="4"/>
                </a:lnTo>
                <a:lnTo>
                  <a:pt x="70" y="10"/>
                </a:lnTo>
                <a:lnTo>
                  <a:pt x="92" y="18"/>
                </a:lnTo>
                <a:lnTo>
                  <a:pt x="112" y="28"/>
                </a:lnTo>
                <a:lnTo>
                  <a:pt x="132" y="40"/>
                </a:lnTo>
                <a:lnTo>
                  <a:pt x="150" y="54"/>
                </a:lnTo>
                <a:lnTo>
                  <a:pt x="168" y="68"/>
                </a:lnTo>
                <a:lnTo>
                  <a:pt x="182" y="86"/>
                </a:lnTo>
                <a:lnTo>
                  <a:pt x="196" y="104"/>
                </a:lnTo>
                <a:lnTo>
                  <a:pt x="208" y="124"/>
                </a:lnTo>
                <a:lnTo>
                  <a:pt x="218" y="144"/>
                </a:lnTo>
                <a:lnTo>
                  <a:pt x="226" y="166"/>
                </a:lnTo>
                <a:lnTo>
                  <a:pt x="232" y="188"/>
                </a:lnTo>
                <a:lnTo>
                  <a:pt x="236" y="212"/>
                </a:lnTo>
                <a:lnTo>
                  <a:pt x="236" y="236"/>
                </a:lnTo>
              </a:path>
            </a:pathLst>
          </a:cu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452;p64">
            <a:extLst>
              <a:ext uri="{FF2B5EF4-FFF2-40B4-BE49-F238E27FC236}">
                <a16:creationId xmlns:a16="http://schemas.microsoft.com/office/drawing/2014/main" id="{A00E9983-D5D8-DAD1-F591-3923E50CB350}"/>
              </a:ext>
            </a:extLst>
          </p:cNvPr>
          <p:cNvSpPr/>
          <p:nvPr/>
        </p:nvSpPr>
        <p:spPr>
          <a:xfrm>
            <a:off x="4679378" y="3154472"/>
            <a:ext cx="134218" cy="134218"/>
          </a:xfrm>
          <a:custGeom>
            <a:avLst/>
            <a:gdLst/>
            <a:ahLst/>
            <a:cxnLst/>
            <a:rect l="l" t="t" r="r" b="b"/>
            <a:pathLst>
              <a:path w="142" h="142" extrusionOk="0">
                <a:moveTo>
                  <a:pt x="0" y="0"/>
                </a:moveTo>
                <a:lnTo>
                  <a:pt x="0" y="0"/>
                </a:lnTo>
                <a:lnTo>
                  <a:pt x="14" y="2"/>
                </a:lnTo>
                <a:lnTo>
                  <a:pt x="28" y="4"/>
                </a:lnTo>
                <a:lnTo>
                  <a:pt x="42" y="6"/>
                </a:lnTo>
                <a:lnTo>
                  <a:pt x="56" y="12"/>
                </a:lnTo>
                <a:lnTo>
                  <a:pt x="68" y="18"/>
                </a:lnTo>
                <a:lnTo>
                  <a:pt x="80" y="24"/>
                </a:lnTo>
                <a:lnTo>
                  <a:pt x="90" y="32"/>
                </a:lnTo>
                <a:lnTo>
                  <a:pt x="100" y="42"/>
                </a:lnTo>
                <a:lnTo>
                  <a:pt x="110" y="52"/>
                </a:lnTo>
                <a:lnTo>
                  <a:pt x="118" y="62"/>
                </a:lnTo>
                <a:lnTo>
                  <a:pt x="124" y="74"/>
                </a:lnTo>
                <a:lnTo>
                  <a:pt x="130" y="86"/>
                </a:lnTo>
                <a:lnTo>
                  <a:pt x="136" y="100"/>
                </a:lnTo>
                <a:lnTo>
                  <a:pt x="138" y="114"/>
                </a:lnTo>
                <a:lnTo>
                  <a:pt x="140" y="128"/>
                </a:lnTo>
                <a:lnTo>
                  <a:pt x="142" y="142"/>
                </a:lnTo>
              </a:path>
            </a:pathLst>
          </a:cu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450;p64">
            <a:extLst>
              <a:ext uri="{FF2B5EF4-FFF2-40B4-BE49-F238E27FC236}">
                <a16:creationId xmlns:a16="http://schemas.microsoft.com/office/drawing/2014/main" id="{B0AA1EA9-6054-83D0-720E-936FC9D35A2B}"/>
              </a:ext>
            </a:extLst>
          </p:cNvPr>
          <p:cNvSpPr/>
          <p:nvPr/>
        </p:nvSpPr>
        <p:spPr>
          <a:xfrm>
            <a:off x="4660473" y="3241429"/>
            <a:ext cx="66164" cy="66164"/>
          </a:xfrm>
          <a:custGeom>
            <a:avLst/>
            <a:gdLst/>
            <a:ahLst/>
            <a:cxnLst/>
            <a:rect l="l" t="t" r="r" b="b"/>
            <a:pathLst>
              <a:path w="70" h="70" extrusionOk="0">
                <a:moveTo>
                  <a:pt x="70" y="34"/>
                </a:moveTo>
                <a:lnTo>
                  <a:pt x="70" y="34"/>
                </a:lnTo>
                <a:lnTo>
                  <a:pt x="70" y="42"/>
                </a:lnTo>
                <a:lnTo>
                  <a:pt x="68" y="48"/>
                </a:lnTo>
                <a:lnTo>
                  <a:pt x="64" y="54"/>
                </a:lnTo>
                <a:lnTo>
                  <a:pt x="60" y="60"/>
                </a:lnTo>
                <a:lnTo>
                  <a:pt x="56" y="64"/>
                </a:lnTo>
                <a:lnTo>
                  <a:pt x="48" y="68"/>
                </a:lnTo>
                <a:lnTo>
                  <a:pt x="42" y="70"/>
                </a:lnTo>
                <a:lnTo>
                  <a:pt x="36" y="70"/>
                </a:lnTo>
                <a:lnTo>
                  <a:pt x="36" y="70"/>
                </a:lnTo>
                <a:lnTo>
                  <a:pt x="28" y="70"/>
                </a:lnTo>
                <a:lnTo>
                  <a:pt x="22" y="68"/>
                </a:lnTo>
                <a:lnTo>
                  <a:pt x="16" y="64"/>
                </a:lnTo>
                <a:lnTo>
                  <a:pt x="10" y="60"/>
                </a:lnTo>
                <a:lnTo>
                  <a:pt x="6" y="54"/>
                </a:lnTo>
                <a:lnTo>
                  <a:pt x="2" y="48"/>
                </a:lnTo>
                <a:lnTo>
                  <a:pt x="0" y="42"/>
                </a:lnTo>
                <a:lnTo>
                  <a:pt x="0" y="34"/>
                </a:lnTo>
                <a:lnTo>
                  <a:pt x="0" y="34"/>
                </a:lnTo>
                <a:lnTo>
                  <a:pt x="0" y="28"/>
                </a:lnTo>
                <a:lnTo>
                  <a:pt x="2" y="22"/>
                </a:lnTo>
                <a:lnTo>
                  <a:pt x="6" y="14"/>
                </a:lnTo>
                <a:lnTo>
                  <a:pt x="10" y="10"/>
                </a:lnTo>
                <a:lnTo>
                  <a:pt x="16" y="6"/>
                </a:lnTo>
                <a:lnTo>
                  <a:pt x="22" y="2"/>
                </a:lnTo>
                <a:lnTo>
                  <a:pt x="28" y="0"/>
                </a:lnTo>
                <a:lnTo>
                  <a:pt x="36" y="0"/>
                </a:lnTo>
                <a:lnTo>
                  <a:pt x="36" y="0"/>
                </a:lnTo>
                <a:lnTo>
                  <a:pt x="42" y="0"/>
                </a:lnTo>
                <a:lnTo>
                  <a:pt x="48" y="2"/>
                </a:lnTo>
                <a:lnTo>
                  <a:pt x="56" y="6"/>
                </a:lnTo>
                <a:lnTo>
                  <a:pt x="60" y="10"/>
                </a:lnTo>
                <a:lnTo>
                  <a:pt x="64" y="14"/>
                </a:lnTo>
                <a:lnTo>
                  <a:pt x="68" y="22"/>
                </a:lnTo>
                <a:lnTo>
                  <a:pt x="70" y="28"/>
                </a:lnTo>
                <a:lnTo>
                  <a:pt x="70" y="34"/>
                </a:lnTo>
                <a:lnTo>
                  <a:pt x="70" y="34"/>
                </a:lnTo>
                <a:close/>
              </a:path>
            </a:pathLst>
          </a:custGeom>
          <a:noFill/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0344B60D-2329-1B18-E53B-0530EF94313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620" y="4018440"/>
            <a:ext cx="309262" cy="309262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B434E074-5F58-82AE-2C0C-FF027A7FCF7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60166"/>
          <a:stretch/>
        </p:blipFill>
        <p:spPr>
          <a:xfrm>
            <a:off x="9474632" y="1"/>
            <a:ext cx="2158171" cy="862105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8F2746D4-5EFB-0836-ACF2-20858670FF1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77" b="1"/>
          <a:stretch/>
        </p:blipFill>
        <p:spPr>
          <a:xfrm>
            <a:off x="9917925" y="-44151"/>
            <a:ext cx="1271583" cy="695020"/>
          </a:xfrm>
          <a:prstGeom prst="rect">
            <a:avLst/>
          </a:prstGeom>
        </p:spPr>
      </p:pic>
      <p:sp>
        <p:nvSpPr>
          <p:cNvPr id="38" name="Ellipse 37">
            <a:extLst>
              <a:ext uri="{FF2B5EF4-FFF2-40B4-BE49-F238E27FC236}">
                <a16:creationId xmlns:a16="http://schemas.microsoft.com/office/drawing/2014/main" id="{110589EA-65D7-FF47-4A35-552BAA32F4D0}"/>
              </a:ext>
            </a:extLst>
          </p:cNvPr>
          <p:cNvSpPr/>
          <p:nvPr/>
        </p:nvSpPr>
        <p:spPr>
          <a:xfrm>
            <a:off x="140285" y="1784577"/>
            <a:ext cx="268824" cy="307365"/>
          </a:xfrm>
          <a:prstGeom prst="ellipse">
            <a:avLst/>
          </a:prstGeom>
          <a:solidFill>
            <a:srgbClr val="DC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3</a:t>
            </a:r>
          </a:p>
        </p:txBody>
      </p:sp>
      <p:sp>
        <p:nvSpPr>
          <p:cNvPr id="43" name="Inhaltsplatzhalter 25">
            <a:extLst>
              <a:ext uri="{FF2B5EF4-FFF2-40B4-BE49-F238E27FC236}">
                <a16:creationId xmlns:a16="http://schemas.microsoft.com/office/drawing/2014/main" id="{C452A2AF-2B7B-DBE0-0F15-C609008E7F3E}"/>
              </a:ext>
            </a:extLst>
          </p:cNvPr>
          <p:cNvSpPr txBox="1">
            <a:spLocks/>
          </p:cNvSpPr>
          <p:nvPr/>
        </p:nvSpPr>
        <p:spPr>
          <a:xfrm>
            <a:off x="17115503" y="3344999"/>
            <a:ext cx="1424509" cy="8645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AT" sz="1050" b="0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411015D3-70C2-F2EF-C007-5092482EC6FF}"/>
              </a:ext>
            </a:extLst>
          </p:cNvPr>
          <p:cNvSpPr/>
          <p:nvPr/>
        </p:nvSpPr>
        <p:spPr>
          <a:xfrm>
            <a:off x="145916" y="956783"/>
            <a:ext cx="268824" cy="307365"/>
          </a:xfrm>
          <a:prstGeom prst="ellipse">
            <a:avLst/>
          </a:prstGeom>
          <a:solidFill>
            <a:srgbClr val="DC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/>
                <a:ea typeface="+mn-ea"/>
                <a:cs typeface="+mn-cs"/>
              </a:rPr>
              <a:t>1</a:t>
            </a:r>
          </a:p>
        </p:txBody>
      </p:sp>
      <p:pic>
        <p:nvPicPr>
          <p:cNvPr id="5" name="Picture 4" descr="Circle flag of Germany. 11571346 PNG">
            <a:extLst>
              <a:ext uri="{FF2B5EF4-FFF2-40B4-BE49-F238E27FC236}">
                <a16:creationId xmlns:a16="http://schemas.microsoft.com/office/drawing/2014/main" id="{661CEABF-E4CD-DB41-A280-979B376C634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28574" y="-324908"/>
            <a:ext cx="734483" cy="74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4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7E3552-D495-B5AB-B326-F8214CEC7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en-US"/>
            </a:defPPr>
            <a:lvl1pPr marL="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19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8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957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275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1594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913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32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551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t>NUTRINI</a:t>
            </a: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4970B9C5-7C74-C829-6C80-76420DEF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99899"/>
            <a:ext cx="8337985" cy="461125"/>
          </a:xfrm>
        </p:spPr>
        <p:txBody>
          <a:bodyPr>
            <a:no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>
                <a:latin typeface="+mj-lt"/>
                <a:ea typeface="+mj-ea"/>
              </a:rPr>
              <a:t>GROWTH CATEGORY IS DRIVEN BY TA ACTIVATION:</a:t>
            </a:r>
            <a:br>
              <a:rPr lang="en-GB" sz="2400">
                <a:latin typeface="+mj-lt"/>
                <a:ea typeface="+mj-ea"/>
              </a:rPr>
            </a:br>
            <a:r>
              <a:rPr lang="en-GB" sz="2400">
                <a:latin typeface="+mj-lt"/>
                <a:ea typeface="+mj-ea"/>
              </a:rPr>
              <a:t>continued BIG headroom in our strategic playing Fields</a:t>
            </a: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EB476CEB-042F-B263-6959-2D52B5D434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166"/>
          <a:stretch/>
        </p:blipFill>
        <p:spPr>
          <a:xfrm>
            <a:off x="9409552" y="1"/>
            <a:ext cx="2158171" cy="862105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45E89652-34FD-124B-B96F-801016A28F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77" b="1"/>
          <a:stretch/>
        </p:blipFill>
        <p:spPr>
          <a:xfrm>
            <a:off x="9852845" y="-44151"/>
            <a:ext cx="1271583" cy="69502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C04440E9-86D0-8C86-C1B7-7028D49132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04" y="1303534"/>
            <a:ext cx="10396022" cy="4394923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4F023B00-8107-A551-CC17-E2BB48DF3825}"/>
              </a:ext>
            </a:extLst>
          </p:cNvPr>
          <p:cNvSpPr txBox="1"/>
          <p:nvPr/>
        </p:nvSpPr>
        <p:spPr>
          <a:xfrm>
            <a:off x="409904" y="1303534"/>
            <a:ext cx="1915511" cy="45927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pic>
        <p:nvPicPr>
          <p:cNvPr id="5" name="Picture 4" descr="Circle flag of Germany. 11571346 PNG">
            <a:extLst>
              <a:ext uri="{FF2B5EF4-FFF2-40B4-BE49-F238E27FC236}">
                <a16:creationId xmlns:a16="http://schemas.microsoft.com/office/drawing/2014/main" id="{57D263E2-3DD2-F813-DD01-967BA03E09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09" y="923925"/>
            <a:ext cx="734483" cy="74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06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extfeld 42">
            <a:extLst>
              <a:ext uri="{FF2B5EF4-FFF2-40B4-BE49-F238E27FC236}">
                <a16:creationId xmlns:a16="http://schemas.microsoft.com/office/drawing/2014/main" id="{343915A4-8476-8F12-DED1-022743247EE3}"/>
              </a:ext>
            </a:extLst>
          </p:cNvPr>
          <p:cNvSpPr txBox="1"/>
          <p:nvPr/>
        </p:nvSpPr>
        <p:spPr>
          <a:xfrm>
            <a:off x="1763344" y="4992135"/>
            <a:ext cx="4107357" cy="1413153"/>
          </a:xfrm>
          <a:custGeom>
            <a:avLst/>
            <a:gdLst>
              <a:gd name="connsiteX0" fmla="*/ 0 w 4107357"/>
              <a:gd name="connsiteY0" fmla="*/ 235530 h 1413153"/>
              <a:gd name="connsiteX1" fmla="*/ 235530 w 4107357"/>
              <a:gd name="connsiteY1" fmla="*/ 0 h 1413153"/>
              <a:gd name="connsiteX2" fmla="*/ 805217 w 4107357"/>
              <a:gd name="connsiteY2" fmla="*/ 0 h 1413153"/>
              <a:gd name="connsiteX3" fmla="*/ 1447629 w 4107357"/>
              <a:gd name="connsiteY3" fmla="*/ 0 h 1413153"/>
              <a:gd name="connsiteX4" fmla="*/ 2053679 w 4107357"/>
              <a:gd name="connsiteY4" fmla="*/ 0 h 1413153"/>
              <a:gd name="connsiteX5" fmla="*/ 2550639 w 4107357"/>
              <a:gd name="connsiteY5" fmla="*/ 0 h 1413153"/>
              <a:gd name="connsiteX6" fmla="*/ 3047600 w 4107357"/>
              <a:gd name="connsiteY6" fmla="*/ 0 h 1413153"/>
              <a:gd name="connsiteX7" fmla="*/ 3871827 w 4107357"/>
              <a:gd name="connsiteY7" fmla="*/ 0 h 1413153"/>
              <a:gd name="connsiteX8" fmla="*/ 4107357 w 4107357"/>
              <a:gd name="connsiteY8" fmla="*/ 235530 h 1413153"/>
              <a:gd name="connsiteX9" fmla="*/ 4107357 w 4107357"/>
              <a:gd name="connsiteY9" fmla="*/ 725418 h 1413153"/>
              <a:gd name="connsiteX10" fmla="*/ 4107357 w 4107357"/>
              <a:gd name="connsiteY10" fmla="*/ 1177623 h 1413153"/>
              <a:gd name="connsiteX11" fmla="*/ 3871827 w 4107357"/>
              <a:gd name="connsiteY11" fmla="*/ 1413153 h 1413153"/>
              <a:gd name="connsiteX12" fmla="*/ 3193052 w 4107357"/>
              <a:gd name="connsiteY12" fmla="*/ 1413153 h 1413153"/>
              <a:gd name="connsiteX13" fmla="*/ 2587002 w 4107357"/>
              <a:gd name="connsiteY13" fmla="*/ 1413153 h 1413153"/>
              <a:gd name="connsiteX14" fmla="*/ 2090041 w 4107357"/>
              <a:gd name="connsiteY14" fmla="*/ 1413153 h 1413153"/>
              <a:gd name="connsiteX15" fmla="*/ 1520355 w 4107357"/>
              <a:gd name="connsiteY15" fmla="*/ 1413153 h 1413153"/>
              <a:gd name="connsiteX16" fmla="*/ 1023394 w 4107357"/>
              <a:gd name="connsiteY16" fmla="*/ 1413153 h 1413153"/>
              <a:gd name="connsiteX17" fmla="*/ 235530 w 4107357"/>
              <a:gd name="connsiteY17" fmla="*/ 1413153 h 1413153"/>
              <a:gd name="connsiteX18" fmla="*/ 0 w 4107357"/>
              <a:gd name="connsiteY18" fmla="*/ 1177623 h 1413153"/>
              <a:gd name="connsiteX19" fmla="*/ 0 w 4107357"/>
              <a:gd name="connsiteY19" fmla="*/ 725418 h 1413153"/>
              <a:gd name="connsiteX20" fmla="*/ 0 w 4107357"/>
              <a:gd name="connsiteY20" fmla="*/ 235530 h 141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107357" h="1413153" fill="none" extrusionOk="0">
                <a:moveTo>
                  <a:pt x="0" y="235530"/>
                </a:moveTo>
                <a:cubicBezTo>
                  <a:pt x="2752" y="125193"/>
                  <a:pt x="81952" y="11655"/>
                  <a:pt x="235530" y="0"/>
                </a:cubicBezTo>
                <a:cubicBezTo>
                  <a:pt x="417368" y="25231"/>
                  <a:pt x="610889" y="-19998"/>
                  <a:pt x="805217" y="0"/>
                </a:cubicBezTo>
                <a:cubicBezTo>
                  <a:pt x="999545" y="19998"/>
                  <a:pt x="1238747" y="11507"/>
                  <a:pt x="1447629" y="0"/>
                </a:cubicBezTo>
                <a:cubicBezTo>
                  <a:pt x="1656511" y="-11507"/>
                  <a:pt x="1892880" y="-28016"/>
                  <a:pt x="2053679" y="0"/>
                </a:cubicBezTo>
                <a:cubicBezTo>
                  <a:pt x="2214478" y="28016"/>
                  <a:pt x="2445149" y="18972"/>
                  <a:pt x="2550639" y="0"/>
                </a:cubicBezTo>
                <a:cubicBezTo>
                  <a:pt x="2656129" y="-18972"/>
                  <a:pt x="2831566" y="-18504"/>
                  <a:pt x="3047600" y="0"/>
                </a:cubicBezTo>
                <a:cubicBezTo>
                  <a:pt x="3263634" y="18504"/>
                  <a:pt x="3598850" y="-235"/>
                  <a:pt x="3871827" y="0"/>
                </a:cubicBezTo>
                <a:cubicBezTo>
                  <a:pt x="3991093" y="30219"/>
                  <a:pt x="4102155" y="111969"/>
                  <a:pt x="4107357" y="235530"/>
                </a:cubicBezTo>
                <a:cubicBezTo>
                  <a:pt x="4123950" y="338302"/>
                  <a:pt x="4089714" y="591982"/>
                  <a:pt x="4107357" y="725418"/>
                </a:cubicBezTo>
                <a:cubicBezTo>
                  <a:pt x="4125000" y="858854"/>
                  <a:pt x="4124405" y="1049383"/>
                  <a:pt x="4107357" y="1177623"/>
                </a:cubicBezTo>
                <a:cubicBezTo>
                  <a:pt x="4078979" y="1295697"/>
                  <a:pt x="4008357" y="1392467"/>
                  <a:pt x="3871827" y="1413153"/>
                </a:cubicBezTo>
                <a:cubicBezTo>
                  <a:pt x="3718405" y="1416166"/>
                  <a:pt x="3437448" y="1392532"/>
                  <a:pt x="3193052" y="1413153"/>
                </a:cubicBezTo>
                <a:cubicBezTo>
                  <a:pt x="2948657" y="1433774"/>
                  <a:pt x="2740003" y="1399746"/>
                  <a:pt x="2587002" y="1413153"/>
                </a:cubicBezTo>
                <a:cubicBezTo>
                  <a:pt x="2434001" y="1426561"/>
                  <a:pt x="2208064" y="1417890"/>
                  <a:pt x="2090041" y="1413153"/>
                </a:cubicBezTo>
                <a:cubicBezTo>
                  <a:pt x="1972018" y="1408416"/>
                  <a:pt x="1667019" y="1411199"/>
                  <a:pt x="1520355" y="1413153"/>
                </a:cubicBezTo>
                <a:cubicBezTo>
                  <a:pt x="1373691" y="1415107"/>
                  <a:pt x="1206813" y="1394606"/>
                  <a:pt x="1023394" y="1413153"/>
                </a:cubicBezTo>
                <a:cubicBezTo>
                  <a:pt x="839975" y="1431700"/>
                  <a:pt x="428163" y="1418229"/>
                  <a:pt x="235530" y="1413153"/>
                </a:cubicBezTo>
                <a:cubicBezTo>
                  <a:pt x="112555" y="1408777"/>
                  <a:pt x="-2727" y="1289850"/>
                  <a:pt x="0" y="1177623"/>
                </a:cubicBezTo>
                <a:cubicBezTo>
                  <a:pt x="5607" y="1005527"/>
                  <a:pt x="-12475" y="839328"/>
                  <a:pt x="0" y="725418"/>
                </a:cubicBezTo>
                <a:cubicBezTo>
                  <a:pt x="12475" y="611509"/>
                  <a:pt x="58" y="455238"/>
                  <a:pt x="0" y="235530"/>
                </a:cubicBezTo>
                <a:close/>
              </a:path>
              <a:path w="4107357" h="1413153" stroke="0" extrusionOk="0">
                <a:moveTo>
                  <a:pt x="0" y="235530"/>
                </a:moveTo>
                <a:cubicBezTo>
                  <a:pt x="1826" y="112872"/>
                  <a:pt x="101157" y="4068"/>
                  <a:pt x="235530" y="0"/>
                </a:cubicBezTo>
                <a:cubicBezTo>
                  <a:pt x="412253" y="14982"/>
                  <a:pt x="636859" y="23388"/>
                  <a:pt x="768854" y="0"/>
                </a:cubicBezTo>
                <a:cubicBezTo>
                  <a:pt x="900849" y="-23388"/>
                  <a:pt x="1101867" y="-17889"/>
                  <a:pt x="1265814" y="0"/>
                </a:cubicBezTo>
                <a:cubicBezTo>
                  <a:pt x="1429761" y="17889"/>
                  <a:pt x="1647009" y="3672"/>
                  <a:pt x="1762775" y="0"/>
                </a:cubicBezTo>
                <a:cubicBezTo>
                  <a:pt x="1878541" y="-3672"/>
                  <a:pt x="2047130" y="-13451"/>
                  <a:pt x="2296098" y="0"/>
                </a:cubicBezTo>
                <a:cubicBezTo>
                  <a:pt x="2545066" y="13451"/>
                  <a:pt x="2681496" y="-19361"/>
                  <a:pt x="2793059" y="0"/>
                </a:cubicBezTo>
                <a:cubicBezTo>
                  <a:pt x="2904622" y="19361"/>
                  <a:pt x="3418161" y="-25679"/>
                  <a:pt x="3871827" y="0"/>
                </a:cubicBezTo>
                <a:cubicBezTo>
                  <a:pt x="3999138" y="4503"/>
                  <a:pt x="4129044" y="100506"/>
                  <a:pt x="4107357" y="235530"/>
                </a:cubicBezTo>
                <a:cubicBezTo>
                  <a:pt x="4102168" y="407816"/>
                  <a:pt x="4118521" y="552340"/>
                  <a:pt x="4107357" y="687735"/>
                </a:cubicBezTo>
                <a:cubicBezTo>
                  <a:pt x="4096193" y="823131"/>
                  <a:pt x="4113057" y="1072674"/>
                  <a:pt x="4107357" y="1177623"/>
                </a:cubicBezTo>
                <a:cubicBezTo>
                  <a:pt x="4138178" y="1314094"/>
                  <a:pt x="4004510" y="1436988"/>
                  <a:pt x="3871827" y="1413153"/>
                </a:cubicBezTo>
                <a:cubicBezTo>
                  <a:pt x="3673819" y="1405682"/>
                  <a:pt x="3592468" y="1422109"/>
                  <a:pt x="3338503" y="1413153"/>
                </a:cubicBezTo>
                <a:cubicBezTo>
                  <a:pt x="3084538" y="1404197"/>
                  <a:pt x="2870775" y="1396650"/>
                  <a:pt x="2696091" y="1413153"/>
                </a:cubicBezTo>
                <a:cubicBezTo>
                  <a:pt x="2521407" y="1429656"/>
                  <a:pt x="2224041" y="1433185"/>
                  <a:pt x="2090041" y="1413153"/>
                </a:cubicBezTo>
                <a:cubicBezTo>
                  <a:pt x="1956041" y="1393122"/>
                  <a:pt x="1728809" y="1416628"/>
                  <a:pt x="1411266" y="1413153"/>
                </a:cubicBezTo>
                <a:cubicBezTo>
                  <a:pt x="1093723" y="1409678"/>
                  <a:pt x="701664" y="1395818"/>
                  <a:pt x="235530" y="1413153"/>
                </a:cubicBezTo>
                <a:cubicBezTo>
                  <a:pt x="117014" y="1421710"/>
                  <a:pt x="-10224" y="1302526"/>
                  <a:pt x="0" y="1177623"/>
                </a:cubicBezTo>
                <a:cubicBezTo>
                  <a:pt x="-4213" y="1060908"/>
                  <a:pt x="13064" y="849129"/>
                  <a:pt x="0" y="734839"/>
                </a:cubicBezTo>
                <a:cubicBezTo>
                  <a:pt x="-13064" y="620549"/>
                  <a:pt x="14005" y="363728"/>
                  <a:pt x="0" y="235530"/>
                </a:cubicBezTo>
                <a:close/>
              </a:path>
            </a:pathLst>
          </a:custGeom>
          <a:solidFill>
            <a:srgbClr val="612A8A"/>
          </a:solidFill>
          <a:ln>
            <a:solidFill>
              <a:srgbClr val="612A8A"/>
            </a:solidFill>
            <a:extLst>
              <a:ext uri="{C807C97D-BFC1-408E-A445-0C87EB9F89A2}">
                <ask:lineSketchStyleProps xmlns:ask="http://schemas.microsoft.com/office/drawing/2018/sketchyshapes" sd="377181222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 panose="020B0304030202020204" pitchFamily="34" charset="0"/>
                <a:ea typeface="+mn-ea"/>
                <a:cs typeface="+mn-cs"/>
              </a:rPr>
              <a:t>Drive regular screening for malnutrition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Boost HCP and parent awareness for malnutrition &amp; importance of nutritional therapy                                                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7E3552-D495-B5AB-B326-F8214CEC7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en-US"/>
            </a:defPPr>
            <a:lvl1pPr marL="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19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8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957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275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1594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913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32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551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t>NUTRINI</a:t>
            </a: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4970B9C5-7C74-C829-6C80-76420DEF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75" y="216268"/>
            <a:ext cx="7696201" cy="1052651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>
                <a:latin typeface="+mj-lt"/>
                <a:ea typeface="+mj-ea"/>
              </a:rPr>
              <a:t>The clarity on the demand generation model helps us unlock further penetration </a:t>
            </a: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EB476CEB-042F-B263-6959-2D52B5D434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166"/>
          <a:stretch/>
        </p:blipFill>
        <p:spPr>
          <a:xfrm>
            <a:off x="9409552" y="1"/>
            <a:ext cx="2158171" cy="862105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45E89652-34FD-124B-B96F-801016A28F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77" b="1"/>
          <a:stretch/>
        </p:blipFill>
        <p:spPr>
          <a:xfrm>
            <a:off x="9852845" y="-44151"/>
            <a:ext cx="1271583" cy="695020"/>
          </a:xfrm>
          <a:prstGeom prst="rect">
            <a:avLst/>
          </a:prstGeom>
        </p:spPr>
      </p:pic>
      <p:pic>
        <p:nvPicPr>
          <p:cNvPr id="70" name="Grafik 69">
            <a:extLst>
              <a:ext uri="{FF2B5EF4-FFF2-40B4-BE49-F238E27FC236}">
                <a16:creationId xmlns:a16="http://schemas.microsoft.com/office/drawing/2014/main" id="{EC98A7FC-562F-7EC3-0FAB-35433E24D9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166"/>
          <a:stretch/>
        </p:blipFill>
        <p:spPr>
          <a:xfrm>
            <a:off x="9409552" y="1"/>
            <a:ext cx="2158171" cy="862105"/>
          </a:xfrm>
          <a:prstGeom prst="rect">
            <a:avLst/>
          </a:prstGeom>
        </p:spPr>
      </p:pic>
      <p:pic>
        <p:nvPicPr>
          <p:cNvPr id="71" name="Grafik 70">
            <a:extLst>
              <a:ext uri="{FF2B5EF4-FFF2-40B4-BE49-F238E27FC236}">
                <a16:creationId xmlns:a16="http://schemas.microsoft.com/office/drawing/2014/main" id="{48D1BEA5-34F2-E2B6-6257-F9694157F6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77" b="1"/>
          <a:stretch/>
        </p:blipFill>
        <p:spPr>
          <a:xfrm>
            <a:off x="9852845" y="-44151"/>
            <a:ext cx="1271583" cy="695020"/>
          </a:xfrm>
          <a:prstGeom prst="rect">
            <a:avLst/>
          </a:prstGeom>
        </p:spPr>
      </p:pic>
      <p:sp>
        <p:nvSpPr>
          <p:cNvPr id="3" name="Rechteck: abgerundete Ecken 2">
            <a:extLst>
              <a:ext uri="{FF2B5EF4-FFF2-40B4-BE49-F238E27FC236}">
                <a16:creationId xmlns:a16="http://schemas.microsoft.com/office/drawing/2014/main" id="{2535DF64-2114-11B5-A056-0C51DB56464B}"/>
              </a:ext>
            </a:extLst>
          </p:cNvPr>
          <p:cNvSpPr/>
          <p:nvPr/>
        </p:nvSpPr>
        <p:spPr>
          <a:xfrm>
            <a:off x="444465" y="3501466"/>
            <a:ext cx="1186244" cy="776618"/>
          </a:xfrm>
          <a:custGeom>
            <a:avLst/>
            <a:gdLst>
              <a:gd name="connsiteX0" fmla="*/ 0 w 1186244"/>
              <a:gd name="connsiteY0" fmla="*/ 129439 h 776618"/>
              <a:gd name="connsiteX1" fmla="*/ 129439 w 1186244"/>
              <a:gd name="connsiteY1" fmla="*/ 0 h 776618"/>
              <a:gd name="connsiteX2" fmla="*/ 565301 w 1186244"/>
              <a:gd name="connsiteY2" fmla="*/ 0 h 776618"/>
              <a:gd name="connsiteX3" fmla="*/ 1056805 w 1186244"/>
              <a:gd name="connsiteY3" fmla="*/ 0 h 776618"/>
              <a:gd name="connsiteX4" fmla="*/ 1186244 w 1186244"/>
              <a:gd name="connsiteY4" fmla="*/ 129439 h 776618"/>
              <a:gd name="connsiteX5" fmla="*/ 1186244 w 1186244"/>
              <a:gd name="connsiteY5" fmla="*/ 647179 h 776618"/>
              <a:gd name="connsiteX6" fmla="*/ 1056805 w 1186244"/>
              <a:gd name="connsiteY6" fmla="*/ 776618 h 776618"/>
              <a:gd name="connsiteX7" fmla="*/ 620943 w 1186244"/>
              <a:gd name="connsiteY7" fmla="*/ 776618 h 776618"/>
              <a:gd name="connsiteX8" fmla="*/ 129439 w 1186244"/>
              <a:gd name="connsiteY8" fmla="*/ 776618 h 776618"/>
              <a:gd name="connsiteX9" fmla="*/ 0 w 1186244"/>
              <a:gd name="connsiteY9" fmla="*/ 647179 h 776618"/>
              <a:gd name="connsiteX10" fmla="*/ 0 w 1186244"/>
              <a:gd name="connsiteY10" fmla="*/ 129439 h 776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244" h="776618" fill="none" extrusionOk="0">
                <a:moveTo>
                  <a:pt x="0" y="129439"/>
                </a:moveTo>
                <a:cubicBezTo>
                  <a:pt x="-5214" y="54743"/>
                  <a:pt x="64440" y="16587"/>
                  <a:pt x="129439" y="0"/>
                </a:cubicBezTo>
                <a:cubicBezTo>
                  <a:pt x="263908" y="5886"/>
                  <a:pt x="468906" y="8729"/>
                  <a:pt x="565301" y="0"/>
                </a:cubicBezTo>
                <a:cubicBezTo>
                  <a:pt x="661696" y="-8729"/>
                  <a:pt x="893619" y="-21211"/>
                  <a:pt x="1056805" y="0"/>
                </a:cubicBezTo>
                <a:cubicBezTo>
                  <a:pt x="1131679" y="1639"/>
                  <a:pt x="1198765" y="52281"/>
                  <a:pt x="1186244" y="129439"/>
                </a:cubicBezTo>
                <a:cubicBezTo>
                  <a:pt x="1168225" y="300339"/>
                  <a:pt x="1200374" y="430736"/>
                  <a:pt x="1186244" y="647179"/>
                </a:cubicBezTo>
                <a:cubicBezTo>
                  <a:pt x="1199553" y="715541"/>
                  <a:pt x="1138070" y="763943"/>
                  <a:pt x="1056805" y="776618"/>
                </a:cubicBezTo>
                <a:cubicBezTo>
                  <a:pt x="956032" y="775248"/>
                  <a:pt x="776780" y="760119"/>
                  <a:pt x="620943" y="776618"/>
                </a:cubicBezTo>
                <a:cubicBezTo>
                  <a:pt x="465106" y="793117"/>
                  <a:pt x="274822" y="777765"/>
                  <a:pt x="129439" y="776618"/>
                </a:cubicBezTo>
                <a:cubicBezTo>
                  <a:pt x="70952" y="775363"/>
                  <a:pt x="-1284" y="726187"/>
                  <a:pt x="0" y="647179"/>
                </a:cubicBezTo>
                <a:cubicBezTo>
                  <a:pt x="2574" y="461454"/>
                  <a:pt x="25069" y="252326"/>
                  <a:pt x="0" y="129439"/>
                </a:cubicBezTo>
                <a:close/>
              </a:path>
              <a:path w="1186244" h="776618" stroke="0" extrusionOk="0">
                <a:moveTo>
                  <a:pt x="0" y="129439"/>
                </a:moveTo>
                <a:cubicBezTo>
                  <a:pt x="2515" y="44582"/>
                  <a:pt x="61333" y="-907"/>
                  <a:pt x="129439" y="0"/>
                </a:cubicBezTo>
                <a:cubicBezTo>
                  <a:pt x="273206" y="-6299"/>
                  <a:pt x="456601" y="697"/>
                  <a:pt x="602396" y="0"/>
                </a:cubicBezTo>
                <a:cubicBezTo>
                  <a:pt x="748191" y="-697"/>
                  <a:pt x="948283" y="-6730"/>
                  <a:pt x="1056805" y="0"/>
                </a:cubicBezTo>
                <a:cubicBezTo>
                  <a:pt x="1127508" y="5905"/>
                  <a:pt x="1192432" y="64570"/>
                  <a:pt x="1186244" y="129439"/>
                </a:cubicBezTo>
                <a:cubicBezTo>
                  <a:pt x="1186054" y="251525"/>
                  <a:pt x="1161993" y="457519"/>
                  <a:pt x="1186244" y="647179"/>
                </a:cubicBezTo>
                <a:cubicBezTo>
                  <a:pt x="1178487" y="711475"/>
                  <a:pt x="1129888" y="777439"/>
                  <a:pt x="1056805" y="776618"/>
                </a:cubicBezTo>
                <a:cubicBezTo>
                  <a:pt x="922031" y="764907"/>
                  <a:pt x="772797" y="761305"/>
                  <a:pt x="583848" y="776618"/>
                </a:cubicBezTo>
                <a:cubicBezTo>
                  <a:pt x="394899" y="791931"/>
                  <a:pt x="249105" y="798262"/>
                  <a:pt x="129439" y="776618"/>
                </a:cubicBezTo>
                <a:cubicBezTo>
                  <a:pt x="63475" y="772392"/>
                  <a:pt x="10278" y="714772"/>
                  <a:pt x="0" y="647179"/>
                </a:cubicBezTo>
                <a:cubicBezTo>
                  <a:pt x="-12863" y="531564"/>
                  <a:pt x="8325" y="355874"/>
                  <a:pt x="0" y="129439"/>
                </a:cubicBezTo>
                <a:close/>
              </a:path>
            </a:pathLst>
          </a:custGeom>
          <a:solidFill>
            <a:srgbClr val="D5CDE5"/>
          </a:solidFill>
          <a:ln>
            <a:solidFill>
              <a:srgbClr val="D5CDE5"/>
            </a:solidFill>
            <a:extLst>
              <a:ext uri="{C807C97D-BFC1-408E-A445-0C87EB9F89A2}">
                <ask:lineSketchStyleProps xmlns:ask="http://schemas.microsoft.com/office/drawing/2018/sketchyshapes" sd="405336711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6BB1596D-8B45-62F9-6BC6-397B7F0FE696}"/>
              </a:ext>
            </a:extLst>
          </p:cNvPr>
          <p:cNvSpPr/>
          <p:nvPr/>
        </p:nvSpPr>
        <p:spPr>
          <a:xfrm>
            <a:off x="445842" y="1876232"/>
            <a:ext cx="1177940" cy="1115380"/>
          </a:xfrm>
          <a:custGeom>
            <a:avLst/>
            <a:gdLst>
              <a:gd name="connsiteX0" fmla="*/ 0 w 1177940"/>
              <a:gd name="connsiteY0" fmla="*/ 185900 h 1115380"/>
              <a:gd name="connsiteX1" fmla="*/ 185900 w 1177940"/>
              <a:gd name="connsiteY1" fmla="*/ 0 h 1115380"/>
              <a:gd name="connsiteX2" fmla="*/ 597031 w 1177940"/>
              <a:gd name="connsiteY2" fmla="*/ 0 h 1115380"/>
              <a:gd name="connsiteX3" fmla="*/ 992040 w 1177940"/>
              <a:gd name="connsiteY3" fmla="*/ 0 h 1115380"/>
              <a:gd name="connsiteX4" fmla="*/ 1177940 w 1177940"/>
              <a:gd name="connsiteY4" fmla="*/ 185900 h 1115380"/>
              <a:gd name="connsiteX5" fmla="*/ 1177940 w 1177940"/>
              <a:gd name="connsiteY5" fmla="*/ 535383 h 1115380"/>
              <a:gd name="connsiteX6" fmla="*/ 1177940 w 1177940"/>
              <a:gd name="connsiteY6" fmla="*/ 929480 h 1115380"/>
              <a:gd name="connsiteX7" fmla="*/ 992040 w 1177940"/>
              <a:gd name="connsiteY7" fmla="*/ 1115380 h 1115380"/>
              <a:gd name="connsiteX8" fmla="*/ 597031 w 1177940"/>
              <a:gd name="connsiteY8" fmla="*/ 1115380 h 1115380"/>
              <a:gd name="connsiteX9" fmla="*/ 185900 w 1177940"/>
              <a:gd name="connsiteY9" fmla="*/ 1115380 h 1115380"/>
              <a:gd name="connsiteX10" fmla="*/ 0 w 1177940"/>
              <a:gd name="connsiteY10" fmla="*/ 929480 h 1115380"/>
              <a:gd name="connsiteX11" fmla="*/ 0 w 1177940"/>
              <a:gd name="connsiteY11" fmla="*/ 550254 h 1115380"/>
              <a:gd name="connsiteX12" fmla="*/ 0 w 1177940"/>
              <a:gd name="connsiteY12" fmla="*/ 185900 h 111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77940" h="1115380" fill="none" extrusionOk="0">
                <a:moveTo>
                  <a:pt x="0" y="185900"/>
                </a:moveTo>
                <a:cubicBezTo>
                  <a:pt x="5681" y="84529"/>
                  <a:pt x="60116" y="-5382"/>
                  <a:pt x="185900" y="0"/>
                </a:cubicBezTo>
                <a:cubicBezTo>
                  <a:pt x="374624" y="12505"/>
                  <a:pt x="466841" y="13624"/>
                  <a:pt x="597031" y="0"/>
                </a:cubicBezTo>
                <a:cubicBezTo>
                  <a:pt x="727221" y="-13624"/>
                  <a:pt x="862558" y="-17460"/>
                  <a:pt x="992040" y="0"/>
                </a:cubicBezTo>
                <a:cubicBezTo>
                  <a:pt x="1090038" y="24689"/>
                  <a:pt x="1187194" y="100717"/>
                  <a:pt x="1177940" y="185900"/>
                </a:cubicBezTo>
                <a:cubicBezTo>
                  <a:pt x="1183881" y="308326"/>
                  <a:pt x="1172704" y="383195"/>
                  <a:pt x="1177940" y="535383"/>
                </a:cubicBezTo>
                <a:cubicBezTo>
                  <a:pt x="1183176" y="687571"/>
                  <a:pt x="1185883" y="845870"/>
                  <a:pt x="1177940" y="929480"/>
                </a:cubicBezTo>
                <a:cubicBezTo>
                  <a:pt x="1195281" y="1019226"/>
                  <a:pt x="1083980" y="1098266"/>
                  <a:pt x="992040" y="1115380"/>
                </a:cubicBezTo>
                <a:cubicBezTo>
                  <a:pt x="893339" y="1106395"/>
                  <a:pt x="720951" y="1123524"/>
                  <a:pt x="597031" y="1115380"/>
                </a:cubicBezTo>
                <a:cubicBezTo>
                  <a:pt x="473111" y="1107236"/>
                  <a:pt x="313429" y="1114046"/>
                  <a:pt x="185900" y="1115380"/>
                </a:cubicBezTo>
                <a:cubicBezTo>
                  <a:pt x="73543" y="1112485"/>
                  <a:pt x="-4258" y="1029926"/>
                  <a:pt x="0" y="929480"/>
                </a:cubicBezTo>
                <a:cubicBezTo>
                  <a:pt x="13180" y="743235"/>
                  <a:pt x="1152" y="730882"/>
                  <a:pt x="0" y="550254"/>
                </a:cubicBezTo>
                <a:cubicBezTo>
                  <a:pt x="-1152" y="369626"/>
                  <a:pt x="-3896" y="318607"/>
                  <a:pt x="0" y="185900"/>
                </a:cubicBezTo>
                <a:close/>
              </a:path>
              <a:path w="1177940" h="1115380" stroke="0" extrusionOk="0">
                <a:moveTo>
                  <a:pt x="0" y="185900"/>
                </a:moveTo>
                <a:cubicBezTo>
                  <a:pt x="518" y="80478"/>
                  <a:pt x="91850" y="-2313"/>
                  <a:pt x="185900" y="0"/>
                </a:cubicBezTo>
                <a:cubicBezTo>
                  <a:pt x="277227" y="274"/>
                  <a:pt x="391644" y="-7426"/>
                  <a:pt x="597031" y="0"/>
                </a:cubicBezTo>
                <a:cubicBezTo>
                  <a:pt x="802418" y="7426"/>
                  <a:pt x="862284" y="-6913"/>
                  <a:pt x="992040" y="0"/>
                </a:cubicBezTo>
                <a:cubicBezTo>
                  <a:pt x="1094394" y="2384"/>
                  <a:pt x="1193555" y="99930"/>
                  <a:pt x="1177940" y="185900"/>
                </a:cubicBezTo>
                <a:cubicBezTo>
                  <a:pt x="1164140" y="336823"/>
                  <a:pt x="1173566" y="442151"/>
                  <a:pt x="1177940" y="565126"/>
                </a:cubicBezTo>
                <a:cubicBezTo>
                  <a:pt x="1182314" y="688101"/>
                  <a:pt x="1173895" y="831268"/>
                  <a:pt x="1177940" y="929480"/>
                </a:cubicBezTo>
                <a:cubicBezTo>
                  <a:pt x="1166317" y="1050826"/>
                  <a:pt x="1082876" y="1111361"/>
                  <a:pt x="992040" y="1115380"/>
                </a:cubicBezTo>
                <a:cubicBezTo>
                  <a:pt x="898733" y="1124070"/>
                  <a:pt x="674788" y="1119463"/>
                  <a:pt x="580909" y="1115380"/>
                </a:cubicBezTo>
                <a:cubicBezTo>
                  <a:pt x="487030" y="1111297"/>
                  <a:pt x="315951" y="1119280"/>
                  <a:pt x="185900" y="1115380"/>
                </a:cubicBezTo>
                <a:cubicBezTo>
                  <a:pt x="93057" y="1133935"/>
                  <a:pt x="9010" y="1036208"/>
                  <a:pt x="0" y="929480"/>
                </a:cubicBezTo>
                <a:cubicBezTo>
                  <a:pt x="-6900" y="832815"/>
                  <a:pt x="4516" y="697894"/>
                  <a:pt x="0" y="542818"/>
                </a:cubicBezTo>
                <a:cubicBezTo>
                  <a:pt x="-4516" y="387742"/>
                  <a:pt x="10334" y="352603"/>
                  <a:pt x="0" y="185900"/>
                </a:cubicBezTo>
                <a:close/>
              </a:path>
            </a:pathLst>
          </a:custGeom>
          <a:solidFill>
            <a:srgbClr val="D5CDE5"/>
          </a:solidFill>
          <a:ln>
            <a:solidFill>
              <a:srgbClr val="D5CDE5"/>
            </a:solidFill>
            <a:extLst>
              <a:ext uri="{C807C97D-BFC1-408E-A445-0C87EB9F89A2}">
                <ask:lineSketchStyleProps xmlns:ask="http://schemas.microsoft.com/office/drawing/2018/sketchyshapes" sd="405336711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244E0E43-111E-A109-D430-FAD96E6FC907}"/>
              </a:ext>
            </a:extLst>
          </p:cNvPr>
          <p:cNvSpPr/>
          <p:nvPr/>
        </p:nvSpPr>
        <p:spPr>
          <a:xfrm>
            <a:off x="1742728" y="1406132"/>
            <a:ext cx="1791534" cy="372761"/>
          </a:xfrm>
          <a:custGeom>
            <a:avLst/>
            <a:gdLst>
              <a:gd name="connsiteX0" fmla="*/ 0 w 1791534"/>
              <a:gd name="connsiteY0" fmla="*/ 62128 h 372761"/>
              <a:gd name="connsiteX1" fmla="*/ 62128 w 1791534"/>
              <a:gd name="connsiteY1" fmla="*/ 0 h 372761"/>
              <a:gd name="connsiteX2" fmla="*/ 634560 w 1791534"/>
              <a:gd name="connsiteY2" fmla="*/ 0 h 372761"/>
              <a:gd name="connsiteX3" fmla="*/ 1173647 w 1791534"/>
              <a:gd name="connsiteY3" fmla="*/ 0 h 372761"/>
              <a:gd name="connsiteX4" fmla="*/ 1729406 w 1791534"/>
              <a:gd name="connsiteY4" fmla="*/ 0 h 372761"/>
              <a:gd name="connsiteX5" fmla="*/ 1791534 w 1791534"/>
              <a:gd name="connsiteY5" fmla="*/ 62128 h 372761"/>
              <a:gd name="connsiteX6" fmla="*/ 1791534 w 1791534"/>
              <a:gd name="connsiteY6" fmla="*/ 310633 h 372761"/>
              <a:gd name="connsiteX7" fmla="*/ 1729406 w 1791534"/>
              <a:gd name="connsiteY7" fmla="*/ 372761 h 372761"/>
              <a:gd name="connsiteX8" fmla="*/ 1190319 w 1791534"/>
              <a:gd name="connsiteY8" fmla="*/ 372761 h 372761"/>
              <a:gd name="connsiteX9" fmla="*/ 634560 w 1791534"/>
              <a:gd name="connsiteY9" fmla="*/ 372761 h 372761"/>
              <a:gd name="connsiteX10" fmla="*/ 62128 w 1791534"/>
              <a:gd name="connsiteY10" fmla="*/ 372761 h 372761"/>
              <a:gd name="connsiteX11" fmla="*/ 0 w 1791534"/>
              <a:gd name="connsiteY11" fmla="*/ 310633 h 372761"/>
              <a:gd name="connsiteX12" fmla="*/ 0 w 1791534"/>
              <a:gd name="connsiteY12" fmla="*/ 62128 h 37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91534" h="372761" fill="none" extrusionOk="0">
                <a:moveTo>
                  <a:pt x="0" y="62128"/>
                </a:moveTo>
                <a:cubicBezTo>
                  <a:pt x="2054" y="28286"/>
                  <a:pt x="25182" y="-613"/>
                  <a:pt x="62128" y="0"/>
                </a:cubicBezTo>
                <a:cubicBezTo>
                  <a:pt x="333390" y="21837"/>
                  <a:pt x="466356" y="13961"/>
                  <a:pt x="634560" y="0"/>
                </a:cubicBezTo>
                <a:cubicBezTo>
                  <a:pt x="802764" y="-13961"/>
                  <a:pt x="933628" y="3216"/>
                  <a:pt x="1173647" y="0"/>
                </a:cubicBezTo>
                <a:cubicBezTo>
                  <a:pt x="1413666" y="-3216"/>
                  <a:pt x="1589347" y="3589"/>
                  <a:pt x="1729406" y="0"/>
                </a:cubicBezTo>
                <a:cubicBezTo>
                  <a:pt x="1764980" y="-296"/>
                  <a:pt x="1794497" y="23976"/>
                  <a:pt x="1791534" y="62128"/>
                </a:cubicBezTo>
                <a:cubicBezTo>
                  <a:pt x="1779473" y="112786"/>
                  <a:pt x="1792410" y="218991"/>
                  <a:pt x="1791534" y="310633"/>
                </a:cubicBezTo>
                <a:cubicBezTo>
                  <a:pt x="1793072" y="343799"/>
                  <a:pt x="1760798" y="368104"/>
                  <a:pt x="1729406" y="372761"/>
                </a:cubicBezTo>
                <a:cubicBezTo>
                  <a:pt x="1560842" y="354378"/>
                  <a:pt x="1311871" y="364791"/>
                  <a:pt x="1190319" y="372761"/>
                </a:cubicBezTo>
                <a:cubicBezTo>
                  <a:pt x="1068767" y="380731"/>
                  <a:pt x="817777" y="382368"/>
                  <a:pt x="634560" y="372761"/>
                </a:cubicBezTo>
                <a:cubicBezTo>
                  <a:pt x="451343" y="363154"/>
                  <a:pt x="248275" y="359368"/>
                  <a:pt x="62128" y="372761"/>
                </a:cubicBezTo>
                <a:cubicBezTo>
                  <a:pt x="21761" y="377301"/>
                  <a:pt x="-6817" y="343296"/>
                  <a:pt x="0" y="310633"/>
                </a:cubicBezTo>
                <a:cubicBezTo>
                  <a:pt x="-9615" y="243007"/>
                  <a:pt x="4347" y="129703"/>
                  <a:pt x="0" y="62128"/>
                </a:cubicBezTo>
                <a:close/>
              </a:path>
              <a:path w="1791534" h="372761" stroke="0" extrusionOk="0">
                <a:moveTo>
                  <a:pt x="0" y="62128"/>
                </a:moveTo>
                <a:cubicBezTo>
                  <a:pt x="533" y="24984"/>
                  <a:pt x="32475" y="-1250"/>
                  <a:pt x="62128" y="0"/>
                </a:cubicBezTo>
                <a:cubicBezTo>
                  <a:pt x="230289" y="24497"/>
                  <a:pt x="351191" y="-7680"/>
                  <a:pt x="634560" y="0"/>
                </a:cubicBezTo>
                <a:cubicBezTo>
                  <a:pt x="917929" y="7680"/>
                  <a:pt x="972171" y="-1809"/>
                  <a:pt x="1173647" y="0"/>
                </a:cubicBezTo>
                <a:cubicBezTo>
                  <a:pt x="1375123" y="1809"/>
                  <a:pt x="1516872" y="-7789"/>
                  <a:pt x="1729406" y="0"/>
                </a:cubicBezTo>
                <a:cubicBezTo>
                  <a:pt x="1765251" y="-4157"/>
                  <a:pt x="1791246" y="24055"/>
                  <a:pt x="1791534" y="62128"/>
                </a:cubicBezTo>
                <a:cubicBezTo>
                  <a:pt x="1797543" y="155070"/>
                  <a:pt x="1791995" y="202759"/>
                  <a:pt x="1791534" y="310633"/>
                </a:cubicBezTo>
                <a:cubicBezTo>
                  <a:pt x="1788110" y="350446"/>
                  <a:pt x="1762746" y="372431"/>
                  <a:pt x="1729406" y="372761"/>
                </a:cubicBezTo>
                <a:cubicBezTo>
                  <a:pt x="1550146" y="349880"/>
                  <a:pt x="1388105" y="368030"/>
                  <a:pt x="1156974" y="372761"/>
                </a:cubicBezTo>
                <a:cubicBezTo>
                  <a:pt x="925843" y="377492"/>
                  <a:pt x="795990" y="356653"/>
                  <a:pt x="584542" y="372761"/>
                </a:cubicBezTo>
                <a:cubicBezTo>
                  <a:pt x="373094" y="388869"/>
                  <a:pt x="220766" y="391419"/>
                  <a:pt x="62128" y="372761"/>
                </a:cubicBezTo>
                <a:cubicBezTo>
                  <a:pt x="27148" y="378244"/>
                  <a:pt x="2078" y="341967"/>
                  <a:pt x="0" y="310633"/>
                </a:cubicBezTo>
                <a:cubicBezTo>
                  <a:pt x="-5378" y="216917"/>
                  <a:pt x="-1113" y="116696"/>
                  <a:pt x="0" y="62128"/>
                </a:cubicBezTo>
                <a:close/>
              </a:path>
            </a:pathLst>
          </a:custGeom>
          <a:solidFill>
            <a:srgbClr val="AF9DC7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405336711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Danone One Cn" panose="020B0604020202020204" charset="0"/>
              </a:rPr>
              <a:t>SCREENING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7E92E87-8DC2-3936-6486-DE076C746B2E}"/>
              </a:ext>
            </a:extLst>
          </p:cNvPr>
          <p:cNvSpPr/>
          <p:nvPr/>
        </p:nvSpPr>
        <p:spPr>
          <a:xfrm>
            <a:off x="3902162" y="1406131"/>
            <a:ext cx="1787546" cy="372761"/>
          </a:xfrm>
          <a:custGeom>
            <a:avLst/>
            <a:gdLst>
              <a:gd name="connsiteX0" fmla="*/ 0 w 1787546"/>
              <a:gd name="connsiteY0" fmla="*/ 62128 h 372761"/>
              <a:gd name="connsiteX1" fmla="*/ 62128 w 1787546"/>
              <a:gd name="connsiteY1" fmla="*/ 0 h 372761"/>
              <a:gd name="connsiteX2" fmla="*/ 599925 w 1787546"/>
              <a:gd name="connsiteY2" fmla="*/ 0 h 372761"/>
              <a:gd name="connsiteX3" fmla="*/ 1187621 w 1787546"/>
              <a:gd name="connsiteY3" fmla="*/ 0 h 372761"/>
              <a:gd name="connsiteX4" fmla="*/ 1725418 w 1787546"/>
              <a:gd name="connsiteY4" fmla="*/ 0 h 372761"/>
              <a:gd name="connsiteX5" fmla="*/ 1787546 w 1787546"/>
              <a:gd name="connsiteY5" fmla="*/ 62128 h 372761"/>
              <a:gd name="connsiteX6" fmla="*/ 1787546 w 1787546"/>
              <a:gd name="connsiteY6" fmla="*/ 310633 h 372761"/>
              <a:gd name="connsiteX7" fmla="*/ 1725418 w 1787546"/>
              <a:gd name="connsiteY7" fmla="*/ 372761 h 372761"/>
              <a:gd name="connsiteX8" fmla="*/ 1204254 w 1787546"/>
              <a:gd name="connsiteY8" fmla="*/ 372761 h 372761"/>
              <a:gd name="connsiteX9" fmla="*/ 616558 w 1787546"/>
              <a:gd name="connsiteY9" fmla="*/ 372761 h 372761"/>
              <a:gd name="connsiteX10" fmla="*/ 62128 w 1787546"/>
              <a:gd name="connsiteY10" fmla="*/ 372761 h 372761"/>
              <a:gd name="connsiteX11" fmla="*/ 0 w 1787546"/>
              <a:gd name="connsiteY11" fmla="*/ 310633 h 372761"/>
              <a:gd name="connsiteX12" fmla="*/ 0 w 1787546"/>
              <a:gd name="connsiteY12" fmla="*/ 62128 h 37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7546" h="372761" fill="none" extrusionOk="0">
                <a:moveTo>
                  <a:pt x="0" y="62128"/>
                </a:moveTo>
                <a:cubicBezTo>
                  <a:pt x="2168" y="30602"/>
                  <a:pt x="24630" y="-3500"/>
                  <a:pt x="62128" y="0"/>
                </a:cubicBezTo>
                <a:cubicBezTo>
                  <a:pt x="328549" y="-16814"/>
                  <a:pt x="409999" y="3931"/>
                  <a:pt x="599925" y="0"/>
                </a:cubicBezTo>
                <a:cubicBezTo>
                  <a:pt x="789851" y="-3931"/>
                  <a:pt x="919081" y="-1559"/>
                  <a:pt x="1187621" y="0"/>
                </a:cubicBezTo>
                <a:cubicBezTo>
                  <a:pt x="1456161" y="1559"/>
                  <a:pt x="1555361" y="26026"/>
                  <a:pt x="1725418" y="0"/>
                </a:cubicBezTo>
                <a:cubicBezTo>
                  <a:pt x="1765145" y="-3480"/>
                  <a:pt x="1788916" y="33800"/>
                  <a:pt x="1787546" y="62128"/>
                </a:cubicBezTo>
                <a:cubicBezTo>
                  <a:pt x="1776015" y="152290"/>
                  <a:pt x="1790515" y="224568"/>
                  <a:pt x="1787546" y="310633"/>
                </a:cubicBezTo>
                <a:cubicBezTo>
                  <a:pt x="1785164" y="343791"/>
                  <a:pt x="1759222" y="373514"/>
                  <a:pt x="1725418" y="372761"/>
                </a:cubicBezTo>
                <a:cubicBezTo>
                  <a:pt x="1597014" y="357336"/>
                  <a:pt x="1363847" y="356666"/>
                  <a:pt x="1204254" y="372761"/>
                </a:cubicBezTo>
                <a:cubicBezTo>
                  <a:pt x="1044661" y="388856"/>
                  <a:pt x="796331" y="390822"/>
                  <a:pt x="616558" y="372761"/>
                </a:cubicBezTo>
                <a:cubicBezTo>
                  <a:pt x="436785" y="354700"/>
                  <a:pt x="190665" y="358626"/>
                  <a:pt x="62128" y="372761"/>
                </a:cubicBezTo>
                <a:cubicBezTo>
                  <a:pt x="29781" y="378529"/>
                  <a:pt x="1941" y="344544"/>
                  <a:pt x="0" y="310633"/>
                </a:cubicBezTo>
                <a:cubicBezTo>
                  <a:pt x="-10894" y="202889"/>
                  <a:pt x="8128" y="155984"/>
                  <a:pt x="0" y="62128"/>
                </a:cubicBezTo>
                <a:close/>
              </a:path>
              <a:path w="1787546" h="372761" stroke="0" extrusionOk="0">
                <a:moveTo>
                  <a:pt x="0" y="62128"/>
                </a:moveTo>
                <a:cubicBezTo>
                  <a:pt x="631" y="26879"/>
                  <a:pt x="26172" y="7469"/>
                  <a:pt x="62128" y="0"/>
                </a:cubicBezTo>
                <a:cubicBezTo>
                  <a:pt x="192655" y="9181"/>
                  <a:pt x="398419" y="24054"/>
                  <a:pt x="566659" y="0"/>
                </a:cubicBezTo>
                <a:cubicBezTo>
                  <a:pt x="734899" y="-24054"/>
                  <a:pt x="981634" y="1546"/>
                  <a:pt x="1104456" y="0"/>
                </a:cubicBezTo>
                <a:cubicBezTo>
                  <a:pt x="1227278" y="-1546"/>
                  <a:pt x="1536908" y="-23084"/>
                  <a:pt x="1725418" y="0"/>
                </a:cubicBezTo>
                <a:cubicBezTo>
                  <a:pt x="1759063" y="-3965"/>
                  <a:pt x="1788073" y="26999"/>
                  <a:pt x="1787546" y="62128"/>
                </a:cubicBezTo>
                <a:cubicBezTo>
                  <a:pt x="1793962" y="151783"/>
                  <a:pt x="1780944" y="259228"/>
                  <a:pt x="1787546" y="310633"/>
                </a:cubicBezTo>
                <a:cubicBezTo>
                  <a:pt x="1784718" y="347752"/>
                  <a:pt x="1753001" y="376667"/>
                  <a:pt x="1725418" y="372761"/>
                </a:cubicBezTo>
                <a:cubicBezTo>
                  <a:pt x="1589724" y="358950"/>
                  <a:pt x="1414049" y="389594"/>
                  <a:pt x="1137722" y="372761"/>
                </a:cubicBezTo>
                <a:cubicBezTo>
                  <a:pt x="861395" y="355928"/>
                  <a:pt x="709917" y="375589"/>
                  <a:pt x="550026" y="372761"/>
                </a:cubicBezTo>
                <a:cubicBezTo>
                  <a:pt x="390135" y="369933"/>
                  <a:pt x="223434" y="376714"/>
                  <a:pt x="62128" y="372761"/>
                </a:cubicBezTo>
                <a:cubicBezTo>
                  <a:pt x="30248" y="371622"/>
                  <a:pt x="1617" y="350706"/>
                  <a:pt x="0" y="310633"/>
                </a:cubicBezTo>
                <a:cubicBezTo>
                  <a:pt x="9375" y="240516"/>
                  <a:pt x="2251" y="127523"/>
                  <a:pt x="0" y="62128"/>
                </a:cubicBezTo>
                <a:close/>
              </a:path>
            </a:pathLst>
          </a:custGeom>
          <a:solidFill>
            <a:srgbClr val="AF9DC7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286374121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Danone One Cn" panose="020B0604020202020204" charset="0"/>
              </a:rPr>
              <a:t>DIAGNOSIS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45A95770-465E-BD7F-6EC2-1EF733EC484C}"/>
              </a:ext>
            </a:extLst>
          </p:cNvPr>
          <p:cNvSpPr/>
          <p:nvPr/>
        </p:nvSpPr>
        <p:spPr>
          <a:xfrm>
            <a:off x="6065253" y="1412311"/>
            <a:ext cx="1831484" cy="372761"/>
          </a:xfrm>
          <a:custGeom>
            <a:avLst/>
            <a:gdLst>
              <a:gd name="connsiteX0" fmla="*/ 0 w 1831484"/>
              <a:gd name="connsiteY0" fmla="*/ 62128 h 372761"/>
              <a:gd name="connsiteX1" fmla="*/ 62128 w 1831484"/>
              <a:gd name="connsiteY1" fmla="*/ 0 h 372761"/>
              <a:gd name="connsiteX2" fmla="*/ 579987 w 1831484"/>
              <a:gd name="connsiteY2" fmla="*/ 0 h 372761"/>
              <a:gd name="connsiteX3" fmla="*/ 1166135 w 1831484"/>
              <a:gd name="connsiteY3" fmla="*/ 0 h 372761"/>
              <a:gd name="connsiteX4" fmla="*/ 1769356 w 1831484"/>
              <a:gd name="connsiteY4" fmla="*/ 0 h 372761"/>
              <a:gd name="connsiteX5" fmla="*/ 1831484 w 1831484"/>
              <a:gd name="connsiteY5" fmla="*/ 62128 h 372761"/>
              <a:gd name="connsiteX6" fmla="*/ 1831484 w 1831484"/>
              <a:gd name="connsiteY6" fmla="*/ 310633 h 372761"/>
              <a:gd name="connsiteX7" fmla="*/ 1769356 w 1831484"/>
              <a:gd name="connsiteY7" fmla="*/ 372761 h 372761"/>
              <a:gd name="connsiteX8" fmla="*/ 1200280 w 1831484"/>
              <a:gd name="connsiteY8" fmla="*/ 372761 h 372761"/>
              <a:gd name="connsiteX9" fmla="*/ 648276 w 1831484"/>
              <a:gd name="connsiteY9" fmla="*/ 372761 h 372761"/>
              <a:gd name="connsiteX10" fmla="*/ 62128 w 1831484"/>
              <a:gd name="connsiteY10" fmla="*/ 372761 h 372761"/>
              <a:gd name="connsiteX11" fmla="*/ 0 w 1831484"/>
              <a:gd name="connsiteY11" fmla="*/ 310633 h 372761"/>
              <a:gd name="connsiteX12" fmla="*/ 0 w 1831484"/>
              <a:gd name="connsiteY12" fmla="*/ 62128 h 37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31484" h="372761" fill="none" extrusionOk="0">
                <a:moveTo>
                  <a:pt x="0" y="62128"/>
                </a:moveTo>
                <a:cubicBezTo>
                  <a:pt x="-1796" y="28154"/>
                  <a:pt x="32214" y="-7037"/>
                  <a:pt x="62128" y="0"/>
                </a:cubicBezTo>
                <a:cubicBezTo>
                  <a:pt x="268196" y="17787"/>
                  <a:pt x="324618" y="-10610"/>
                  <a:pt x="579987" y="0"/>
                </a:cubicBezTo>
                <a:cubicBezTo>
                  <a:pt x="835356" y="10610"/>
                  <a:pt x="988707" y="-23583"/>
                  <a:pt x="1166135" y="0"/>
                </a:cubicBezTo>
                <a:cubicBezTo>
                  <a:pt x="1343563" y="23583"/>
                  <a:pt x="1629696" y="19897"/>
                  <a:pt x="1769356" y="0"/>
                </a:cubicBezTo>
                <a:cubicBezTo>
                  <a:pt x="1803601" y="-2119"/>
                  <a:pt x="1837802" y="25734"/>
                  <a:pt x="1831484" y="62128"/>
                </a:cubicBezTo>
                <a:cubicBezTo>
                  <a:pt x="1826462" y="138082"/>
                  <a:pt x="1842022" y="258972"/>
                  <a:pt x="1831484" y="310633"/>
                </a:cubicBezTo>
                <a:cubicBezTo>
                  <a:pt x="1831699" y="341953"/>
                  <a:pt x="1803038" y="373366"/>
                  <a:pt x="1769356" y="372761"/>
                </a:cubicBezTo>
                <a:cubicBezTo>
                  <a:pt x="1511225" y="380842"/>
                  <a:pt x="1455232" y="383316"/>
                  <a:pt x="1200280" y="372761"/>
                </a:cubicBezTo>
                <a:cubicBezTo>
                  <a:pt x="945328" y="362206"/>
                  <a:pt x="825934" y="368528"/>
                  <a:pt x="648276" y="372761"/>
                </a:cubicBezTo>
                <a:cubicBezTo>
                  <a:pt x="470618" y="376994"/>
                  <a:pt x="338881" y="391758"/>
                  <a:pt x="62128" y="372761"/>
                </a:cubicBezTo>
                <a:cubicBezTo>
                  <a:pt x="26595" y="373984"/>
                  <a:pt x="4697" y="346692"/>
                  <a:pt x="0" y="310633"/>
                </a:cubicBezTo>
                <a:cubicBezTo>
                  <a:pt x="8444" y="195953"/>
                  <a:pt x="-4071" y="179721"/>
                  <a:pt x="0" y="62128"/>
                </a:cubicBezTo>
                <a:close/>
              </a:path>
              <a:path w="1831484" h="372761" stroke="0" extrusionOk="0">
                <a:moveTo>
                  <a:pt x="0" y="62128"/>
                </a:moveTo>
                <a:cubicBezTo>
                  <a:pt x="3605" y="28126"/>
                  <a:pt x="24406" y="2305"/>
                  <a:pt x="62128" y="0"/>
                </a:cubicBezTo>
                <a:cubicBezTo>
                  <a:pt x="176156" y="-25905"/>
                  <a:pt x="385521" y="23247"/>
                  <a:pt x="597059" y="0"/>
                </a:cubicBezTo>
                <a:cubicBezTo>
                  <a:pt x="808597" y="-23247"/>
                  <a:pt x="991596" y="-24886"/>
                  <a:pt x="1114919" y="0"/>
                </a:cubicBezTo>
                <a:cubicBezTo>
                  <a:pt x="1238242" y="24886"/>
                  <a:pt x="1585484" y="-25807"/>
                  <a:pt x="1769356" y="0"/>
                </a:cubicBezTo>
                <a:cubicBezTo>
                  <a:pt x="1800073" y="5705"/>
                  <a:pt x="1831669" y="29728"/>
                  <a:pt x="1831484" y="62128"/>
                </a:cubicBezTo>
                <a:cubicBezTo>
                  <a:pt x="1819755" y="150277"/>
                  <a:pt x="1825553" y="195367"/>
                  <a:pt x="1831484" y="310633"/>
                </a:cubicBezTo>
                <a:cubicBezTo>
                  <a:pt x="1825501" y="344002"/>
                  <a:pt x="1802205" y="372081"/>
                  <a:pt x="1769356" y="372761"/>
                </a:cubicBezTo>
                <a:cubicBezTo>
                  <a:pt x="1618101" y="377786"/>
                  <a:pt x="1351173" y="394750"/>
                  <a:pt x="1166135" y="372761"/>
                </a:cubicBezTo>
                <a:cubicBezTo>
                  <a:pt x="981097" y="350772"/>
                  <a:pt x="794836" y="392089"/>
                  <a:pt x="614132" y="372761"/>
                </a:cubicBezTo>
                <a:cubicBezTo>
                  <a:pt x="433428" y="353433"/>
                  <a:pt x="268921" y="368352"/>
                  <a:pt x="62128" y="372761"/>
                </a:cubicBezTo>
                <a:cubicBezTo>
                  <a:pt x="23665" y="372428"/>
                  <a:pt x="1868" y="342344"/>
                  <a:pt x="0" y="310633"/>
                </a:cubicBezTo>
                <a:cubicBezTo>
                  <a:pt x="1008" y="231586"/>
                  <a:pt x="-10273" y="170247"/>
                  <a:pt x="0" y="62128"/>
                </a:cubicBezTo>
                <a:close/>
              </a:path>
            </a:pathLst>
          </a:custGeom>
          <a:solidFill>
            <a:srgbClr val="AF9DC7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195918308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Danone One Cn" panose="020B0604020202020204" charset="0"/>
              </a:rPr>
              <a:t>INITIATION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ECAE7B32-F4E8-CEE3-5FA2-EB43AD7D9278}"/>
              </a:ext>
            </a:extLst>
          </p:cNvPr>
          <p:cNvSpPr/>
          <p:nvPr/>
        </p:nvSpPr>
        <p:spPr>
          <a:xfrm>
            <a:off x="8176091" y="1405292"/>
            <a:ext cx="1876444" cy="372761"/>
          </a:xfrm>
          <a:custGeom>
            <a:avLst/>
            <a:gdLst>
              <a:gd name="connsiteX0" fmla="*/ 0 w 1876444"/>
              <a:gd name="connsiteY0" fmla="*/ 62128 h 372761"/>
              <a:gd name="connsiteX1" fmla="*/ 62128 w 1876444"/>
              <a:gd name="connsiteY1" fmla="*/ 0 h 372761"/>
              <a:gd name="connsiteX2" fmla="*/ 681234 w 1876444"/>
              <a:gd name="connsiteY2" fmla="*/ 0 h 372761"/>
              <a:gd name="connsiteX3" fmla="*/ 1300341 w 1876444"/>
              <a:gd name="connsiteY3" fmla="*/ 0 h 372761"/>
              <a:gd name="connsiteX4" fmla="*/ 1814316 w 1876444"/>
              <a:gd name="connsiteY4" fmla="*/ 0 h 372761"/>
              <a:gd name="connsiteX5" fmla="*/ 1876444 w 1876444"/>
              <a:gd name="connsiteY5" fmla="*/ 62128 h 372761"/>
              <a:gd name="connsiteX6" fmla="*/ 1876444 w 1876444"/>
              <a:gd name="connsiteY6" fmla="*/ 310633 h 372761"/>
              <a:gd name="connsiteX7" fmla="*/ 1814316 w 1876444"/>
              <a:gd name="connsiteY7" fmla="*/ 372761 h 372761"/>
              <a:gd name="connsiteX8" fmla="*/ 1282819 w 1876444"/>
              <a:gd name="connsiteY8" fmla="*/ 372761 h 372761"/>
              <a:gd name="connsiteX9" fmla="*/ 698756 w 1876444"/>
              <a:gd name="connsiteY9" fmla="*/ 372761 h 372761"/>
              <a:gd name="connsiteX10" fmla="*/ 62128 w 1876444"/>
              <a:gd name="connsiteY10" fmla="*/ 372761 h 372761"/>
              <a:gd name="connsiteX11" fmla="*/ 0 w 1876444"/>
              <a:gd name="connsiteY11" fmla="*/ 310633 h 372761"/>
              <a:gd name="connsiteX12" fmla="*/ 0 w 1876444"/>
              <a:gd name="connsiteY12" fmla="*/ 62128 h 37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6444" h="372761" fill="none" extrusionOk="0">
                <a:moveTo>
                  <a:pt x="0" y="62128"/>
                </a:moveTo>
                <a:cubicBezTo>
                  <a:pt x="-4657" y="28036"/>
                  <a:pt x="28112" y="-7587"/>
                  <a:pt x="62128" y="0"/>
                </a:cubicBezTo>
                <a:cubicBezTo>
                  <a:pt x="223265" y="-18291"/>
                  <a:pt x="521224" y="-13900"/>
                  <a:pt x="681234" y="0"/>
                </a:cubicBezTo>
                <a:cubicBezTo>
                  <a:pt x="841244" y="13900"/>
                  <a:pt x="1036598" y="21461"/>
                  <a:pt x="1300341" y="0"/>
                </a:cubicBezTo>
                <a:cubicBezTo>
                  <a:pt x="1564084" y="-21461"/>
                  <a:pt x="1588895" y="23618"/>
                  <a:pt x="1814316" y="0"/>
                </a:cubicBezTo>
                <a:cubicBezTo>
                  <a:pt x="1852097" y="6806"/>
                  <a:pt x="1868469" y="27266"/>
                  <a:pt x="1876444" y="62128"/>
                </a:cubicBezTo>
                <a:cubicBezTo>
                  <a:pt x="1871747" y="142023"/>
                  <a:pt x="1874195" y="241132"/>
                  <a:pt x="1876444" y="310633"/>
                </a:cubicBezTo>
                <a:cubicBezTo>
                  <a:pt x="1880120" y="338416"/>
                  <a:pt x="1845120" y="368646"/>
                  <a:pt x="1814316" y="372761"/>
                </a:cubicBezTo>
                <a:cubicBezTo>
                  <a:pt x="1684291" y="387606"/>
                  <a:pt x="1542604" y="395289"/>
                  <a:pt x="1282819" y="372761"/>
                </a:cubicBezTo>
                <a:cubicBezTo>
                  <a:pt x="1023034" y="350233"/>
                  <a:pt x="860613" y="374443"/>
                  <a:pt x="698756" y="372761"/>
                </a:cubicBezTo>
                <a:cubicBezTo>
                  <a:pt x="536899" y="371079"/>
                  <a:pt x="294167" y="358369"/>
                  <a:pt x="62128" y="372761"/>
                </a:cubicBezTo>
                <a:cubicBezTo>
                  <a:pt x="34529" y="369986"/>
                  <a:pt x="893" y="344758"/>
                  <a:pt x="0" y="310633"/>
                </a:cubicBezTo>
                <a:cubicBezTo>
                  <a:pt x="-6419" y="236670"/>
                  <a:pt x="6003" y="166527"/>
                  <a:pt x="0" y="62128"/>
                </a:cubicBezTo>
                <a:close/>
              </a:path>
              <a:path w="1876444" h="372761" stroke="0" extrusionOk="0">
                <a:moveTo>
                  <a:pt x="0" y="62128"/>
                </a:moveTo>
                <a:cubicBezTo>
                  <a:pt x="-2335" y="28673"/>
                  <a:pt x="35591" y="3091"/>
                  <a:pt x="62128" y="0"/>
                </a:cubicBezTo>
                <a:cubicBezTo>
                  <a:pt x="341763" y="-24639"/>
                  <a:pt x="486878" y="-4987"/>
                  <a:pt x="646191" y="0"/>
                </a:cubicBezTo>
                <a:cubicBezTo>
                  <a:pt x="805504" y="4987"/>
                  <a:pt x="983608" y="-20057"/>
                  <a:pt x="1177688" y="0"/>
                </a:cubicBezTo>
                <a:cubicBezTo>
                  <a:pt x="1371768" y="20057"/>
                  <a:pt x="1657450" y="12883"/>
                  <a:pt x="1814316" y="0"/>
                </a:cubicBezTo>
                <a:cubicBezTo>
                  <a:pt x="1849206" y="-2099"/>
                  <a:pt x="1872824" y="29170"/>
                  <a:pt x="1876444" y="62128"/>
                </a:cubicBezTo>
                <a:cubicBezTo>
                  <a:pt x="1888678" y="121954"/>
                  <a:pt x="1875608" y="238557"/>
                  <a:pt x="1876444" y="310633"/>
                </a:cubicBezTo>
                <a:cubicBezTo>
                  <a:pt x="1883124" y="347186"/>
                  <a:pt x="1848646" y="373935"/>
                  <a:pt x="1814316" y="372761"/>
                </a:cubicBezTo>
                <a:cubicBezTo>
                  <a:pt x="1577388" y="386394"/>
                  <a:pt x="1520757" y="389633"/>
                  <a:pt x="1247775" y="372761"/>
                </a:cubicBezTo>
                <a:cubicBezTo>
                  <a:pt x="974793" y="355889"/>
                  <a:pt x="860100" y="367645"/>
                  <a:pt x="698756" y="372761"/>
                </a:cubicBezTo>
                <a:cubicBezTo>
                  <a:pt x="537412" y="377877"/>
                  <a:pt x="198236" y="350527"/>
                  <a:pt x="62128" y="372761"/>
                </a:cubicBezTo>
                <a:cubicBezTo>
                  <a:pt x="28500" y="373495"/>
                  <a:pt x="-1909" y="346265"/>
                  <a:pt x="0" y="310633"/>
                </a:cubicBezTo>
                <a:cubicBezTo>
                  <a:pt x="-8324" y="191545"/>
                  <a:pt x="-10981" y="135952"/>
                  <a:pt x="0" y="62128"/>
                </a:cubicBezTo>
                <a:close/>
              </a:path>
            </a:pathLst>
          </a:custGeom>
          <a:solidFill>
            <a:srgbClr val="AF9DC7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275131504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Danone One Cn" panose="020B0604020202020204" charset="0"/>
              </a:rPr>
              <a:t>TREATMENT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D9BD226-155E-3DC3-C92E-E68EE34739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EF2FA"/>
              </a:clrFrom>
              <a:clrTo>
                <a:srgbClr val="EEF2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3612"/>
          <a:stretch/>
        </p:blipFill>
        <p:spPr>
          <a:xfrm>
            <a:off x="548379" y="1936091"/>
            <a:ext cx="1223616" cy="855972"/>
          </a:xfrm>
          <a:prstGeom prst="rect">
            <a:avLst/>
          </a:prstGeom>
        </p:spPr>
      </p:pic>
      <p:pic>
        <p:nvPicPr>
          <p:cNvPr id="18" name="Picture 2" descr="Family Svg Png Icon Free Download (#572710) - OnlineWebFonts.COM">
            <a:extLst>
              <a:ext uri="{FF2B5EF4-FFF2-40B4-BE49-F238E27FC236}">
                <a16:creationId xmlns:a16="http://schemas.microsoft.com/office/drawing/2014/main" id="{9A42790D-6D18-922F-E531-F5CB8785E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17" y="3720673"/>
            <a:ext cx="663191" cy="50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Rounded Rectangle 12">
            <a:extLst>
              <a:ext uri="{FF2B5EF4-FFF2-40B4-BE49-F238E27FC236}">
                <a16:creationId xmlns:a16="http://schemas.microsoft.com/office/drawing/2014/main" id="{EB2D5B02-73C5-5577-8A4C-4237AF1C982C}"/>
              </a:ext>
            </a:extLst>
          </p:cNvPr>
          <p:cNvSpPr/>
          <p:nvPr/>
        </p:nvSpPr>
        <p:spPr>
          <a:xfrm>
            <a:off x="1746996" y="1895597"/>
            <a:ext cx="8305539" cy="406268"/>
          </a:xfrm>
          <a:prstGeom prst="roundRect">
            <a:avLst/>
          </a:prstGeom>
          <a:solidFill>
            <a:srgbClr val="816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Paediatrician Community &amp;  Hospital</a:t>
            </a:r>
          </a:p>
        </p:txBody>
      </p:sp>
      <p:sp>
        <p:nvSpPr>
          <p:cNvPr id="25" name="Rounded Rectangle 12">
            <a:extLst>
              <a:ext uri="{FF2B5EF4-FFF2-40B4-BE49-F238E27FC236}">
                <a16:creationId xmlns:a16="http://schemas.microsoft.com/office/drawing/2014/main" id="{9C7F748C-23BB-228D-DB12-7DDCD4575159}"/>
              </a:ext>
            </a:extLst>
          </p:cNvPr>
          <p:cNvSpPr/>
          <p:nvPr/>
        </p:nvSpPr>
        <p:spPr>
          <a:xfrm>
            <a:off x="1796584" y="4008474"/>
            <a:ext cx="4040874" cy="61502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313183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Lack of awareness of malnutrition signs 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313183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&amp; how to identify</a:t>
            </a:r>
          </a:p>
        </p:txBody>
      </p:sp>
      <p:sp>
        <p:nvSpPr>
          <p:cNvPr id="237" name="Rounded Rectangle 12">
            <a:extLst>
              <a:ext uri="{FF2B5EF4-FFF2-40B4-BE49-F238E27FC236}">
                <a16:creationId xmlns:a16="http://schemas.microsoft.com/office/drawing/2014/main" id="{5361FE68-AA39-7E0A-EEF0-61BAD31DFC7C}"/>
              </a:ext>
            </a:extLst>
          </p:cNvPr>
          <p:cNvSpPr/>
          <p:nvPr/>
        </p:nvSpPr>
        <p:spPr>
          <a:xfrm>
            <a:off x="6020104" y="4023606"/>
            <a:ext cx="1935654" cy="584754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313183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Emotional barrier &amp; strong desire for normality</a:t>
            </a:r>
          </a:p>
        </p:txBody>
      </p:sp>
      <p:sp>
        <p:nvSpPr>
          <p:cNvPr id="258" name="Rounded Rectangle 12">
            <a:extLst>
              <a:ext uri="{FF2B5EF4-FFF2-40B4-BE49-F238E27FC236}">
                <a16:creationId xmlns:a16="http://schemas.microsoft.com/office/drawing/2014/main" id="{E62B6848-0824-BABB-4D99-5A477F6950F8}"/>
              </a:ext>
            </a:extLst>
          </p:cNvPr>
          <p:cNvSpPr/>
          <p:nvPr/>
        </p:nvSpPr>
        <p:spPr>
          <a:xfrm>
            <a:off x="8220228" y="4032964"/>
            <a:ext cx="1816954" cy="601041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313183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Compliance barrier: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313183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lack of motivation</a:t>
            </a:r>
          </a:p>
        </p:txBody>
      </p:sp>
      <p:sp>
        <p:nvSpPr>
          <p:cNvPr id="259" name="Textfeld 42">
            <a:extLst>
              <a:ext uri="{FF2B5EF4-FFF2-40B4-BE49-F238E27FC236}">
                <a16:creationId xmlns:a16="http://schemas.microsoft.com/office/drawing/2014/main" id="{5047EC1F-E891-7DD9-75C6-7D34087BFF02}"/>
              </a:ext>
            </a:extLst>
          </p:cNvPr>
          <p:cNvSpPr txBox="1"/>
          <p:nvPr/>
        </p:nvSpPr>
        <p:spPr>
          <a:xfrm>
            <a:off x="431223" y="4984997"/>
            <a:ext cx="1223137" cy="1217355"/>
          </a:xfrm>
          <a:custGeom>
            <a:avLst/>
            <a:gdLst>
              <a:gd name="connsiteX0" fmla="*/ 0 w 1223137"/>
              <a:gd name="connsiteY0" fmla="*/ 202897 h 1217355"/>
              <a:gd name="connsiteX1" fmla="*/ 202897 w 1223137"/>
              <a:gd name="connsiteY1" fmla="*/ 0 h 1217355"/>
              <a:gd name="connsiteX2" fmla="*/ 611569 w 1223137"/>
              <a:gd name="connsiteY2" fmla="*/ 0 h 1217355"/>
              <a:gd name="connsiteX3" fmla="*/ 1020240 w 1223137"/>
              <a:gd name="connsiteY3" fmla="*/ 0 h 1217355"/>
              <a:gd name="connsiteX4" fmla="*/ 1223137 w 1223137"/>
              <a:gd name="connsiteY4" fmla="*/ 202897 h 1217355"/>
              <a:gd name="connsiteX5" fmla="*/ 1223137 w 1223137"/>
              <a:gd name="connsiteY5" fmla="*/ 584331 h 1217355"/>
              <a:gd name="connsiteX6" fmla="*/ 1223137 w 1223137"/>
              <a:gd name="connsiteY6" fmla="*/ 1014458 h 1217355"/>
              <a:gd name="connsiteX7" fmla="*/ 1020240 w 1223137"/>
              <a:gd name="connsiteY7" fmla="*/ 1217355 h 1217355"/>
              <a:gd name="connsiteX8" fmla="*/ 611569 w 1223137"/>
              <a:gd name="connsiteY8" fmla="*/ 1217355 h 1217355"/>
              <a:gd name="connsiteX9" fmla="*/ 202897 w 1223137"/>
              <a:gd name="connsiteY9" fmla="*/ 1217355 h 1217355"/>
              <a:gd name="connsiteX10" fmla="*/ 0 w 1223137"/>
              <a:gd name="connsiteY10" fmla="*/ 1014458 h 1217355"/>
              <a:gd name="connsiteX11" fmla="*/ 0 w 1223137"/>
              <a:gd name="connsiteY11" fmla="*/ 624909 h 1217355"/>
              <a:gd name="connsiteX12" fmla="*/ 0 w 1223137"/>
              <a:gd name="connsiteY12" fmla="*/ 202897 h 1217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23137" h="1217355" fill="none" extrusionOk="0">
                <a:moveTo>
                  <a:pt x="0" y="202897"/>
                </a:moveTo>
                <a:cubicBezTo>
                  <a:pt x="-9696" y="84071"/>
                  <a:pt x="74992" y="4965"/>
                  <a:pt x="202897" y="0"/>
                </a:cubicBezTo>
                <a:cubicBezTo>
                  <a:pt x="320959" y="8844"/>
                  <a:pt x="411668" y="-2045"/>
                  <a:pt x="611569" y="0"/>
                </a:cubicBezTo>
                <a:cubicBezTo>
                  <a:pt x="811470" y="2045"/>
                  <a:pt x="925480" y="-7724"/>
                  <a:pt x="1020240" y="0"/>
                </a:cubicBezTo>
                <a:cubicBezTo>
                  <a:pt x="1138448" y="5886"/>
                  <a:pt x="1227357" y="66075"/>
                  <a:pt x="1223137" y="202897"/>
                </a:cubicBezTo>
                <a:cubicBezTo>
                  <a:pt x="1236502" y="386246"/>
                  <a:pt x="1228739" y="483192"/>
                  <a:pt x="1223137" y="584331"/>
                </a:cubicBezTo>
                <a:cubicBezTo>
                  <a:pt x="1217535" y="685470"/>
                  <a:pt x="1232134" y="833228"/>
                  <a:pt x="1223137" y="1014458"/>
                </a:cubicBezTo>
                <a:cubicBezTo>
                  <a:pt x="1228652" y="1129415"/>
                  <a:pt x="1138820" y="1232122"/>
                  <a:pt x="1020240" y="1217355"/>
                </a:cubicBezTo>
                <a:cubicBezTo>
                  <a:pt x="871054" y="1219199"/>
                  <a:pt x="700642" y="1216549"/>
                  <a:pt x="611569" y="1217355"/>
                </a:cubicBezTo>
                <a:cubicBezTo>
                  <a:pt x="522496" y="1218161"/>
                  <a:pt x="396833" y="1222000"/>
                  <a:pt x="202897" y="1217355"/>
                </a:cubicBezTo>
                <a:cubicBezTo>
                  <a:pt x="77874" y="1231100"/>
                  <a:pt x="-45" y="1105169"/>
                  <a:pt x="0" y="1014458"/>
                </a:cubicBezTo>
                <a:cubicBezTo>
                  <a:pt x="-15557" y="884518"/>
                  <a:pt x="-6029" y="801539"/>
                  <a:pt x="0" y="624909"/>
                </a:cubicBezTo>
                <a:cubicBezTo>
                  <a:pt x="6029" y="448279"/>
                  <a:pt x="-13093" y="331374"/>
                  <a:pt x="0" y="202897"/>
                </a:cubicBezTo>
                <a:close/>
              </a:path>
              <a:path w="1223137" h="1217355" stroke="0" extrusionOk="0">
                <a:moveTo>
                  <a:pt x="0" y="202897"/>
                </a:moveTo>
                <a:cubicBezTo>
                  <a:pt x="8703" y="108844"/>
                  <a:pt x="82731" y="-10888"/>
                  <a:pt x="202897" y="0"/>
                </a:cubicBezTo>
                <a:cubicBezTo>
                  <a:pt x="405720" y="-15118"/>
                  <a:pt x="442643" y="-15148"/>
                  <a:pt x="611569" y="0"/>
                </a:cubicBezTo>
                <a:cubicBezTo>
                  <a:pt x="780495" y="15148"/>
                  <a:pt x="862056" y="-3437"/>
                  <a:pt x="1020240" y="0"/>
                </a:cubicBezTo>
                <a:cubicBezTo>
                  <a:pt x="1141634" y="-7725"/>
                  <a:pt x="1240779" y="77804"/>
                  <a:pt x="1223137" y="202897"/>
                </a:cubicBezTo>
                <a:cubicBezTo>
                  <a:pt x="1231120" y="306198"/>
                  <a:pt x="1224308" y="494291"/>
                  <a:pt x="1223137" y="592446"/>
                </a:cubicBezTo>
                <a:cubicBezTo>
                  <a:pt x="1221966" y="690601"/>
                  <a:pt x="1208835" y="900807"/>
                  <a:pt x="1223137" y="1014458"/>
                </a:cubicBezTo>
                <a:cubicBezTo>
                  <a:pt x="1206569" y="1146495"/>
                  <a:pt x="1120728" y="1226961"/>
                  <a:pt x="1020240" y="1217355"/>
                </a:cubicBezTo>
                <a:cubicBezTo>
                  <a:pt x="920404" y="1232648"/>
                  <a:pt x="747981" y="1199952"/>
                  <a:pt x="636089" y="1217355"/>
                </a:cubicBezTo>
                <a:cubicBezTo>
                  <a:pt x="524197" y="1234758"/>
                  <a:pt x="305291" y="1236269"/>
                  <a:pt x="202897" y="1217355"/>
                </a:cubicBezTo>
                <a:cubicBezTo>
                  <a:pt x="101228" y="1210413"/>
                  <a:pt x="-12475" y="1147428"/>
                  <a:pt x="0" y="1014458"/>
                </a:cubicBezTo>
                <a:cubicBezTo>
                  <a:pt x="17279" y="839855"/>
                  <a:pt x="-12370" y="687712"/>
                  <a:pt x="0" y="600562"/>
                </a:cubicBezTo>
                <a:cubicBezTo>
                  <a:pt x="12370" y="513412"/>
                  <a:pt x="13602" y="292056"/>
                  <a:pt x="0" y="202897"/>
                </a:cubicBezTo>
                <a:close/>
              </a:path>
            </a:pathLst>
          </a:custGeom>
          <a:solidFill>
            <a:srgbClr val="612A8A"/>
          </a:solidFill>
          <a:ln>
            <a:solidFill>
              <a:srgbClr val="612A8A"/>
            </a:solidFill>
            <a:extLst>
              <a:ext uri="{C807C97D-BFC1-408E-A445-0C87EB9F89A2}">
                <ask:lineSketchStyleProps xmlns:ask="http://schemas.microsoft.com/office/drawing/2018/sketchyshapes" sd="68276917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Biggest growth opportunity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60" name="Gruppieren 39">
            <a:extLst>
              <a:ext uri="{FF2B5EF4-FFF2-40B4-BE49-F238E27FC236}">
                <a16:creationId xmlns:a16="http://schemas.microsoft.com/office/drawing/2014/main" id="{13127707-9479-768E-4AC4-3683A6DA9A11}"/>
              </a:ext>
            </a:extLst>
          </p:cNvPr>
          <p:cNvGrpSpPr/>
          <p:nvPr/>
        </p:nvGrpSpPr>
        <p:grpSpPr>
          <a:xfrm>
            <a:off x="824670" y="5769548"/>
            <a:ext cx="436242" cy="436242"/>
            <a:chOff x="2149591" y="2939302"/>
            <a:chExt cx="583406" cy="583406"/>
          </a:xfrm>
        </p:grpSpPr>
        <p:sp>
          <p:nvSpPr>
            <p:cNvPr id="261" name="Ellipse 40">
              <a:extLst>
                <a:ext uri="{FF2B5EF4-FFF2-40B4-BE49-F238E27FC236}">
                  <a16:creationId xmlns:a16="http://schemas.microsoft.com/office/drawing/2014/main" id="{9792530B-3425-6069-A7D3-9102A5C60879}"/>
                </a:ext>
              </a:extLst>
            </p:cNvPr>
            <p:cNvSpPr/>
            <p:nvPr/>
          </p:nvSpPr>
          <p:spPr>
            <a:xfrm>
              <a:off x="2149591" y="2939302"/>
              <a:ext cx="583406" cy="583406"/>
            </a:xfrm>
            <a:prstGeom prst="ellipse">
              <a:avLst/>
            </a:prstGeom>
            <a:solidFill>
              <a:srgbClr val="E8DD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endParaRPr>
            </a:p>
          </p:txBody>
        </p:sp>
        <p:pic>
          <p:nvPicPr>
            <p:cNvPr id="262" name="Grafik 41" descr="Ausrufezeichen mit einfarbiger Füllung">
              <a:extLst>
                <a:ext uri="{FF2B5EF4-FFF2-40B4-BE49-F238E27FC236}">
                  <a16:creationId xmlns:a16="http://schemas.microsoft.com/office/drawing/2014/main" id="{BC589112-FC4B-05E5-1A4E-71A1ADA2B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203415" y="2996364"/>
              <a:ext cx="486597" cy="486597"/>
            </a:xfrm>
            <a:prstGeom prst="rect">
              <a:avLst/>
            </a:prstGeom>
          </p:spPr>
        </p:pic>
      </p:grpSp>
      <p:sp>
        <p:nvSpPr>
          <p:cNvPr id="269" name="Textfeld 42">
            <a:extLst>
              <a:ext uri="{FF2B5EF4-FFF2-40B4-BE49-F238E27FC236}">
                <a16:creationId xmlns:a16="http://schemas.microsoft.com/office/drawing/2014/main" id="{78AB2728-400E-C11D-7F19-DD1B6E38332A}"/>
              </a:ext>
            </a:extLst>
          </p:cNvPr>
          <p:cNvSpPr txBox="1"/>
          <p:nvPr/>
        </p:nvSpPr>
        <p:spPr>
          <a:xfrm>
            <a:off x="6020103" y="4987373"/>
            <a:ext cx="2073500" cy="1413153"/>
          </a:xfrm>
          <a:custGeom>
            <a:avLst/>
            <a:gdLst>
              <a:gd name="connsiteX0" fmla="*/ 0 w 2073500"/>
              <a:gd name="connsiteY0" fmla="*/ 235530 h 1413153"/>
              <a:gd name="connsiteX1" fmla="*/ 235530 w 2073500"/>
              <a:gd name="connsiteY1" fmla="*/ 0 h 1413153"/>
              <a:gd name="connsiteX2" fmla="*/ 721603 w 2073500"/>
              <a:gd name="connsiteY2" fmla="*/ 0 h 1413153"/>
              <a:gd name="connsiteX3" fmla="*/ 1287799 w 2073500"/>
              <a:gd name="connsiteY3" fmla="*/ 0 h 1413153"/>
              <a:gd name="connsiteX4" fmla="*/ 1837970 w 2073500"/>
              <a:gd name="connsiteY4" fmla="*/ 0 h 1413153"/>
              <a:gd name="connsiteX5" fmla="*/ 2073500 w 2073500"/>
              <a:gd name="connsiteY5" fmla="*/ 235530 h 1413153"/>
              <a:gd name="connsiteX6" fmla="*/ 2073500 w 2073500"/>
              <a:gd name="connsiteY6" fmla="*/ 715997 h 1413153"/>
              <a:gd name="connsiteX7" fmla="*/ 2073500 w 2073500"/>
              <a:gd name="connsiteY7" fmla="*/ 1177623 h 1413153"/>
              <a:gd name="connsiteX8" fmla="*/ 1837970 w 2073500"/>
              <a:gd name="connsiteY8" fmla="*/ 1413153 h 1413153"/>
              <a:gd name="connsiteX9" fmla="*/ 1335872 w 2073500"/>
              <a:gd name="connsiteY9" fmla="*/ 1413153 h 1413153"/>
              <a:gd name="connsiteX10" fmla="*/ 833774 w 2073500"/>
              <a:gd name="connsiteY10" fmla="*/ 1413153 h 1413153"/>
              <a:gd name="connsiteX11" fmla="*/ 235530 w 2073500"/>
              <a:gd name="connsiteY11" fmla="*/ 1413153 h 1413153"/>
              <a:gd name="connsiteX12" fmla="*/ 0 w 2073500"/>
              <a:gd name="connsiteY12" fmla="*/ 1177623 h 1413153"/>
              <a:gd name="connsiteX13" fmla="*/ 0 w 2073500"/>
              <a:gd name="connsiteY13" fmla="*/ 706577 h 1413153"/>
              <a:gd name="connsiteX14" fmla="*/ 0 w 2073500"/>
              <a:gd name="connsiteY14" fmla="*/ 235530 h 141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73500" h="1413153" fill="none" extrusionOk="0">
                <a:moveTo>
                  <a:pt x="0" y="235530"/>
                </a:moveTo>
                <a:cubicBezTo>
                  <a:pt x="-3422" y="106033"/>
                  <a:pt x="110481" y="-22626"/>
                  <a:pt x="235530" y="0"/>
                </a:cubicBezTo>
                <a:cubicBezTo>
                  <a:pt x="459396" y="1082"/>
                  <a:pt x="537498" y="23142"/>
                  <a:pt x="721603" y="0"/>
                </a:cubicBezTo>
                <a:cubicBezTo>
                  <a:pt x="905708" y="-23142"/>
                  <a:pt x="1078177" y="-4954"/>
                  <a:pt x="1287799" y="0"/>
                </a:cubicBezTo>
                <a:cubicBezTo>
                  <a:pt x="1497421" y="4954"/>
                  <a:pt x="1635707" y="-8175"/>
                  <a:pt x="1837970" y="0"/>
                </a:cubicBezTo>
                <a:cubicBezTo>
                  <a:pt x="1962264" y="-12176"/>
                  <a:pt x="2077133" y="98754"/>
                  <a:pt x="2073500" y="235530"/>
                </a:cubicBezTo>
                <a:cubicBezTo>
                  <a:pt x="2063761" y="376172"/>
                  <a:pt x="2088131" y="512075"/>
                  <a:pt x="2073500" y="715997"/>
                </a:cubicBezTo>
                <a:cubicBezTo>
                  <a:pt x="2058869" y="919919"/>
                  <a:pt x="2071377" y="1015490"/>
                  <a:pt x="2073500" y="1177623"/>
                </a:cubicBezTo>
                <a:cubicBezTo>
                  <a:pt x="2074144" y="1312143"/>
                  <a:pt x="1962122" y="1427804"/>
                  <a:pt x="1837970" y="1413153"/>
                </a:cubicBezTo>
                <a:cubicBezTo>
                  <a:pt x="1590565" y="1420406"/>
                  <a:pt x="1516021" y="1426998"/>
                  <a:pt x="1335872" y="1413153"/>
                </a:cubicBezTo>
                <a:cubicBezTo>
                  <a:pt x="1155723" y="1399308"/>
                  <a:pt x="993599" y="1393861"/>
                  <a:pt x="833774" y="1413153"/>
                </a:cubicBezTo>
                <a:cubicBezTo>
                  <a:pt x="673949" y="1432445"/>
                  <a:pt x="506240" y="1406187"/>
                  <a:pt x="235530" y="1413153"/>
                </a:cubicBezTo>
                <a:cubicBezTo>
                  <a:pt x="132712" y="1427975"/>
                  <a:pt x="-12799" y="1308080"/>
                  <a:pt x="0" y="1177623"/>
                </a:cubicBezTo>
                <a:cubicBezTo>
                  <a:pt x="8730" y="966100"/>
                  <a:pt x="-16402" y="867393"/>
                  <a:pt x="0" y="706577"/>
                </a:cubicBezTo>
                <a:cubicBezTo>
                  <a:pt x="16402" y="545761"/>
                  <a:pt x="-23037" y="345290"/>
                  <a:pt x="0" y="235530"/>
                </a:cubicBezTo>
                <a:close/>
              </a:path>
              <a:path w="2073500" h="1413153" stroke="0" extrusionOk="0">
                <a:moveTo>
                  <a:pt x="0" y="235530"/>
                </a:moveTo>
                <a:cubicBezTo>
                  <a:pt x="-21069" y="99978"/>
                  <a:pt x="103682" y="4993"/>
                  <a:pt x="235530" y="0"/>
                </a:cubicBezTo>
                <a:cubicBezTo>
                  <a:pt x="451917" y="10166"/>
                  <a:pt x="528226" y="7789"/>
                  <a:pt x="769677" y="0"/>
                </a:cubicBezTo>
                <a:cubicBezTo>
                  <a:pt x="1011128" y="-7789"/>
                  <a:pt x="1081545" y="-10392"/>
                  <a:pt x="1319848" y="0"/>
                </a:cubicBezTo>
                <a:cubicBezTo>
                  <a:pt x="1558151" y="10392"/>
                  <a:pt x="1667794" y="23457"/>
                  <a:pt x="1837970" y="0"/>
                </a:cubicBezTo>
                <a:cubicBezTo>
                  <a:pt x="1957899" y="26078"/>
                  <a:pt x="2101537" y="111225"/>
                  <a:pt x="2073500" y="235530"/>
                </a:cubicBezTo>
                <a:cubicBezTo>
                  <a:pt x="2050242" y="442530"/>
                  <a:pt x="2092769" y="580793"/>
                  <a:pt x="2073500" y="725418"/>
                </a:cubicBezTo>
                <a:cubicBezTo>
                  <a:pt x="2054231" y="870043"/>
                  <a:pt x="2059171" y="1074422"/>
                  <a:pt x="2073500" y="1177623"/>
                </a:cubicBezTo>
                <a:cubicBezTo>
                  <a:pt x="2080168" y="1308264"/>
                  <a:pt x="1984300" y="1433686"/>
                  <a:pt x="1837970" y="1413153"/>
                </a:cubicBezTo>
                <a:cubicBezTo>
                  <a:pt x="1681823" y="1427928"/>
                  <a:pt x="1419839" y="1423647"/>
                  <a:pt x="1271775" y="1413153"/>
                </a:cubicBezTo>
                <a:cubicBezTo>
                  <a:pt x="1123711" y="1402659"/>
                  <a:pt x="990004" y="1429292"/>
                  <a:pt x="785701" y="1413153"/>
                </a:cubicBezTo>
                <a:cubicBezTo>
                  <a:pt x="581398" y="1397014"/>
                  <a:pt x="366039" y="1408645"/>
                  <a:pt x="235530" y="1413153"/>
                </a:cubicBezTo>
                <a:cubicBezTo>
                  <a:pt x="104948" y="1424189"/>
                  <a:pt x="-2143" y="1282474"/>
                  <a:pt x="0" y="1177623"/>
                </a:cubicBezTo>
                <a:cubicBezTo>
                  <a:pt x="2490" y="1032944"/>
                  <a:pt x="8115" y="852975"/>
                  <a:pt x="0" y="687735"/>
                </a:cubicBezTo>
                <a:cubicBezTo>
                  <a:pt x="-8115" y="522495"/>
                  <a:pt x="-6793" y="341581"/>
                  <a:pt x="0" y="235530"/>
                </a:cubicBezTo>
                <a:close/>
              </a:path>
            </a:pathLst>
          </a:custGeom>
          <a:solidFill>
            <a:srgbClr val="612A8A"/>
          </a:solidFill>
          <a:ln>
            <a:solidFill>
              <a:srgbClr val="612A8A"/>
            </a:solidFill>
            <a:extLst>
              <a:ext uri="{C807C97D-BFC1-408E-A445-0C87EB9F89A2}">
                <ask:lineSketchStyleProps xmlns:ask="http://schemas.microsoft.com/office/drawing/2018/sketchyshapes" sd="89711884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Drive awareness and preference for medical nutrition therapy 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Nutrini</a:t>
            </a: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 as BOFC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0" name="Textfeld 42">
            <a:extLst>
              <a:ext uri="{FF2B5EF4-FFF2-40B4-BE49-F238E27FC236}">
                <a16:creationId xmlns:a16="http://schemas.microsoft.com/office/drawing/2014/main" id="{37C805A7-90CE-6D82-DD79-D03F00D095FF}"/>
              </a:ext>
            </a:extLst>
          </p:cNvPr>
          <p:cNvSpPr txBox="1"/>
          <p:nvPr/>
        </p:nvSpPr>
        <p:spPr>
          <a:xfrm>
            <a:off x="8241258" y="5009839"/>
            <a:ext cx="1873967" cy="1413153"/>
          </a:xfrm>
          <a:custGeom>
            <a:avLst/>
            <a:gdLst>
              <a:gd name="connsiteX0" fmla="*/ 0 w 1873967"/>
              <a:gd name="connsiteY0" fmla="*/ 235530 h 1413153"/>
              <a:gd name="connsiteX1" fmla="*/ 235530 w 1873967"/>
              <a:gd name="connsiteY1" fmla="*/ 0 h 1413153"/>
              <a:gd name="connsiteX2" fmla="*/ 661078 w 1873967"/>
              <a:gd name="connsiteY2" fmla="*/ 0 h 1413153"/>
              <a:gd name="connsiteX3" fmla="*/ 1086627 w 1873967"/>
              <a:gd name="connsiteY3" fmla="*/ 0 h 1413153"/>
              <a:gd name="connsiteX4" fmla="*/ 1638437 w 1873967"/>
              <a:gd name="connsiteY4" fmla="*/ 0 h 1413153"/>
              <a:gd name="connsiteX5" fmla="*/ 1873967 w 1873967"/>
              <a:gd name="connsiteY5" fmla="*/ 235530 h 1413153"/>
              <a:gd name="connsiteX6" fmla="*/ 1873967 w 1873967"/>
              <a:gd name="connsiteY6" fmla="*/ 678314 h 1413153"/>
              <a:gd name="connsiteX7" fmla="*/ 1873967 w 1873967"/>
              <a:gd name="connsiteY7" fmla="*/ 1177623 h 1413153"/>
              <a:gd name="connsiteX8" fmla="*/ 1638437 w 1873967"/>
              <a:gd name="connsiteY8" fmla="*/ 1413153 h 1413153"/>
              <a:gd name="connsiteX9" fmla="*/ 1142743 w 1873967"/>
              <a:gd name="connsiteY9" fmla="*/ 1413153 h 1413153"/>
              <a:gd name="connsiteX10" fmla="*/ 675108 w 1873967"/>
              <a:gd name="connsiteY10" fmla="*/ 1413153 h 1413153"/>
              <a:gd name="connsiteX11" fmla="*/ 235530 w 1873967"/>
              <a:gd name="connsiteY11" fmla="*/ 1413153 h 1413153"/>
              <a:gd name="connsiteX12" fmla="*/ 0 w 1873967"/>
              <a:gd name="connsiteY12" fmla="*/ 1177623 h 1413153"/>
              <a:gd name="connsiteX13" fmla="*/ 0 w 1873967"/>
              <a:gd name="connsiteY13" fmla="*/ 697156 h 1413153"/>
              <a:gd name="connsiteX14" fmla="*/ 0 w 1873967"/>
              <a:gd name="connsiteY14" fmla="*/ 235530 h 1413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873967" h="1413153" fill="none" extrusionOk="0">
                <a:moveTo>
                  <a:pt x="0" y="235530"/>
                </a:moveTo>
                <a:cubicBezTo>
                  <a:pt x="13837" y="92264"/>
                  <a:pt x="123122" y="-16158"/>
                  <a:pt x="235530" y="0"/>
                </a:cubicBezTo>
                <a:cubicBezTo>
                  <a:pt x="394015" y="2173"/>
                  <a:pt x="491240" y="-3696"/>
                  <a:pt x="661078" y="0"/>
                </a:cubicBezTo>
                <a:cubicBezTo>
                  <a:pt x="830916" y="3696"/>
                  <a:pt x="903405" y="2332"/>
                  <a:pt x="1086627" y="0"/>
                </a:cubicBezTo>
                <a:cubicBezTo>
                  <a:pt x="1269849" y="-2332"/>
                  <a:pt x="1455475" y="-587"/>
                  <a:pt x="1638437" y="0"/>
                </a:cubicBezTo>
                <a:cubicBezTo>
                  <a:pt x="1776363" y="1263"/>
                  <a:pt x="1848261" y="106472"/>
                  <a:pt x="1873967" y="235530"/>
                </a:cubicBezTo>
                <a:cubicBezTo>
                  <a:pt x="1859274" y="394512"/>
                  <a:pt x="1877937" y="562920"/>
                  <a:pt x="1873967" y="678314"/>
                </a:cubicBezTo>
                <a:cubicBezTo>
                  <a:pt x="1869997" y="793708"/>
                  <a:pt x="1880331" y="981164"/>
                  <a:pt x="1873967" y="1177623"/>
                </a:cubicBezTo>
                <a:cubicBezTo>
                  <a:pt x="1879385" y="1324087"/>
                  <a:pt x="1753008" y="1416307"/>
                  <a:pt x="1638437" y="1413153"/>
                </a:cubicBezTo>
                <a:cubicBezTo>
                  <a:pt x="1451697" y="1437341"/>
                  <a:pt x="1314742" y="1426065"/>
                  <a:pt x="1142743" y="1413153"/>
                </a:cubicBezTo>
                <a:cubicBezTo>
                  <a:pt x="970744" y="1400241"/>
                  <a:pt x="858224" y="1397475"/>
                  <a:pt x="675108" y="1413153"/>
                </a:cubicBezTo>
                <a:cubicBezTo>
                  <a:pt x="491992" y="1428831"/>
                  <a:pt x="382163" y="1392917"/>
                  <a:pt x="235530" y="1413153"/>
                </a:cubicBezTo>
                <a:cubicBezTo>
                  <a:pt x="116613" y="1403098"/>
                  <a:pt x="-12529" y="1299022"/>
                  <a:pt x="0" y="1177623"/>
                </a:cubicBezTo>
                <a:cubicBezTo>
                  <a:pt x="-8207" y="979377"/>
                  <a:pt x="-8465" y="900235"/>
                  <a:pt x="0" y="697156"/>
                </a:cubicBezTo>
                <a:cubicBezTo>
                  <a:pt x="8465" y="494077"/>
                  <a:pt x="-1441" y="465957"/>
                  <a:pt x="0" y="235530"/>
                </a:cubicBezTo>
                <a:close/>
              </a:path>
              <a:path w="1873967" h="1413153" stroke="0" extrusionOk="0">
                <a:moveTo>
                  <a:pt x="0" y="235530"/>
                </a:moveTo>
                <a:cubicBezTo>
                  <a:pt x="-13455" y="120738"/>
                  <a:pt x="110079" y="-998"/>
                  <a:pt x="235530" y="0"/>
                </a:cubicBezTo>
                <a:cubicBezTo>
                  <a:pt x="432537" y="20150"/>
                  <a:pt x="600943" y="-17184"/>
                  <a:pt x="703166" y="0"/>
                </a:cubicBezTo>
                <a:cubicBezTo>
                  <a:pt x="805389" y="17184"/>
                  <a:pt x="950118" y="16574"/>
                  <a:pt x="1142743" y="0"/>
                </a:cubicBezTo>
                <a:cubicBezTo>
                  <a:pt x="1335368" y="-16574"/>
                  <a:pt x="1488983" y="408"/>
                  <a:pt x="1638437" y="0"/>
                </a:cubicBezTo>
                <a:cubicBezTo>
                  <a:pt x="1784028" y="-20879"/>
                  <a:pt x="1895794" y="93780"/>
                  <a:pt x="1873967" y="235530"/>
                </a:cubicBezTo>
                <a:cubicBezTo>
                  <a:pt x="1880026" y="419115"/>
                  <a:pt x="1889706" y="571186"/>
                  <a:pt x="1873967" y="697156"/>
                </a:cubicBezTo>
                <a:cubicBezTo>
                  <a:pt x="1858228" y="823126"/>
                  <a:pt x="1894910" y="1071256"/>
                  <a:pt x="1873967" y="1177623"/>
                </a:cubicBezTo>
                <a:cubicBezTo>
                  <a:pt x="1861789" y="1282293"/>
                  <a:pt x="1769523" y="1392634"/>
                  <a:pt x="1638437" y="1413153"/>
                </a:cubicBezTo>
                <a:cubicBezTo>
                  <a:pt x="1482520" y="1410357"/>
                  <a:pt x="1339188" y="1432174"/>
                  <a:pt x="1142743" y="1413153"/>
                </a:cubicBezTo>
                <a:cubicBezTo>
                  <a:pt x="946298" y="1394132"/>
                  <a:pt x="880782" y="1426900"/>
                  <a:pt x="647049" y="1413153"/>
                </a:cubicBezTo>
                <a:cubicBezTo>
                  <a:pt x="413316" y="1399406"/>
                  <a:pt x="350923" y="1400859"/>
                  <a:pt x="235530" y="1413153"/>
                </a:cubicBezTo>
                <a:cubicBezTo>
                  <a:pt x="101735" y="1431569"/>
                  <a:pt x="2930" y="1300951"/>
                  <a:pt x="0" y="1177623"/>
                </a:cubicBezTo>
                <a:cubicBezTo>
                  <a:pt x="8991" y="1009930"/>
                  <a:pt x="-21625" y="931989"/>
                  <a:pt x="0" y="697156"/>
                </a:cubicBezTo>
                <a:cubicBezTo>
                  <a:pt x="21625" y="462323"/>
                  <a:pt x="8997" y="364983"/>
                  <a:pt x="0" y="235530"/>
                </a:cubicBezTo>
                <a:close/>
              </a:path>
            </a:pathLst>
          </a:custGeom>
          <a:solidFill>
            <a:srgbClr val="612A8A"/>
          </a:solidFill>
          <a:ln>
            <a:solidFill>
              <a:srgbClr val="612A8A"/>
            </a:solidFill>
            <a:extLst>
              <a:ext uri="{C807C97D-BFC1-408E-A445-0C87EB9F89A2}">
                <ask:lineSketchStyleProps xmlns:ask="http://schemas.microsoft.com/office/drawing/2018/sketchyshapes" sd="135475444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Win more patients into own Homecare Service 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Drive compliance and patient LTV</a:t>
            </a: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2BBC4963-FD2E-436F-C2FE-6318F77C72C1}"/>
              </a:ext>
            </a:extLst>
          </p:cNvPr>
          <p:cNvCxnSpPr/>
          <p:nvPr/>
        </p:nvCxnSpPr>
        <p:spPr>
          <a:xfrm>
            <a:off x="456148" y="4866332"/>
            <a:ext cx="9647396" cy="0"/>
          </a:xfrm>
          <a:prstGeom prst="line">
            <a:avLst/>
          </a:prstGeom>
          <a:ln w="222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2">
            <a:extLst>
              <a:ext uri="{FF2B5EF4-FFF2-40B4-BE49-F238E27FC236}">
                <a16:creationId xmlns:a16="http://schemas.microsoft.com/office/drawing/2014/main" id="{08A15CB2-0EDE-9E83-F613-A5AF411D87A7}"/>
              </a:ext>
            </a:extLst>
          </p:cNvPr>
          <p:cNvSpPr/>
          <p:nvPr/>
        </p:nvSpPr>
        <p:spPr>
          <a:xfrm>
            <a:off x="1799999" y="2802835"/>
            <a:ext cx="3989277" cy="59929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313183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Lack of awareness for malnutrition; </a:t>
            </a: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313183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No standard screening (hospital)</a:t>
            </a:r>
          </a:p>
        </p:txBody>
      </p:sp>
      <p:sp>
        <p:nvSpPr>
          <p:cNvPr id="9" name="Rounded Rectangle 12">
            <a:extLst>
              <a:ext uri="{FF2B5EF4-FFF2-40B4-BE49-F238E27FC236}">
                <a16:creationId xmlns:a16="http://schemas.microsoft.com/office/drawing/2014/main" id="{853A0679-1B17-0661-AE04-968E231D7862}"/>
              </a:ext>
            </a:extLst>
          </p:cNvPr>
          <p:cNvSpPr/>
          <p:nvPr/>
        </p:nvSpPr>
        <p:spPr>
          <a:xfrm>
            <a:off x="6065253" y="2791590"/>
            <a:ext cx="1890504" cy="60825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313183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Lack of relevance &amp; benefit of med. nutrition</a:t>
            </a:r>
          </a:p>
        </p:txBody>
      </p:sp>
      <p:sp>
        <p:nvSpPr>
          <p:cNvPr id="10" name="Rounded Rectangle 12">
            <a:extLst>
              <a:ext uri="{FF2B5EF4-FFF2-40B4-BE49-F238E27FC236}">
                <a16:creationId xmlns:a16="http://schemas.microsoft.com/office/drawing/2014/main" id="{55DE0DC0-0391-9394-BAD4-25B05B1831ED}"/>
              </a:ext>
            </a:extLst>
          </p:cNvPr>
          <p:cNvSpPr/>
          <p:nvPr/>
        </p:nvSpPr>
        <p:spPr>
          <a:xfrm>
            <a:off x="8220229" y="2800550"/>
            <a:ext cx="1810897" cy="59929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313183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No time for continuous care &amp; support</a:t>
            </a:r>
          </a:p>
        </p:txBody>
      </p:sp>
      <p:sp>
        <p:nvSpPr>
          <p:cNvPr id="28" name="Rechteck: abgerundete Ecken 27">
            <a:extLst>
              <a:ext uri="{FF2B5EF4-FFF2-40B4-BE49-F238E27FC236}">
                <a16:creationId xmlns:a16="http://schemas.microsoft.com/office/drawing/2014/main" id="{EBC84E9B-ABBB-BB2A-6DED-66227945C943}"/>
              </a:ext>
            </a:extLst>
          </p:cNvPr>
          <p:cNvSpPr/>
          <p:nvPr/>
        </p:nvSpPr>
        <p:spPr>
          <a:xfrm>
            <a:off x="461550" y="4308519"/>
            <a:ext cx="1162480" cy="275080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Barriers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30" name="Rechteck: abgerundete Ecken 29">
            <a:extLst>
              <a:ext uri="{FF2B5EF4-FFF2-40B4-BE49-F238E27FC236}">
                <a16:creationId xmlns:a16="http://schemas.microsoft.com/office/drawing/2014/main" id="{AFA0D0E5-C15F-98A9-5EA9-AE6D624CAF10}"/>
              </a:ext>
            </a:extLst>
          </p:cNvPr>
          <p:cNvSpPr/>
          <p:nvPr/>
        </p:nvSpPr>
        <p:spPr>
          <a:xfrm>
            <a:off x="1742728" y="2388055"/>
            <a:ext cx="8288399" cy="296116"/>
          </a:xfrm>
          <a:prstGeom prst="round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Further HCPs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involved</a:t>
            </a: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: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Gastroenterologist</a:t>
            </a: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,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Neuropaediatrician</a:t>
            </a: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,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Dietitian</a:t>
            </a: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,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other</a:t>
            </a: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specialists</a:t>
            </a:r>
            <a:endParaRPr kumimoji="0" lang="de-DE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4AE872A3-9F8E-F810-379F-577C53D18676}"/>
              </a:ext>
            </a:extLst>
          </p:cNvPr>
          <p:cNvSpPr/>
          <p:nvPr/>
        </p:nvSpPr>
        <p:spPr>
          <a:xfrm>
            <a:off x="444466" y="3032107"/>
            <a:ext cx="1177330" cy="27980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Barriers</a:t>
            </a:r>
          </a:p>
        </p:txBody>
      </p:sp>
      <p:pic>
        <p:nvPicPr>
          <p:cNvPr id="8" name="Picture 7" descr="Circle flag of Germany. 11571346 PNG">
            <a:extLst>
              <a:ext uri="{FF2B5EF4-FFF2-40B4-BE49-F238E27FC236}">
                <a16:creationId xmlns:a16="http://schemas.microsoft.com/office/drawing/2014/main" id="{96734698-7F53-514C-564D-F67246C3F9D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093" y="1040342"/>
            <a:ext cx="734483" cy="74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71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hteck 171">
            <a:extLst>
              <a:ext uri="{FF2B5EF4-FFF2-40B4-BE49-F238E27FC236}">
                <a16:creationId xmlns:a16="http://schemas.microsoft.com/office/drawing/2014/main" id="{44984CD8-082B-0892-49A8-309D7B2B7F9F}"/>
              </a:ext>
            </a:extLst>
          </p:cNvPr>
          <p:cNvSpPr/>
          <p:nvPr/>
        </p:nvSpPr>
        <p:spPr>
          <a:xfrm>
            <a:off x="3130792" y="3715296"/>
            <a:ext cx="619886" cy="325742"/>
          </a:xfrm>
          <a:prstGeom prst="rect">
            <a:avLst/>
          </a:prstGeom>
          <a:solidFill>
            <a:srgbClr val="81619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7E3552-D495-B5AB-B326-F8214CEC7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en-US"/>
            </a:defPPr>
            <a:lvl1pPr marL="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19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8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957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275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1594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913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32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551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t>NUTRINI</a:t>
            </a: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4970B9C5-7C74-C829-6C80-76420DEF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873" y="167316"/>
            <a:ext cx="7696201" cy="1052651"/>
          </a:xfrm>
        </p:spPr>
        <p:txBody>
          <a:bodyPr>
            <a:norm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>
                <a:latin typeface="+mj-lt"/>
                <a:ea typeface="+mj-ea"/>
              </a:rPr>
              <a:t>The clarity on the demand generation model helps us unlock further penetration: HCP coverage </a:t>
            </a: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EB476CEB-042F-B263-6959-2D52B5D434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166"/>
          <a:stretch/>
        </p:blipFill>
        <p:spPr>
          <a:xfrm>
            <a:off x="9409552" y="1"/>
            <a:ext cx="2158171" cy="862105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45E89652-34FD-124B-B96F-801016A28F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77" b="1"/>
          <a:stretch/>
        </p:blipFill>
        <p:spPr>
          <a:xfrm>
            <a:off x="9852845" y="-44151"/>
            <a:ext cx="1271583" cy="695020"/>
          </a:xfrm>
          <a:prstGeom prst="rect">
            <a:avLst/>
          </a:prstGeom>
        </p:spPr>
      </p:pic>
      <p:pic>
        <p:nvPicPr>
          <p:cNvPr id="70" name="Grafik 69">
            <a:extLst>
              <a:ext uri="{FF2B5EF4-FFF2-40B4-BE49-F238E27FC236}">
                <a16:creationId xmlns:a16="http://schemas.microsoft.com/office/drawing/2014/main" id="{EC98A7FC-562F-7EC3-0FAB-35433E24D9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166"/>
          <a:stretch/>
        </p:blipFill>
        <p:spPr>
          <a:xfrm>
            <a:off x="9409552" y="1"/>
            <a:ext cx="2158171" cy="862105"/>
          </a:xfrm>
          <a:prstGeom prst="rect">
            <a:avLst/>
          </a:prstGeom>
        </p:spPr>
      </p:pic>
      <p:pic>
        <p:nvPicPr>
          <p:cNvPr id="71" name="Grafik 70">
            <a:extLst>
              <a:ext uri="{FF2B5EF4-FFF2-40B4-BE49-F238E27FC236}">
                <a16:creationId xmlns:a16="http://schemas.microsoft.com/office/drawing/2014/main" id="{48D1BEA5-34F2-E2B6-6257-F9694157F6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77" b="1"/>
          <a:stretch/>
        </p:blipFill>
        <p:spPr>
          <a:xfrm>
            <a:off x="9852845" y="-44151"/>
            <a:ext cx="1271583" cy="695020"/>
          </a:xfrm>
          <a:prstGeom prst="rect">
            <a:avLst/>
          </a:prstGeom>
        </p:spPr>
      </p:pic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6BB1596D-8B45-62F9-6BC6-397B7F0FE696}"/>
              </a:ext>
            </a:extLst>
          </p:cNvPr>
          <p:cNvSpPr/>
          <p:nvPr/>
        </p:nvSpPr>
        <p:spPr>
          <a:xfrm>
            <a:off x="445842" y="1876232"/>
            <a:ext cx="1177940" cy="960208"/>
          </a:xfrm>
          <a:custGeom>
            <a:avLst/>
            <a:gdLst>
              <a:gd name="connsiteX0" fmla="*/ 0 w 1177940"/>
              <a:gd name="connsiteY0" fmla="*/ 160038 h 960208"/>
              <a:gd name="connsiteX1" fmla="*/ 160038 w 1177940"/>
              <a:gd name="connsiteY1" fmla="*/ 0 h 960208"/>
              <a:gd name="connsiteX2" fmla="*/ 563234 w 1177940"/>
              <a:gd name="connsiteY2" fmla="*/ 0 h 960208"/>
              <a:gd name="connsiteX3" fmla="*/ 1017902 w 1177940"/>
              <a:gd name="connsiteY3" fmla="*/ 0 h 960208"/>
              <a:gd name="connsiteX4" fmla="*/ 1177940 w 1177940"/>
              <a:gd name="connsiteY4" fmla="*/ 160038 h 960208"/>
              <a:gd name="connsiteX5" fmla="*/ 1177940 w 1177940"/>
              <a:gd name="connsiteY5" fmla="*/ 800170 h 960208"/>
              <a:gd name="connsiteX6" fmla="*/ 1017902 w 1177940"/>
              <a:gd name="connsiteY6" fmla="*/ 960208 h 960208"/>
              <a:gd name="connsiteX7" fmla="*/ 614706 w 1177940"/>
              <a:gd name="connsiteY7" fmla="*/ 960208 h 960208"/>
              <a:gd name="connsiteX8" fmla="*/ 160038 w 1177940"/>
              <a:gd name="connsiteY8" fmla="*/ 960208 h 960208"/>
              <a:gd name="connsiteX9" fmla="*/ 0 w 1177940"/>
              <a:gd name="connsiteY9" fmla="*/ 800170 h 960208"/>
              <a:gd name="connsiteX10" fmla="*/ 0 w 1177940"/>
              <a:gd name="connsiteY10" fmla="*/ 160038 h 96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7940" h="960208" fill="none" extrusionOk="0">
                <a:moveTo>
                  <a:pt x="0" y="160038"/>
                </a:moveTo>
                <a:cubicBezTo>
                  <a:pt x="-8567" y="66377"/>
                  <a:pt x="72908" y="3214"/>
                  <a:pt x="160038" y="0"/>
                </a:cubicBezTo>
                <a:cubicBezTo>
                  <a:pt x="276406" y="-232"/>
                  <a:pt x="392261" y="5186"/>
                  <a:pt x="563234" y="0"/>
                </a:cubicBezTo>
                <a:cubicBezTo>
                  <a:pt x="734207" y="-5186"/>
                  <a:pt x="898878" y="20058"/>
                  <a:pt x="1017902" y="0"/>
                </a:cubicBezTo>
                <a:cubicBezTo>
                  <a:pt x="1116727" y="5053"/>
                  <a:pt x="1195789" y="63567"/>
                  <a:pt x="1177940" y="160038"/>
                </a:cubicBezTo>
                <a:cubicBezTo>
                  <a:pt x="1176116" y="301678"/>
                  <a:pt x="1147099" y="513437"/>
                  <a:pt x="1177940" y="800170"/>
                </a:cubicBezTo>
                <a:cubicBezTo>
                  <a:pt x="1199099" y="883589"/>
                  <a:pt x="1112997" y="951513"/>
                  <a:pt x="1017902" y="960208"/>
                </a:cubicBezTo>
                <a:cubicBezTo>
                  <a:pt x="937237" y="943598"/>
                  <a:pt x="813768" y="947588"/>
                  <a:pt x="614706" y="960208"/>
                </a:cubicBezTo>
                <a:cubicBezTo>
                  <a:pt x="415644" y="972828"/>
                  <a:pt x="293029" y="978000"/>
                  <a:pt x="160038" y="960208"/>
                </a:cubicBezTo>
                <a:cubicBezTo>
                  <a:pt x="78590" y="959538"/>
                  <a:pt x="-3686" y="910143"/>
                  <a:pt x="0" y="800170"/>
                </a:cubicBezTo>
                <a:cubicBezTo>
                  <a:pt x="-16018" y="521447"/>
                  <a:pt x="30059" y="407739"/>
                  <a:pt x="0" y="160038"/>
                </a:cubicBezTo>
                <a:close/>
              </a:path>
              <a:path w="1177940" h="960208" stroke="0" extrusionOk="0">
                <a:moveTo>
                  <a:pt x="0" y="160038"/>
                </a:moveTo>
                <a:cubicBezTo>
                  <a:pt x="1284" y="64824"/>
                  <a:pt x="86737" y="-4047"/>
                  <a:pt x="160038" y="0"/>
                </a:cubicBezTo>
                <a:cubicBezTo>
                  <a:pt x="338574" y="-19613"/>
                  <a:pt x="489282" y="6610"/>
                  <a:pt x="597549" y="0"/>
                </a:cubicBezTo>
                <a:cubicBezTo>
                  <a:pt x="705816" y="-6610"/>
                  <a:pt x="809004" y="-5276"/>
                  <a:pt x="1017902" y="0"/>
                </a:cubicBezTo>
                <a:cubicBezTo>
                  <a:pt x="1105904" y="2900"/>
                  <a:pt x="1188395" y="82832"/>
                  <a:pt x="1177940" y="160038"/>
                </a:cubicBezTo>
                <a:cubicBezTo>
                  <a:pt x="1208211" y="360937"/>
                  <a:pt x="1157767" y="634336"/>
                  <a:pt x="1177940" y="800170"/>
                </a:cubicBezTo>
                <a:cubicBezTo>
                  <a:pt x="1162077" y="873851"/>
                  <a:pt x="1125463" y="970064"/>
                  <a:pt x="1017902" y="960208"/>
                </a:cubicBezTo>
                <a:cubicBezTo>
                  <a:pt x="929968" y="944231"/>
                  <a:pt x="708442" y="966362"/>
                  <a:pt x="580391" y="960208"/>
                </a:cubicBezTo>
                <a:cubicBezTo>
                  <a:pt x="452340" y="954054"/>
                  <a:pt x="353784" y="941025"/>
                  <a:pt x="160038" y="960208"/>
                </a:cubicBezTo>
                <a:cubicBezTo>
                  <a:pt x="74466" y="958054"/>
                  <a:pt x="14599" y="883027"/>
                  <a:pt x="0" y="800170"/>
                </a:cubicBezTo>
                <a:cubicBezTo>
                  <a:pt x="225" y="635093"/>
                  <a:pt x="17723" y="312158"/>
                  <a:pt x="0" y="160038"/>
                </a:cubicBezTo>
                <a:close/>
              </a:path>
            </a:pathLst>
          </a:custGeom>
          <a:solidFill>
            <a:srgbClr val="D5CDE5"/>
          </a:solidFill>
          <a:ln>
            <a:solidFill>
              <a:srgbClr val="D5CDE5"/>
            </a:solidFill>
            <a:extLst>
              <a:ext uri="{C807C97D-BFC1-408E-A445-0C87EB9F89A2}">
                <ask:lineSketchStyleProps xmlns:ask="http://schemas.microsoft.com/office/drawing/2018/sketchyshapes" sd="405336711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244E0E43-111E-A109-D430-FAD96E6FC907}"/>
              </a:ext>
            </a:extLst>
          </p:cNvPr>
          <p:cNvSpPr/>
          <p:nvPr/>
        </p:nvSpPr>
        <p:spPr>
          <a:xfrm>
            <a:off x="1742728" y="1406132"/>
            <a:ext cx="1791534" cy="372761"/>
          </a:xfrm>
          <a:custGeom>
            <a:avLst/>
            <a:gdLst>
              <a:gd name="connsiteX0" fmla="*/ 0 w 1791534"/>
              <a:gd name="connsiteY0" fmla="*/ 62128 h 372761"/>
              <a:gd name="connsiteX1" fmla="*/ 62128 w 1791534"/>
              <a:gd name="connsiteY1" fmla="*/ 0 h 372761"/>
              <a:gd name="connsiteX2" fmla="*/ 634560 w 1791534"/>
              <a:gd name="connsiteY2" fmla="*/ 0 h 372761"/>
              <a:gd name="connsiteX3" fmla="*/ 1173647 w 1791534"/>
              <a:gd name="connsiteY3" fmla="*/ 0 h 372761"/>
              <a:gd name="connsiteX4" fmla="*/ 1729406 w 1791534"/>
              <a:gd name="connsiteY4" fmla="*/ 0 h 372761"/>
              <a:gd name="connsiteX5" fmla="*/ 1791534 w 1791534"/>
              <a:gd name="connsiteY5" fmla="*/ 62128 h 372761"/>
              <a:gd name="connsiteX6" fmla="*/ 1791534 w 1791534"/>
              <a:gd name="connsiteY6" fmla="*/ 310633 h 372761"/>
              <a:gd name="connsiteX7" fmla="*/ 1729406 w 1791534"/>
              <a:gd name="connsiteY7" fmla="*/ 372761 h 372761"/>
              <a:gd name="connsiteX8" fmla="*/ 1190319 w 1791534"/>
              <a:gd name="connsiteY8" fmla="*/ 372761 h 372761"/>
              <a:gd name="connsiteX9" fmla="*/ 634560 w 1791534"/>
              <a:gd name="connsiteY9" fmla="*/ 372761 h 372761"/>
              <a:gd name="connsiteX10" fmla="*/ 62128 w 1791534"/>
              <a:gd name="connsiteY10" fmla="*/ 372761 h 372761"/>
              <a:gd name="connsiteX11" fmla="*/ 0 w 1791534"/>
              <a:gd name="connsiteY11" fmla="*/ 310633 h 372761"/>
              <a:gd name="connsiteX12" fmla="*/ 0 w 1791534"/>
              <a:gd name="connsiteY12" fmla="*/ 62128 h 37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91534" h="372761" fill="none" extrusionOk="0">
                <a:moveTo>
                  <a:pt x="0" y="62128"/>
                </a:moveTo>
                <a:cubicBezTo>
                  <a:pt x="2054" y="28286"/>
                  <a:pt x="25182" y="-613"/>
                  <a:pt x="62128" y="0"/>
                </a:cubicBezTo>
                <a:cubicBezTo>
                  <a:pt x="333390" y="21837"/>
                  <a:pt x="466356" y="13961"/>
                  <a:pt x="634560" y="0"/>
                </a:cubicBezTo>
                <a:cubicBezTo>
                  <a:pt x="802764" y="-13961"/>
                  <a:pt x="933628" y="3216"/>
                  <a:pt x="1173647" y="0"/>
                </a:cubicBezTo>
                <a:cubicBezTo>
                  <a:pt x="1413666" y="-3216"/>
                  <a:pt x="1589347" y="3589"/>
                  <a:pt x="1729406" y="0"/>
                </a:cubicBezTo>
                <a:cubicBezTo>
                  <a:pt x="1764980" y="-296"/>
                  <a:pt x="1794497" y="23976"/>
                  <a:pt x="1791534" y="62128"/>
                </a:cubicBezTo>
                <a:cubicBezTo>
                  <a:pt x="1779473" y="112786"/>
                  <a:pt x="1792410" y="218991"/>
                  <a:pt x="1791534" y="310633"/>
                </a:cubicBezTo>
                <a:cubicBezTo>
                  <a:pt x="1793072" y="343799"/>
                  <a:pt x="1760798" y="368104"/>
                  <a:pt x="1729406" y="372761"/>
                </a:cubicBezTo>
                <a:cubicBezTo>
                  <a:pt x="1560842" y="354378"/>
                  <a:pt x="1311871" y="364791"/>
                  <a:pt x="1190319" y="372761"/>
                </a:cubicBezTo>
                <a:cubicBezTo>
                  <a:pt x="1068767" y="380731"/>
                  <a:pt x="817777" y="382368"/>
                  <a:pt x="634560" y="372761"/>
                </a:cubicBezTo>
                <a:cubicBezTo>
                  <a:pt x="451343" y="363154"/>
                  <a:pt x="248275" y="359368"/>
                  <a:pt x="62128" y="372761"/>
                </a:cubicBezTo>
                <a:cubicBezTo>
                  <a:pt x="21761" y="377301"/>
                  <a:pt x="-6817" y="343296"/>
                  <a:pt x="0" y="310633"/>
                </a:cubicBezTo>
                <a:cubicBezTo>
                  <a:pt x="-9615" y="243007"/>
                  <a:pt x="4347" y="129703"/>
                  <a:pt x="0" y="62128"/>
                </a:cubicBezTo>
                <a:close/>
              </a:path>
              <a:path w="1791534" h="372761" stroke="0" extrusionOk="0">
                <a:moveTo>
                  <a:pt x="0" y="62128"/>
                </a:moveTo>
                <a:cubicBezTo>
                  <a:pt x="533" y="24984"/>
                  <a:pt x="32475" y="-1250"/>
                  <a:pt x="62128" y="0"/>
                </a:cubicBezTo>
                <a:cubicBezTo>
                  <a:pt x="230289" y="24497"/>
                  <a:pt x="351191" y="-7680"/>
                  <a:pt x="634560" y="0"/>
                </a:cubicBezTo>
                <a:cubicBezTo>
                  <a:pt x="917929" y="7680"/>
                  <a:pt x="972171" y="-1809"/>
                  <a:pt x="1173647" y="0"/>
                </a:cubicBezTo>
                <a:cubicBezTo>
                  <a:pt x="1375123" y="1809"/>
                  <a:pt x="1516872" y="-7789"/>
                  <a:pt x="1729406" y="0"/>
                </a:cubicBezTo>
                <a:cubicBezTo>
                  <a:pt x="1765251" y="-4157"/>
                  <a:pt x="1791246" y="24055"/>
                  <a:pt x="1791534" y="62128"/>
                </a:cubicBezTo>
                <a:cubicBezTo>
                  <a:pt x="1797543" y="155070"/>
                  <a:pt x="1791995" y="202759"/>
                  <a:pt x="1791534" y="310633"/>
                </a:cubicBezTo>
                <a:cubicBezTo>
                  <a:pt x="1788110" y="350446"/>
                  <a:pt x="1762746" y="372431"/>
                  <a:pt x="1729406" y="372761"/>
                </a:cubicBezTo>
                <a:cubicBezTo>
                  <a:pt x="1550146" y="349880"/>
                  <a:pt x="1388105" y="368030"/>
                  <a:pt x="1156974" y="372761"/>
                </a:cubicBezTo>
                <a:cubicBezTo>
                  <a:pt x="925843" y="377492"/>
                  <a:pt x="795990" y="356653"/>
                  <a:pt x="584542" y="372761"/>
                </a:cubicBezTo>
                <a:cubicBezTo>
                  <a:pt x="373094" y="388869"/>
                  <a:pt x="220766" y="391419"/>
                  <a:pt x="62128" y="372761"/>
                </a:cubicBezTo>
                <a:cubicBezTo>
                  <a:pt x="27148" y="378244"/>
                  <a:pt x="2078" y="341967"/>
                  <a:pt x="0" y="310633"/>
                </a:cubicBezTo>
                <a:cubicBezTo>
                  <a:pt x="-5378" y="216917"/>
                  <a:pt x="-1113" y="116696"/>
                  <a:pt x="0" y="62128"/>
                </a:cubicBezTo>
                <a:close/>
              </a:path>
            </a:pathLst>
          </a:custGeom>
          <a:solidFill>
            <a:srgbClr val="AF9DC7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405336711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Danone One Cn" panose="020B0604020202020204" charset="0"/>
              </a:rPr>
              <a:t>SCREENING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97E92E87-8DC2-3936-6486-DE076C746B2E}"/>
              </a:ext>
            </a:extLst>
          </p:cNvPr>
          <p:cNvSpPr/>
          <p:nvPr/>
        </p:nvSpPr>
        <p:spPr>
          <a:xfrm>
            <a:off x="3902162" y="1406131"/>
            <a:ext cx="1787546" cy="372761"/>
          </a:xfrm>
          <a:custGeom>
            <a:avLst/>
            <a:gdLst>
              <a:gd name="connsiteX0" fmla="*/ 0 w 1787546"/>
              <a:gd name="connsiteY0" fmla="*/ 62128 h 372761"/>
              <a:gd name="connsiteX1" fmla="*/ 62128 w 1787546"/>
              <a:gd name="connsiteY1" fmla="*/ 0 h 372761"/>
              <a:gd name="connsiteX2" fmla="*/ 599925 w 1787546"/>
              <a:gd name="connsiteY2" fmla="*/ 0 h 372761"/>
              <a:gd name="connsiteX3" fmla="*/ 1187621 w 1787546"/>
              <a:gd name="connsiteY3" fmla="*/ 0 h 372761"/>
              <a:gd name="connsiteX4" fmla="*/ 1725418 w 1787546"/>
              <a:gd name="connsiteY4" fmla="*/ 0 h 372761"/>
              <a:gd name="connsiteX5" fmla="*/ 1787546 w 1787546"/>
              <a:gd name="connsiteY5" fmla="*/ 62128 h 372761"/>
              <a:gd name="connsiteX6" fmla="*/ 1787546 w 1787546"/>
              <a:gd name="connsiteY6" fmla="*/ 310633 h 372761"/>
              <a:gd name="connsiteX7" fmla="*/ 1725418 w 1787546"/>
              <a:gd name="connsiteY7" fmla="*/ 372761 h 372761"/>
              <a:gd name="connsiteX8" fmla="*/ 1204254 w 1787546"/>
              <a:gd name="connsiteY8" fmla="*/ 372761 h 372761"/>
              <a:gd name="connsiteX9" fmla="*/ 616558 w 1787546"/>
              <a:gd name="connsiteY9" fmla="*/ 372761 h 372761"/>
              <a:gd name="connsiteX10" fmla="*/ 62128 w 1787546"/>
              <a:gd name="connsiteY10" fmla="*/ 372761 h 372761"/>
              <a:gd name="connsiteX11" fmla="*/ 0 w 1787546"/>
              <a:gd name="connsiteY11" fmla="*/ 310633 h 372761"/>
              <a:gd name="connsiteX12" fmla="*/ 0 w 1787546"/>
              <a:gd name="connsiteY12" fmla="*/ 62128 h 37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7546" h="372761" fill="none" extrusionOk="0">
                <a:moveTo>
                  <a:pt x="0" y="62128"/>
                </a:moveTo>
                <a:cubicBezTo>
                  <a:pt x="2168" y="30602"/>
                  <a:pt x="24630" y="-3500"/>
                  <a:pt x="62128" y="0"/>
                </a:cubicBezTo>
                <a:cubicBezTo>
                  <a:pt x="328549" y="-16814"/>
                  <a:pt x="409999" y="3931"/>
                  <a:pt x="599925" y="0"/>
                </a:cubicBezTo>
                <a:cubicBezTo>
                  <a:pt x="789851" y="-3931"/>
                  <a:pt x="919081" y="-1559"/>
                  <a:pt x="1187621" y="0"/>
                </a:cubicBezTo>
                <a:cubicBezTo>
                  <a:pt x="1456161" y="1559"/>
                  <a:pt x="1555361" y="26026"/>
                  <a:pt x="1725418" y="0"/>
                </a:cubicBezTo>
                <a:cubicBezTo>
                  <a:pt x="1765145" y="-3480"/>
                  <a:pt x="1788916" y="33800"/>
                  <a:pt x="1787546" y="62128"/>
                </a:cubicBezTo>
                <a:cubicBezTo>
                  <a:pt x="1776015" y="152290"/>
                  <a:pt x="1790515" y="224568"/>
                  <a:pt x="1787546" y="310633"/>
                </a:cubicBezTo>
                <a:cubicBezTo>
                  <a:pt x="1785164" y="343791"/>
                  <a:pt x="1759222" y="373514"/>
                  <a:pt x="1725418" y="372761"/>
                </a:cubicBezTo>
                <a:cubicBezTo>
                  <a:pt x="1597014" y="357336"/>
                  <a:pt x="1363847" y="356666"/>
                  <a:pt x="1204254" y="372761"/>
                </a:cubicBezTo>
                <a:cubicBezTo>
                  <a:pt x="1044661" y="388856"/>
                  <a:pt x="796331" y="390822"/>
                  <a:pt x="616558" y="372761"/>
                </a:cubicBezTo>
                <a:cubicBezTo>
                  <a:pt x="436785" y="354700"/>
                  <a:pt x="190665" y="358626"/>
                  <a:pt x="62128" y="372761"/>
                </a:cubicBezTo>
                <a:cubicBezTo>
                  <a:pt x="29781" y="378529"/>
                  <a:pt x="1941" y="344544"/>
                  <a:pt x="0" y="310633"/>
                </a:cubicBezTo>
                <a:cubicBezTo>
                  <a:pt x="-10894" y="202889"/>
                  <a:pt x="8128" y="155984"/>
                  <a:pt x="0" y="62128"/>
                </a:cubicBezTo>
                <a:close/>
              </a:path>
              <a:path w="1787546" h="372761" stroke="0" extrusionOk="0">
                <a:moveTo>
                  <a:pt x="0" y="62128"/>
                </a:moveTo>
                <a:cubicBezTo>
                  <a:pt x="631" y="26879"/>
                  <a:pt x="26172" y="7469"/>
                  <a:pt x="62128" y="0"/>
                </a:cubicBezTo>
                <a:cubicBezTo>
                  <a:pt x="192655" y="9181"/>
                  <a:pt x="398419" y="24054"/>
                  <a:pt x="566659" y="0"/>
                </a:cubicBezTo>
                <a:cubicBezTo>
                  <a:pt x="734899" y="-24054"/>
                  <a:pt x="981634" y="1546"/>
                  <a:pt x="1104456" y="0"/>
                </a:cubicBezTo>
                <a:cubicBezTo>
                  <a:pt x="1227278" y="-1546"/>
                  <a:pt x="1536908" y="-23084"/>
                  <a:pt x="1725418" y="0"/>
                </a:cubicBezTo>
                <a:cubicBezTo>
                  <a:pt x="1759063" y="-3965"/>
                  <a:pt x="1788073" y="26999"/>
                  <a:pt x="1787546" y="62128"/>
                </a:cubicBezTo>
                <a:cubicBezTo>
                  <a:pt x="1793962" y="151783"/>
                  <a:pt x="1780944" y="259228"/>
                  <a:pt x="1787546" y="310633"/>
                </a:cubicBezTo>
                <a:cubicBezTo>
                  <a:pt x="1784718" y="347752"/>
                  <a:pt x="1753001" y="376667"/>
                  <a:pt x="1725418" y="372761"/>
                </a:cubicBezTo>
                <a:cubicBezTo>
                  <a:pt x="1589724" y="358950"/>
                  <a:pt x="1414049" y="389594"/>
                  <a:pt x="1137722" y="372761"/>
                </a:cubicBezTo>
                <a:cubicBezTo>
                  <a:pt x="861395" y="355928"/>
                  <a:pt x="709917" y="375589"/>
                  <a:pt x="550026" y="372761"/>
                </a:cubicBezTo>
                <a:cubicBezTo>
                  <a:pt x="390135" y="369933"/>
                  <a:pt x="223434" y="376714"/>
                  <a:pt x="62128" y="372761"/>
                </a:cubicBezTo>
                <a:cubicBezTo>
                  <a:pt x="30248" y="371622"/>
                  <a:pt x="1617" y="350706"/>
                  <a:pt x="0" y="310633"/>
                </a:cubicBezTo>
                <a:cubicBezTo>
                  <a:pt x="9375" y="240516"/>
                  <a:pt x="2251" y="127523"/>
                  <a:pt x="0" y="62128"/>
                </a:cubicBezTo>
                <a:close/>
              </a:path>
            </a:pathLst>
          </a:custGeom>
          <a:solidFill>
            <a:srgbClr val="AF9DC7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2863741219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Danone One Cn" panose="020B0604020202020204" charset="0"/>
              </a:rPr>
              <a:t>DIAGNOSIS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45A95770-465E-BD7F-6EC2-1EF733EC484C}"/>
              </a:ext>
            </a:extLst>
          </p:cNvPr>
          <p:cNvSpPr/>
          <p:nvPr/>
        </p:nvSpPr>
        <p:spPr>
          <a:xfrm>
            <a:off x="6065253" y="1412311"/>
            <a:ext cx="1831484" cy="372761"/>
          </a:xfrm>
          <a:custGeom>
            <a:avLst/>
            <a:gdLst>
              <a:gd name="connsiteX0" fmla="*/ 0 w 1831484"/>
              <a:gd name="connsiteY0" fmla="*/ 62128 h 372761"/>
              <a:gd name="connsiteX1" fmla="*/ 62128 w 1831484"/>
              <a:gd name="connsiteY1" fmla="*/ 0 h 372761"/>
              <a:gd name="connsiteX2" fmla="*/ 579987 w 1831484"/>
              <a:gd name="connsiteY2" fmla="*/ 0 h 372761"/>
              <a:gd name="connsiteX3" fmla="*/ 1166135 w 1831484"/>
              <a:gd name="connsiteY3" fmla="*/ 0 h 372761"/>
              <a:gd name="connsiteX4" fmla="*/ 1769356 w 1831484"/>
              <a:gd name="connsiteY4" fmla="*/ 0 h 372761"/>
              <a:gd name="connsiteX5" fmla="*/ 1831484 w 1831484"/>
              <a:gd name="connsiteY5" fmla="*/ 62128 h 372761"/>
              <a:gd name="connsiteX6" fmla="*/ 1831484 w 1831484"/>
              <a:gd name="connsiteY6" fmla="*/ 310633 h 372761"/>
              <a:gd name="connsiteX7" fmla="*/ 1769356 w 1831484"/>
              <a:gd name="connsiteY7" fmla="*/ 372761 h 372761"/>
              <a:gd name="connsiteX8" fmla="*/ 1200280 w 1831484"/>
              <a:gd name="connsiteY8" fmla="*/ 372761 h 372761"/>
              <a:gd name="connsiteX9" fmla="*/ 648276 w 1831484"/>
              <a:gd name="connsiteY9" fmla="*/ 372761 h 372761"/>
              <a:gd name="connsiteX10" fmla="*/ 62128 w 1831484"/>
              <a:gd name="connsiteY10" fmla="*/ 372761 h 372761"/>
              <a:gd name="connsiteX11" fmla="*/ 0 w 1831484"/>
              <a:gd name="connsiteY11" fmla="*/ 310633 h 372761"/>
              <a:gd name="connsiteX12" fmla="*/ 0 w 1831484"/>
              <a:gd name="connsiteY12" fmla="*/ 62128 h 37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31484" h="372761" fill="none" extrusionOk="0">
                <a:moveTo>
                  <a:pt x="0" y="62128"/>
                </a:moveTo>
                <a:cubicBezTo>
                  <a:pt x="-1796" y="28154"/>
                  <a:pt x="32214" y="-7037"/>
                  <a:pt x="62128" y="0"/>
                </a:cubicBezTo>
                <a:cubicBezTo>
                  <a:pt x="268196" y="17787"/>
                  <a:pt x="324618" y="-10610"/>
                  <a:pt x="579987" y="0"/>
                </a:cubicBezTo>
                <a:cubicBezTo>
                  <a:pt x="835356" y="10610"/>
                  <a:pt x="988707" y="-23583"/>
                  <a:pt x="1166135" y="0"/>
                </a:cubicBezTo>
                <a:cubicBezTo>
                  <a:pt x="1343563" y="23583"/>
                  <a:pt x="1629696" y="19897"/>
                  <a:pt x="1769356" y="0"/>
                </a:cubicBezTo>
                <a:cubicBezTo>
                  <a:pt x="1803601" y="-2119"/>
                  <a:pt x="1837802" y="25734"/>
                  <a:pt x="1831484" y="62128"/>
                </a:cubicBezTo>
                <a:cubicBezTo>
                  <a:pt x="1826462" y="138082"/>
                  <a:pt x="1842022" y="258972"/>
                  <a:pt x="1831484" y="310633"/>
                </a:cubicBezTo>
                <a:cubicBezTo>
                  <a:pt x="1831699" y="341953"/>
                  <a:pt x="1803038" y="373366"/>
                  <a:pt x="1769356" y="372761"/>
                </a:cubicBezTo>
                <a:cubicBezTo>
                  <a:pt x="1511225" y="380842"/>
                  <a:pt x="1455232" y="383316"/>
                  <a:pt x="1200280" y="372761"/>
                </a:cubicBezTo>
                <a:cubicBezTo>
                  <a:pt x="945328" y="362206"/>
                  <a:pt x="825934" y="368528"/>
                  <a:pt x="648276" y="372761"/>
                </a:cubicBezTo>
                <a:cubicBezTo>
                  <a:pt x="470618" y="376994"/>
                  <a:pt x="338881" y="391758"/>
                  <a:pt x="62128" y="372761"/>
                </a:cubicBezTo>
                <a:cubicBezTo>
                  <a:pt x="26595" y="373984"/>
                  <a:pt x="4697" y="346692"/>
                  <a:pt x="0" y="310633"/>
                </a:cubicBezTo>
                <a:cubicBezTo>
                  <a:pt x="8444" y="195953"/>
                  <a:pt x="-4071" y="179721"/>
                  <a:pt x="0" y="62128"/>
                </a:cubicBezTo>
                <a:close/>
              </a:path>
              <a:path w="1831484" h="372761" stroke="0" extrusionOk="0">
                <a:moveTo>
                  <a:pt x="0" y="62128"/>
                </a:moveTo>
                <a:cubicBezTo>
                  <a:pt x="3605" y="28126"/>
                  <a:pt x="24406" y="2305"/>
                  <a:pt x="62128" y="0"/>
                </a:cubicBezTo>
                <a:cubicBezTo>
                  <a:pt x="176156" y="-25905"/>
                  <a:pt x="385521" y="23247"/>
                  <a:pt x="597059" y="0"/>
                </a:cubicBezTo>
                <a:cubicBezTo>
                  <a:pt x="808597" y="-23247"/>
                  <a:pt x="991596" y="-24886"/>
                  <a:pt x="1114919" y="0"/>
                </a:cubicBezTo>
                <a:cubicBezTo>
                  <a:pt x="1238242" y="24886"/>
                  <a:pt x="1585484" y="-25807"/>
                  <a:pt x="1769356" y="0"/>
                </a:cubicBezTo>
                <a:cubicBezTo>
                  <a:pt x="1800073" y="5705"/>
                  <a:pt x="1831669" y="29728"/>
                  <a:pt x="1831484" y="62128"/>
                </a:cubicBezTo>
                <a:cubicBezTo>
                  <a:pt x="1819755" y="150277"/>
                  <a:pt x="1825553" y="195367"/>
                  <a:pt x="1831484" y="310633"/>
                </a:cubicBezTo>
                <a:cubicBezTo>
                  <a:pt x="1825501" y="344002"/>
                  <a:pt x="1802205" y="372081"/>
                  <a:pt x="1769356" y="372761"/>
                </a:cubicBezTo>
                <a:cubicBezTo>
                  <a:pt x="1618101" y="377786"/>
                  <a:pt x="1351173" y="394750"/>
                  <a:pt x="1166135" y="372761"/>
                </a:cubicBezTo>
                <a:cubicBezTo>
                  <a:pt x="981097" y="350772"/>
                  <a:pt x="794836" y="392089"/>
                  <a:pt x="614132" y="372761"/>
                </a:cubicBezTo>
                <a:cubicBezTo>
                  <a:pt x="433428" y="353433"/>
                  <a:pt x="268921" y="368352"/>
                  <a:pt x="62128" y="372761"/>
                </a:cubicBezTo>
                <a:cubicBezTo>
                  <a:pt x="23665" y="372428"/>
                  <a:pt x="1868" y="342344"/>
                  <a:pt x="0" y="310633"/>
                </a:cubicBezTo>
                <a:cubicBezTo>
                  <a:pt x="1008" y="231586"/>
                  <a:pt x="-10273" y="170247"/>
                  <a:pt x="0" y="62128"/>
                </a:cubicBezTo>
                <a:close/>
              </a:path>
            </a:pathLst>
          </a:custGeom>
          <a:solidFill>
            <a:srgbClr val="AF9DC7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1959183084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Danone One Cn" panose="020B0604020202020204" charset="0"/>
              </a:rPr>
              <a:t>INITIATION</a:t>
            </a:r>
          </a:p>
        </p:txBody>
      </p:sp>
      <p:sp>
        <p:nvSpPr>
          <p:cNvPr id="14" name="Rechteck: abgerundete Ecken 13">
            <a:extLst>
              <a:ext uri="{FF2B5EF4-FFF2-40B4-BE49-F238E27FC236}">
                <a16:creationId xmlns:a16="http://schemas.microsoft.com/office/drawing/2014/main" id="{ECAE7B32-F4E8-CEE3-5FA2-EB43AD7D9278}"/>
              </a:ext>
            </a:extLst>
          </p:cNvPr>
          <p:cNvSpPr/>
          <p:nvPr/>
        </p:nvSpPr>
        <p:spPr>
          <a:xfrm>
            <a:off x="8176091" y="1405292"/>
            <a:ext cx="1876444" cy="372761"/>
          </a:xfrm>
          <a:custGeom>
            <a:avLst/>
            <a:gdLst>
              <a:gd name="connsiteX0" fmla="*/ 0 w 1876444"/>
              <a:gd name="connsiteY0" fmla="*/ 62128 h 372761"/>
              <a:gd name="connsiteX1" fmla="*/ 62128 w 1876444"/>
              <a:gd name="connsiteY1" fmla="*/ 0 h 372761"/>
              <a:gd name="connsiteX2" fmla="*/ 681234 w 1876444"/>
              <a:gd name="connsiteY2" fmla="*/ 0 h 372761"/>
              <a:gd name="connsiteX3" fmla="*/ 1300341 w 1876444"/>
              <a:gd name="connsiteY3" fmla="*/ 0 h 372761"/>
              <a:gd name="connsiteX4" fmla="*/ 1814316 w 1876444"/>
              <a:gd name="connsiteY4" fmla="*/ 0 h 372761"/>
              <a:gd name="connsiteX5" fmla="*/ 1876444 w 1876444"/>
              <a:gd name="connsiteY5" fmla="*/ 62128 h 372761"/>
              <a:gd name="connsiteX6" fmla="*/ 1876444 w 1876444"/>
              <a:gd name="connsiteY6" fmla="*/ 310633 h 372761"/>
              <a:gd name="connsiteX7" fmla="*/ 1814316 w 1876444"/>
              <a:gd name="connsiteY7" fmla="*/ 372761 h 372761"/>
              <a:gd name="connsiteX8" fmla="*/ 1282819 w 1876444"/>
              <a:gd name="connsiteY8" fmla="*/ 372761 h 372761"/>
              <a:gd name="connsiteX9" fmla="*/ 698756 w 1876444"/>
              <a:gd name="connsiteY9" fmla="*/ 372761 h 372761"/>
              <a:gd name="connsiteX10" fmla="*/ 62128 w 1876444"/>
              <a:gd name="connsiteY10" fmla="*/ 372761 h 372761"/>
              <a:gd name="connsiteX11" fmla="*/ 0 w 1876444"/>
              <a:gd name="connsiteY11" fmla="*/ 310633 h 372761"/>
              <a:gd name="connsiteX12" fmla="*/ 0 w 1876444"/>
              <a:gd name="connsiteY12" fmla="*/ 62128 h 372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76444" h="372761" fill="none" extrusionOk="0">
                <a:moveTo>
                  <a:pt x="0" y="62128"/>
                </a:moveTo>
                <a:cubicBezTo>
                  <a:pt x="-4657" y="28036"/>
                  <a:pt x="28112" y="-7587"/>
                  <a:pt x="62128" y="0"/>
                </a:cubicBezTo>
                <a:cubicBezTo>
                  <a:pt x="223265" y="-18291"/>
                  <a:pt x="521224" y="-13900"/>
                  <a:pt x="681234" y="0"/>
                </a:cubicBezTo>
                <a:cubicBezTo>
                  <a:pt x="841244" y="13900"/>
                  <a:pt x="1036598" y="21461"/>
                  <a:pt x="1300341" y="0"/>
                </a:cubicBezTo>
                <a:cubicBezTo>
                  <a:pt x="1564084" y="-21461"/>
                  <a:pt x="1588895" y="23618"/>
                  <a:pt x="1814316" y="0"/>
                </a:cubicBezTo>
                <a:cubicBezTo>
                  <a:pt x="1852097" y="6806"/>
                  <a:pt x="1868469" y="27266"/>
                  <a:pt x="1876444" y="62128"/>
                </a:cubicBezTo>
                <a:cubicBezTo>
                  <a:pt x="1871747" y="142023"/>
                  <a:pt x="1874195" y="241132"/>
                  <a:pt x="1876444" y="310633"/>
                </a:cubicBezTo>
                <a:cubicBezTo>
                  <a:pt x="1880120" y="338416"/>
                  <a:pt x="1845120" y="368646"/>
                  <a:pt x="1814316" y="372761"/>
                </a:cubicBezTo>
                <a:cubicBezTo>
                  <a:pt x="1684291" y="387606"/>
                  <a:pt x="1542604" y="395289"/>
                  <a:pt x="1282819" y="372761"/>
                </a:cubicBezTo>
                <a:cubicBezTo>
                  <a:pt x="1023034" y="350233"/>
                  <a:pt x="860613" y="374443"/>
                  <a:pt x="698756" y="372761"/>
                </a:cubicBezTo>
                <a:cubicBezTo>
                  <a:pt x="536899" y="371079"/>
                  <a:pt x="294167" y="358369"/>
                  <a:pt x="62128" y="372761"/>
                </a:cubicBezTo>
                <a:cubicBezTo>
                  <a:pt x="34529" y="369986"/>
                  <a:pt x="893" y="344758"/>
                  <a:pt x="0" y="310633"/>
                </a:cubicBezTo>
                <a:cubicBezTo>
                  <a:pt x="-6419" y="236670"/>
                  <a:pt x="6003" y="166527"/>
                  <a:pt x="0" y="62128"/>
                </a:cubicBezTo>
                <a:close/>
              </a:path>
              <a:path w="1876444" h="372761" stroke="0" extrusionOk="0">
                <a:moveTo>
                  <a:pt x="0" y="62128"/>
                </a:moveTo>
                <a:cubicBezTo>
                  <a:pt x="-2335" y="28673"/>
                  <a:pt x="35591" y="3091"/>
                  <a:pt x="62128" y="0"/>
                </a:cubicBezTo>
                <a:cubicBezTo>
                  <a:pt x="341763" y="-24639"/>
                  <a:pt x="486878" y="-4987"/>
                  <a:pt x="646191" y="0"/>
                </a:cubicBezTo>
                <a:cubicBezTo>
                  <a:pt x="805504" y="4987"/>
                  <a:pt x="983608" y="-20057"/>
                  <a:pt x="1177688" y="0"/>
                </a:cubicBezTo>
                <a:cubicBezTo>
                  <a:pt x="1371768" y="20057"/>
                  <a:pt x="1657450" y="12883"/>
                  <a:pt x="1814316" y="0"/>
                </a:cubicBezTo>
                <a:cubicBezTo>
                  <a:pt x="1849206" y="-2099"/>
                  <a:pt x="1872824" y="29170"/>
                  <a:pt x="1876444" y="62128"/>
                </a:cubicBezTo>
                <a:cubicBezTo>
                  <a:pt x="1888678" y="121954"/>
                  <a:pt x="1875608" y="238557"/>
                  <a:pt x="1876444" y="310633"/>
                </a:cubicBezTo>
                <a:cubicBezTo>
                  <a:pt x="1883124" y="347186"/>
                  <a:pt x="1848646" y="373935"/>
                  <a:pt x="1814316" y="372761"/>
                </a:cubicBezTo>
                <a:cubicBezTo>
                  <a:pt x="1577388" y="386394"/>
                  <a:pt x="1520757" y="389633"/>
                  <a:pt x="1247775" y="372761"/>
                </a:cubicBezTo>
                <a:cubicBezTo>
                  <a:pt x="974793" y="355889"/>
                  <a:pt x="860100" y="367645"/>
                  <a:pt x="698756" y="372761"/>
                </a:cubicBezTo>
                <a:cubicBezTo>
                  <a:pt x="537412" y="377877"/>
                  <a:pt x="198236" y="350527"/>
                  <a:pt x="62128" y="372761"/>
                </a:cubicBezTo>
                <a:cubicBezTo>
                  <a:pt x="28500" y="373495"/>
                  <a:pt x="-1909" y="346265"/>
                  <a:pt x="0" y="310633"/>
                </a:cubicBezTo>
                <a:cubicBezTo>
                  <a:pt x="-8324" y="191545"/>
                  <a:pt x="-10981" y="135952"/>
                  <a:pt x="0" y="62128"/>
                </a:cubicBezTo>
                <a:close/>
              </a:path>
            </a:pathLst>
          </a:custGeom>
          <a:solidFill>
            <a:srgbClr val="AF9DC7"/>
          </a:solidFill>
          <a:ln>
            <a:solidFill>
              <a:srgbClr val="7030A0"/>
            </a:solidFill>
            <a:extLst>
              <a:ext uri="{C807C97D-BFC1-408E-A445-0C87EB9F89A2}">
                <ask:lineSketchStyleProps xmlns:ask="http://schemas.microsoft.com/office/drawing/2018/sketchyshapes" sd="2751315046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/>
                <a:ea typeface="+mn-ea"/>
                <a:cs typeface="Danone One Cn" panose="020B0604020202020204" charset="0"/>
              </a:rPr>
              <a:t>TREATMENT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D9BD226-155E-3DC3-C92E-E68EE347391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EEF2FA"/>
              </a:clrFrom>
              <a:clrTo>
                <a:srgbClr val="EEF2FA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3612"/>
          <a:stretch/>
        </p:blipFill>
        <p:spPr>
          <a:xfrm>
            <a:off x="548379" y="1936091"/>
            <a:ext cx="1223616" cy="855972"/>
          </a:xfrm>
          <a:prstGeom prst="rect">
            <a:avLst/>
          </a:prstGeom>
        </p:spPr>
      </p:pic>
      <p:cxnSp>
        <p:nvCxnSpPr>
          <p:cNvPr id="272" name="Straight Connector 271">
            <a:extLst>
              <a:ext uri="{FF2B5EF4-FFF2-40B4-BE49-F238E27FC236}">
                <a16:creationId xmlns:a16="http://schemas.microsoft.com/office/drawing/2014/main" id="{2BBC4963-FD2E-436F-C2FE-6318F77C72C1}"/>
              </a:ext>
            </a:extLst>
          </p:cNvPr>
          <p:cNvCxnSpPr/>
          <p:nvPr/>
        </p:nvCxnSpPr>
        <p:spPr>
          <a:xfrm>
            <a:off x="548379" y="3360431"/>
            <a:ext cx="9647396" cy="0"/>
          </a:xfrm>
          <a:prstGeom prst="line">
            <a:avLst/>
          </a:prstGeom>
          <a:ln w="2222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hteck: abgerundete Ecken 30">
            <a:extLst>
              <a:ext uri="{FF2B5EF4-FFF2-40B4-BE49-F238E27FC236}">
                <a16:creationId xmlns:a16="http://schemas.microsoft.com/office/drawing/2014/main" id="{4AE872A3-9F8E-F810-379F-577C53D18676}"/>
              </a:ext>
            </a:extLst>
          </p:cNvPr>
          <p:cNvSpPr/>
          <p:nvPr/>
        </p:nvSpPr>
        <p:spPr>
          <a:xfrm>
            <a:off x="445842" y="2873970"/>
            <a:ext cx="1177330" cy="279805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HCP</a:t>
            </a:r>
          </a:p>
        </p:txBody>
      </p:sp>
      <p:sp>
        <p:nvSpPr>
          <p:cNvPr id="15" name="Textfeld 42">
            <a:extLst>
              <a:ext uri="{FF2B5EF4-FFF2-40B4-BE49-F238E27FC236}">
                <a16:creationId xmlns:a16="http://schemas.microsoft.com/office/drawing/2014/main" id="{C9866F79-AD0E-B813-BF00-90C5EF0D8FCB}"/>
              </a:ext>
            </a:extLst>
          </p:cNvPr>
          <p:cNvSpPr txBox="1"/>
          <p:nvPr/>
        </p:nvSpPr>
        <p:spPr>
          <a:xfrm>
            <a:off x="453599" y="3810786"/>
            <a:ext cx="1223137" cy="1388447"/>
          </a:xfrm>
          <a:custGeom>
            <a:avLst/>
            <a:gdLst>
              <a:gd name="connsiteX0" fmla="*/ 0 w 1223137"/>
              <a:gd name="connsiteY0" fmla="*/ 203860 h 1388447"/>
              <a:gd name="connsiteX1" fmla="*/ 203860 w 1223137"/>
              <a:gd name="connsiteY1" fmla="*/ 0 h 1388447"/>
              <a:gd name="connsiteX2" fmla="*/ 611569 w 1223137"/>
              <a:gd name="connsiteY2" fmla="*/ 0 h 1388447"/>
              <a:gd name="connsiteX3" fmla="*/ 1019277 w 1223137"/>
              <a:gd name="connsiteY3" fmla="*/ 0 h 1388447"/>
              <a:gd name="connsiteX4" fmla="*/ 1223137 w 1223137"/>
              <a:gd name="connsiteY4" fmla="*/ 203860 h 1388447"/>
              <a:gd name="connsiteX5" fmla="*/ 1223137 w 1223137"/>
              <a:gd name="connsiteY5" fmla="*/ 664802 h 1388447"/>
              <a:gd name="connsiteX6" fmla="*/ 1223137 w 1223137"/>
              <a:gd name="connsiteY6" fmla="*/ 1184587 h 1388447"/>
              <a:gd name="connsiteX7" fmla="*/ 1019277 w 1223137"/>
              <a:gd name="connsiteY7" fmla="*/ 1388447 h 1388447"/>
              <a:gd name="connsiteX8" fmla="*/ 611569 w 1223137"/>
              <a:gd name="connsiteY8" fmla="*/ 1388447 h 1388447"/>
              <a:gd name="connsiteX9" fmla="*/ 203860 w 1223137"/>
              <a:gd name="connsiteY9" fmla="*/ 1388447 h 1388447"/>
              <a:gd name="connsiteX10" fmla="*/ 0 w 1223137"/>
              <a:gd name="connsiteY10" fmla="*/ 1184587 h 1388447"/>
              <a:gd name="connsiteX11" fmla="*/ 0 w 1223137"/>
              <a:gd name="connsiteY11" fmla="*/ 713838 h 1388447"/>
              <a:gd name="connsiteX12" fmla="*/ 0 w 1223137"/>
              <a:gd name="connsiteY12" fmla="*/ 203860 h 1388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23137" h="1388447" fill="none" extrusionOk="0">
                <a:moveTo>
                  <a:pt x="0" y="203860"/>
                </a:moveTo>
                <a:cubicBezTo>
                  <a:pt x="-16756" y="79573"/>
                  <a:pt x="79494" y="3689"/>
                  <a:pt x="203860" y="0"/>
                </a:cubicBezTo>
                <a:cubicBezTo>
                  <a:pt x="321708" y="-10028"/>
                  <a:pt x="514656" y="6091"/>
                  <a:pt x="611569" y="0"/>
                </a:cubicBezTo>
                <a:cubicBezTo>
                  <a:pt x="708482" y="-6091"/>
                  <a:pt x="829098" y="-8624"/>
                  <a:pt x="1019277" y="0"/>
                </a:cubicBezTo>
                <a:cubicBezTo>
                  <a:pt x="1135337" y="3321"/>
                  <a:pt x="1223789" y="87447"/>
                  <a:pt x="1223137" y="203860"/>
                </a:cubicBezTo>
                <a:cubicBezTo>
                  <a:pt x="1222367" y="369477"/>
                  <a:pt x="1208078" y="482782"/>
                  <a:pt x="1223137" y="664802"/>
                </a:cubicBezTo>
                <a:cubicBezTo>
                  <a:pt x="1238196" y="846822"/>
                  <a:pt x="1224956" y="996551"/>
                  <a:pt x="1223137" y="1184587"/>
                </a:cubicBezTo>
                <a:cubicBezTo>
                  <a:pt x="1235364" y="1303604"/>
                  <a:pt x="1142683" y="1412935"/>
                  <a:pt x="1019277" y="1388447"/>
                </a:cubicBezTo>
                <a:cubicBezTo>
                  <a:pt x="853179" y="1401958"/>
                  <a:pt x="757111" y="1375271"/>
                  <a:pt x="611569" y="1388447"/>
                </a:cubicBezTo>
                <a:cubicBezTo>
                  <a:pt x="466027" y="1401623"/>
                  <a:pt x="326751" y="1398690"/>
                  <a:pt x="203860" y="1388447"/>
                </a:cubicBezTo>
                <a:cubicBezTo>
                  <a:pt x="83163" y="1397042"/>
                  <a:pt x="-39" y="1278704"/>
                  <a:pt x="0" y="1184587"/>
                </a:cubicBezTo>
                <a:cubicBezTo>
                  <a:pt x="-8859" y="957768"/>
                  <a:pt x="-11943" y="863419"/>
                  <a:pt x="0" y="713838"/>
                </a:cubicBezTo>
                <a:cubicBezTo>
                  <a:pt x="11943" y="564257"/>
                  <a:pt x="24358" y="368759"/>
                  <a:pt x="0" y="203860"/>
                </a:cubicBezTo>
                <a:close/>
              </a:path>
              <a:path w="1223137" h="1388447" stroke="0" extrusionOk="0">
                <a:moveTo>
                  <a:pt x="0" y="203860"/>
                </a:moveTo>
                <a:cubicBezTo>
                  <a:pt x="1912" y="95225"/>
                  <a:pt x="86080" y="-6970"/>
                  <a:pt x="203860" y="0"/>
                </a:cubicBezTo>
                <a:cubicBezTo>
                  <a:pt x="321250" y="-1361"/>
                  <a:pt x="423792" y="-1103"/>
                  <a:pt x="611569" y="0"/>
                </a:cubicBezTo>
                <a:cubicBezTo>
                  <a:pt x="799346" y="1103"/>
                  <a:pt x="831188" y="-55"/>
                  <a:pt x="1019277" y="0"/>
                </a:cubicBezTo>
                <a:cubicBezTo>
                  <a:pt x="1135583" y="-3075"/>
                  <a:pt x="1245582" y="74686"/>
                  <a:pt x="1223137" y="203860"/>
                </a:cubicBezTo>
                <a:cubicBezTo>
                  <a:pt x="1219198" y="424158"/>
                  <a:pt x="1235382" y="493950"/>
                  <a:pt x="1223137" y="674609"/>
                </a:cubicBezTo>
                <a:cubicBezTo>
                  <a:pt x="1210892" y="855268"/>
                  <a:pt x="1229646" y="1057056"/>
                  <a:pt x="1223137" y="1184587"/>
                </a:cubicBezTo>
                <a:cubicBezTo>
                  <a:pt x="1207319" y="1316251"/>
                  <a:pt x="1124925" y="1394210"/>
                  <a:pt x="1019277" y="1388447"/>
                </a:cubicBezTo>
                <a:cubicBezTo>
                  <a:pt x="896675" y="1394994"/>
                  <a:pt x="826183" y="1370681"/>
                  <a:pt x="636031" y="1388447"/>
                </a:cubicBezTo>
                <a:cubicBezTo>
                  <a:pt x="445879" y="1406213"/>
                  <a:pt x="399246" y="1401658"/>
                  <a:pt x="203860" y="1388447"/>
                </a:cubicBezTo>
                <a:cubicBezTo>
                  <a:pt x="98165" y="1383840"/>
                  <a:pt x="-3098" y="1302369"/>
                  <a:pt x="0" y="1184587"/>
                </a:cubicBezTo>
                <a:cubicBezTo>
                  <a:pt x="16063" y="949427"/>
                  <a:pt x="5032" y="879372"/>
                  <a:pt x="0" y="684416"/>
                </a:cubicBezTo>
                <a:cubicBezTo>
                  <a:pt x="-5032" y="489460"/>
                  <a:pt x="-22236" y="401964"/>
                  <a:pt x="0" y="203860"/>
                </a:cubicBezTo>
                <a:close/>
              </a:path>
            </a:pathLst>
          </a:custGeom>
          <a:solidFill>
            <a:srgbClr val="612A8A"/>
          </a:solidFill>
          <a:ln>
            <a:solidFill>
              <a:srgbClr val="612A8A"/>
            </a:solidFill>
            <a:extLst>
              <a:ext uri="{C807C97D-BFC1-408E-A445-0C87EB9F89A2}">
                <ask:lineSketchStyleProps xmlns:ask="http://schemas.microsoft.com/office/drawing/2018/sketchyshapes" sd="682769175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Current HCP coverage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Rounded Rectangle 12">
            <a:extLst>
              <a:ext uri="{FF2B5EF4-FFF2-40B4-BE49-F238E27FC236}">
                <a16:creationId xmlns:a16="http://schemas.microsoft.com/office/drawing/2014/main" id="{B32F5495-4C05-2378-0476-F70FC78F3644}"/>
              </a:ext>
            </a:extLst>
          </p:cNvPr>
          <p:cNvSpPr/>
          <p:nvPr/>
        </p:nvSpPr>
        <p:spPr>
          <a:xfrm>
            <a:off x="1746996" y="1895597"/>
            <a:ext cx="8305539" cy="406268"/>
          </a:xfrm>
          <a:prstGeom prst="roundRect">
            <a:avLst/>
          </a:prstGeom>
          <a:solidFill>
            <a:srgbClr val="81619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Paediatrician Community &amp;  Hospital</a:t>
            </a:r>
          </a:p>
        </p:txBody>
      </p:sp>
      <p:sp>
        <p:nvSpPr>
          <p:cNvPr id="85" name="Rechteck 106">
            <a:extLst>
              <a:ext uri="{FF2B5EF4-FFF2-40B4-BE49-F238E27FC236}">
                <a16:creationId xmlns:a16="http://schemas.microsoft.com/office/drawing/2014/main" id="{9140D5C8-194B-FC11-6149-646F16F01FBB}"/>
              </a:ext>
            </a:extLst>
          </p:cNvPr>
          <p:cNvSpPr/>
          <p:nvPr/>
        </p:nvSpPr>
        <p:spPr>
          <a:xfrm>
            <a:off x="2165616" y="4091096"/>
            <a:ext cx="834570" cy="358318"/>
          </a:xfrm>
          <a:prstGeom prst="rect">
            <a:avLst/>
          </a:prstGeom>
          <a:solidFill>
            <a:srgbClr val="DC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Children’s Hospitals</a:t>
            </a:r>
          </a:p>
        </p:txBody>
      </p:sp>
      <p:cxnSp>
        <p:nvCxnSpPr>
          <p:cNvPr id="86" name="Straight Connector 9">
            <a:extLst>
              <a:ext uri="{FF2B5EF4-FFF2-40B4-BE49-F238E27FC236}">
                <a16:creationId xmlns:a16="http://schemas.microsoft.com/office/drawing/2014/main" id="{190F15E9-D635-BFC1-9D30-81D6F16C8A7A}"/>
              </a:ext>
            </a:extLst>
          </p:cNvPr>
          <p:cNvCxnSpPr>
            <a:cxnSpLocks/>
          </p:cNvCxnSpPr>
          <p:nvPr/>
        </p:nvCxnSpPr>
        <p:spPr>
          <a:xfrm>
            <a:off x="5300614" y="4005575"/>
            <a:ext cx="0" cy="1498287"/>
          </a:xfrm>
          <a:prstGeom prst="line">
            <a:avLst/>
          </a:prstGeom>
          <a:ln w="19050">
            <a:solidFill>
              <a:schemeClr val="accent4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hteck 34">
            <a:extLst>
              <a:ext uri="{FF2B5EF4-FFF2-40B4-BE49-F238E27FC236}">
                <a16:creationId xmlns:a16="http://schemas.microsoft.com/office/drawing/2014/main" id="{5B610707-D144-AA34-42C9-131AB2EDFFF6}"/>
              </a:ext>
            </a:extLst>
          </p:cNvPr>
          <p:cNvSpPr/>
          <p:nvPr/>
        </p:nvSpPr>
        <p:spPr>
          <a:xfrm>
            <a:off x="3106258" y="4110630"/>
            <a:ext cx="619886" cy="350827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340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88" name="Rechteck 34">
            <a:extLst>
              <a:ext uri="{FF2B5EF4-FFF2-40B4-BE49-F238E27FC236}">
                <a16:creationId xmlns:a16="http://schemas.microsoft.com/office/drawing/2014/main" id="{A174A158-BDAA-8AA7-D48D-295BD29BC3CA}"/>
              </a:ext>
            </a:extLst>
          </p:cNvPr>
          <p:cNvSpPr/>
          <p:nvPr/>
        </p:nvSpPr>
        <p:spPr>
          <a:xfrm>
            <a:off x="3801442" y="4111371"/>
            <a:ext cx="619886" cy="350827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317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89" name="Rechteck 34">
            <a:extLst>
              <a:ext uri="{FF2B5EF4-FFF2-40B4-BE49-F238E27FC236}">
                <a16:creationId xmlns:a16="http://schemas.microsoft.com/office/drawing/2014/main" id="{AD49BA20-4941-78B7-6531-6AA8D31E55A1}"/>
              </a:ext>
            </a:extLst>
          </p:cNvPr>
          <p:cNvSpPr/>
          <p:nvPr/>
        </p:nvSpPr>
        <p:spPr>
          <a:xfrm>
            <a:off x="4477584" y="4111371"/>
            <a:ext cx="619886" cy="350827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90%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90" name="Rechteck 106">
            <a:extLst>
              <a:ext uri="{FF2B5EF4-FFF2-40B4-BE49-F238E27FC236}">
                <a16:creationId xmlns:a16="http://schemas.microsoft.com/office/drawing/2014/main" id="{AFED7B1D-7293-DA37-22FD-2F5970F6DF62}"/>
              </a:ext>
            </a:extLst>
          </p:cNvPr>
          <p:cNvSpPr/>
          <p:nvPr/>
        </p:nvSpPr>
        <p:spPr>
          <a:xfrm>
            <a:off x="5543202" y="4081292"/>
            <a:ext cx="834570" cy="356807"/>
          </a:xfrm>
          <a:prstGeom prst="rect">
            <a:avLst/>
          </a:prstGeom>
          <a:solidFill>
            <a:srgbClr val="DC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Outpatient Centers</a:t>
            </a:r>
          </a:p>
        </p:txBody>
      </p:sp>
      <p:sp>
        <p:nvSpPr>
          <p:cNvPr id="96" name="Rechteck 34">
            <a:extLst>
              <a:ext uri="{FF2B5EF4-FFF2-40B4-BE49-F238E27FC236}">
                <a16:creationId xmlns:a16="http://schemas.microsoft.com/office/drawing/2014/main" id="{BE076D01-3263-97F9-EC0E-712AE85E378F}"/>
              </a:ext>
            </a:extLst>
          </p:cNvPr>
          <p:cNvSpPr/>
          <p:nvPr/>
        </p:nvSpPr>
        <p:spPr>
          <a:xfrm>
            <a:off x="6482792" y="4111371"/>
            <a:ext cx="619886" cy="349347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130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97" name="Rechteck 34">
            <a:extLst>
              <a:ext uri="{FF2B5EF4-FFF2-40B4-BE49-F238E27FC236}">
                <a16:creationId xmlns:a16="http://schemas.microsoft.com/office/drawing/2014/main" id="{637FE8E4-A65B-5F14-FCA0-FC1C155A1445}"/>
              </a:ext>
            </a:extLst>
          </p:cNvPr>
          <p:cNvSpPr/>
          <p:nvPr/>
        </p:nvSpPr>
        <p:spPr>
          <a:xfrm>
            <a:off x="7149382" y="4111371"/>
            <a:ext cx="619886" cy="349347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98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98" name="Rechteck 34">
            <a:extLst>
              <a:ext uri="{FF2B5EF4-FFF2-40B4-BE49-F238E27FC236}">
                <a16:creationId xmlns:a16="http://schemas.microsoft.com/office/drawing/2014/main" id="{F2A95CAA-117E-5637-E27C-2C940A99946F}"/>
              </a:ext>
            </a:extLst>
          </p:cNvPr>
          <p:cNvSpPr/>
          <p:nvPr/>
        </p:nvSpPr>
        <p:spPr>
          <a:xfrm>
            <a:off x="7825522" y="4111371"/>
            <a:ext cx="619886" cy="349347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85%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99" name="Rechteck 106">
            <a:extLst>
              <a:ext uri="{FF2B5EF4-FFF2-40B4-BE49-F238E27FC236}">
                <a16:creationId xmlns:a16="http://schemas.microsoft.com/office/drawing/2014/main" id="{F6A9D7B5-165D-8F0C-060F-413A32C90EE3}"/>
              </a:ext>
            </a:extLst>
          </p:cNvPr>
          <p:cNvSpPr/>
          <p:nvPr/>
        </p:nvSpPr>
        <p:spPr>
          <a:xfrm>
            <a:off x="5548996" y="4497962"/>
            <a:ext cx="834570" cy="373850"/>
          </a:xfrm>
          <a:prstGeom prst="rect">
            <a:avLst/>
          </a:prstGeom>
          <a:solidFill>
            <a:srgbClr val="DC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CF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Ambulances</a:t>
            </a:r>
          </a:p>
        </p:txBody>
      </p:sp>
      <p:sp>
        <p:nvSpPr>
          <p:cNvPr id="100" name="Rechteck 34">
            <a:extLst>
              <a:ext uri="{FF2B5EF4-FFF2-40B4-BE49-F238E27FC236}">
                <a16:creationId xmlns:a16="http://schemas.microsoft.com/office/drawing/2014/main" id="{38033861-BA5B-5A86-D9C8-F61172F0FA89}"/>
              </a:ext>
            </a:extLst>
          </p:cNvPr>
          <p:cNvSpPr/>
          <p:nvPr/>
        </p:nvSpPr>
        <p:spPr>
          <a:xfrm>
            <a:off x="6482792" y="4499990"/>
            <a:ext cx="619886" cy="366034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91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01" name="Rechteck 34">
            <a:extLst>
              <a:ext uri="{FF2B5EF4-FFF2-40B4-BE49-F238E27FC236}">
                <a16:creationId xmlns:a16="http://schemas.microsoft.com/office/drawing/2014/main" id="{CA922273-D747-1F67-112F-892D37E92F8C}"/>
              </a:ext>
            </a:extLst>
          </p:cNvPr>
          <p:cNvSpPr/>
          <p:nvPr/>
        </p:nvSpPr>
        <p:spPr>
          <a:xfrm>
            <a:off x="7149382" y="4499990"/>
            <a:ext cx="619886" cy="366034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73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02" name="Rechteck 34">
            <a:extLst>
              <a:ext uri="{FF2B5EF4-FFF2-40B4-BE49-F238E27FC236}">
                <a16:creationId xmlns:a16="http://schemas.microsoft.com/office/drawing/2014/main" id="{6438C719-246F-00F0-6A4A-4B0CBAA6BBDF}"/>
              </a:ext>
            </a:extLst>
          </p:cNvPr>
          <p:cNvSpPr/>
          <p:nvPr/>
        </p:nvSpPr>
        <p:spPr>
          <a:xfrm>
            <a:off x="7825522" y="4499990"/>
            <a:ext cx="619886" cy="366034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98%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03" name="Rechteck 106">
            <a:extLst>
              <a:ext uri="{FF2B5EF4-FFF2-40B4-BE49-F238E27FC236}">
                <a16:creationId xmlns:a16="http://schemas.microsoft.com/office/drawing/2014/main" id="{5D278331-1023-30CD-4974-51128B1303F4}"/>
              </a:ext>
            </a:extLst>
          </p:cNvPr>
          <p:cNvSpPr/>
          <p:nvPr/>
        </p:nvSpPr>
        <p:spPr>
          <a:xfrm>
            <a:off x="5556326" y="4896404"/>
            <a:ext cx="834570" cy="404534"/>
          </a:xfrm>
          <a:prstGeom prst="rect">
            <a:avLst/>
          </a:prstGeom>
          <a:solidFill>
            <a:srgbClr val="DC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Paediatric Practices</a:t>
            </a:r>
          </a:p>
        </p:txBody>
      </p:sp>
      <p:sp>
        <p:nvSpPr>
          <p:cNvPr id="104" name="Rechteck 34">
            <a:extLst>
              <a:ext uri="{FF2B5EF4-FFF2-40B4-BE49-F238E27FC236}">
                <a16:creationId xmlns:a16="http://schemas.microsoft.com/office/drawing/2014/main" id="{BAEFCAC1-205E-31CF-2586-5C33E768357A}"/>
              </a:ext>
            </a:extLst>
          </p:cNvPr>
          <p:cNvSpPr/>
          <p:nvPr/>
        </p:nvSpPr>
        <p:spPr>
          <a:xfrm>
            <a:off x="6490122" y="4898433"/>
            <a:ext cx="619886" cy="396077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4,400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05" name="Rechteck 34">
            <a:extLst>
              <a:ext uri="{FF2B5EF4-FFF2-40B4-BE49-F238E27FC236}">
                <a16:creationId xmlns:a16="http://schemas.microsoft.com/office/drawing/2014/main" id="{C2B9A412-76EA-A0BC-5211-5B31BF09093B}"/>
              </a:ext>
            </a:extLst>
          </p:cNvPr>
          <p:cNvSpPr/>
          <p:nvPr/>
        </p:nvSpPr>
        <p:spPr>
          <a:xfrm>
            <a:off x="7156712" y="4898433"/>
            <a:ext cx="619886" cy="396077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3,600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06" name="Rechteck 34">
            <a:extLst>
              <a:ext uri="{FF2B5EF4-FFF2-40B4-BE49-F238E27FC236}">
                <a16:creationId xmlns:a16="http://schemas.microsoft.com/office/drawing/2014/main" id="{F2EEED80-5D8B-4523-D904-64A206BFE923}"/>
              </a:ext>
            </a:extLst>
          </p:cNvPr>
          <p:cNvSpPr/>
          <p:nvPr/>
        </p:nvSpPr>
        <p:spPr>
          <a:xfrm>
            <a:off x="7832852" y="4898433"/>
            <a:ext cx="619886" cy="396077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91</a:t>
            </a:r>
            <a:r>
              <a:rPr kumimoji="0" lang="de-DE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%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07" name="Rechteck 106">
            <a:extLst>
              <a:ext uri="{FF2B5EF4-FFF2-40B4-BE49-F238E27FC236}">
                <a16:creationId xmlns:a16="http://schemas.microsoft.com/office/drawing/2014/main" id="{5DB0FB18-2EB0-DD6A-5EEE-113BE9991433}"/>
              </a:ext>
            </a:extLst>
          </p:cNvPr>
          <p:cNvSpPr/>
          <p:nvPr/>
        </p:nvSpPr>
        <p:spPr>
          <a:xfrm>
            <a:off x="5556326" y="5334120"/>
            <a:ext cx="834570" cy="354427"/>
          </a:xfrm>
          <a:prstGeom prst="rect">
            <a:avLst/>
          </a:prstGeom>
          <a:solidFill>
            <a:srgbClr val="DCC6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Paediatric IC Services </a:t>
            </a:r>
          </a:p>
        </p:txBody>
      </p:sp>
      <p:sp>
        <p:nvSpPr>
          <p:cNvPr id="108" name="Rechteck 34">
            <a:extLst>
              <a:ext uri="{FF2B5EF4-FFF2-40B4-BE49-F238E27FC236}">
                <a16:creationId xmlns:a16="http://schemas.microsoft.com/office/drawing/2014/main" id="{9F6BD06E-EA85-2CB2-D424-C103279D68F9}"/>
              </a:ext>
            </a:extLst>
          </p:cNvPr>
          <p:cNvSpPr/>
          <p:nvPr/>
        </p:nvSpPr>
        <p:spPr>
          <a:xfrm>
            <a:off x="6490122" y="5336148"/>
            <a:ext cx="619886" cy="347018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5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400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09" name="Rechteck 34">
            <a:extLst>
              <a:ext uri="{FF2B5EF4-FFF2-40B4-BE49-F238E27FC236}">
                <a16:creationId xmlns:a16="http://schemas.microsoft.com/office/drawing/2014/main" id="{6E915FF2-EABE-46C7-833C-761D8152D604}"/>
              </a:ext>
            </a:extLst>
          </p:cNvPr>
          <p:cNvSpPr/>
          <p:nvPr/>
        </p:nvSpPr>
        <p:spPr>
          <a:xfrm>
            <a:off x="7156712" y="5336148"/>
            <a:ext cx="619886" cy="347018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20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10" name="Rechteck 34">
            <a:extLst>
              <a:ext uri="{FF2B5EF4-FFF2-40B4-BE49-F238E27FC236}">
                <a16:creationId xmlns:a16="http://schemas.microsoft.com/office/drawing/2014/main" id="{FEC84F6B-4FCB-E169-0FE9-F3327864B2F6}"/>
              </a:ext>
            </a:extLst>
          </p:cNvPr>
          <p:cNvSpPr/>
          <p:nvPr/>
        </p:nvSpPr>
        <p:spPr>
          <a:xfrm>
            <a:off x="7832852" y="5336148"/>
            <a:ext cx="619886" cy="347018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0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30%</a:t>
            </a: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11" name="TextBox 74">
            <a:extLst>
              <a:ext uri="{FF2B5EF4-FFF2-40B4-BE49-F238E27FC236}">
                <a16:creationId xmlns:a16="http://schemas.microsoft.com/office/drawing/2014/main" id="{98049548-E8E7-02DE-2448-144EE7359BD5}"/>
              </a:ext>
            </a:extLst>
          </p:cNvPr>
          <p:cNvSpPr txBox="1"/>
          <p:nvPr/>
        </p:nvSpPr>
        <p:spPr>
          <a:xfrm>
            <a:off x="2824784" y="3779978"/>
            <a:ext cx="12461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Universe</a:t>
            </a:r>
          </a:p>
        </p:txBody>
      </p:sp>
      <p:sp>
        <p:nvSpPr>
          <p:cNvPr id="113" name="Rechteck 171">
            <a:extLst>
              <a:ext uri="{FF2B5EF4-FFF2-40B4-BE49-F238E27FC236}">
                <a16:creationId xmlns:a16="http://schemas.microsoft.com/office/drawing/2014/main" id="{95E01E10-E97E-BB54-3437-C9E5D1E33803}"/>
              </a:ext>
            </a:extLst>
          </p:cNvPr>
          <p:cNvSpPr/>
          <p:nvPr/>
        </p:nvSpPr>
        <p:spPr>
          <a:xfrm>
            <a:off x="3801344" y="3715296"/>
            <a:ext cx="619886" cy="325742"/>
          </a:xfrm>
          <a:prstGeom prst="rect">
            <a:avLst/>
          </a:prstGeom>
          <a:solidFill>
            <a:srgbClr val="81619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14" name="Rechteck 171">
            <a:extLst>
              <a:ext uri="{FF2B5EF4-FFF2-40B4-BE49-F238E27FC236}">
                <a16:creationId xmlns:a16="http://schemas.microsoft.com/office/drawing/2014/main" id="{E83621E8-EE50-113F-135B-25854EE70721}"/>
              </a:ext>
            </a:extLst>
          </p:cNvPr>
          <p:cNvSpPr/>
          <p:nvPr/>
        </p:nvSpPr>
        <p:spPr>
          <a:xfrm>
            <a:off x="4477908" y="3718293"/>
            <a:ext cx="619886" cy="325743"/>
          </a:xfrm>
          <a:prstGeom prst="rect">
            <a:avLst/>
          </a:prstGeom>
          <a:solidFill>
            <a:srgbClr val="81619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15" name="TextBox 79">
            <a:extLst>
              <a:ext uri="{FF2B5EF4-FFF2-40B4-BE49-F238E27FC236}">
                <a16:creationId xmlns:a16="http://schemas.microsoft.com/office/drawing/2014/main" id="{233D0E0D-F97F-5586-A0A6-A292DE2A376C}"/>
              </a:ext>
            </a:extLst>
          </p:cNvPr>
          <p:cNvSpPr txBox="1"/>
          <p:nvPr/>
        </p:nvSpPr>
        <p:spPr>
          <a:xfrm>
            <a:off x="3640083" y="3720824"/>
            <a:ext cx="9260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Num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Coverage</a:t>
            </a:r>
          </a:p>
        </p:txBody>
      </p:sp>
      <p:sp>
        <p:nvSpPr>
          <p:cNvPr id="116" name="TextBox 80">
            <a:extLst>
              <a:ext uri="{FF2B5EF4-FFF2-40B4-BE49-F238E27FC236}">
                <a16:creationId xmlns:a16="http://schemas.microsoft.com/office/drawing/2014/main" id="{D0C57AC1-2479-049A-6918-CF3BB1C43114}"/>
              </a:ext>
            </a:extLst>
          </p:cNvPr>
          <p:cNvSpPr txBox="1"/>
          <p:nvPr/>
        </p:nvSpPr>
        <p:spPr>
          <a:xfrm>
            <a:off x="3000186" y="4563960"/>
            <a:ext cx="12461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Universe</a:t>
            </a:r>
          </a:p>
        </p:txBody>
      </p:sp>
      <p:sp>
        <p:nvSpPr>
          <p:cNvPr id="117" name="TextBox 82">
            <a:extLst>
              <a:ext uri="{FF2B5EF4-FFF2-40B4-BE49-F238E27FC236}">
                <a16:creationId xmlns:a16="http://schemas.microsoft.com/office/drawing/2014/main" id="{EB212859-4FDB-4070-7943-66ECD048D1BD}"/>
              </a:ext>
            </a:extLst>
          </p:cNvPr>
          <p:cNvSpPr txBox="1"/>
          <p:nvPr/>
        </p:nvSpPr>
        <p:spPr>
          <a:xfrm>
            <a:off x="4319748" y="3710948"/>
            <a:ext cx="9260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Coverage       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of potential</a:t>
            </a:r>
          </a:p>
        </p:txBody>
      </p:sp>
      <p:sp>
        <p:nvSpPr>
          <p:cNvPr id="2" name="Rechteck: abgerundete Ecken 1">
            <a:extLst>
              <a:ext uri="{FF2B5EF4-FFF2-40B4-BE49-F238E27FC236}">
                <a16:creationId xmlns:a16="http://schemas.microsoft.com/office/drawing/2014/main" id="{6856F242-9892-A8C7-0506-4D6ED8C989BB}"/>
              </a:ext>
            </a:extLst>
          </p:cNvPr>
          <p:cNvSpPr/>
          <p:nvPr/>
        </p:nvSpPr>
        <p:spPr>
          <a:xfrm>
            <a:off x="1742728" y="2388055"/>
            <a:ext cx="8288399" cy="296116"/>
          </a:xfrm>
          <a:prstGeom prst="round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Further HCPs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involved</a:t>
            </a: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: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Gastroenterologist</a:t>
            </a: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,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Neuropaediatrician</a:t>
            </a: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,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Dietitian</a:t>
            </a: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,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other</a:t>
            </a:r>
            <a:r>
              <a:rPr kumimoji="0" lang="de-DE" sz="11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 </a:t>
            </a:r>
            <a:r>
              <a:rPr kumimoji="0" lang="de-DE" sz="1100" b="1" i="0" u="none" strike="noStrike" kern="1200" cap="none" spc="0" normalizeH="0" baseline="0" noProof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specialists</a:t>
            </a:r>
            <a:endParaRPr kumimoji="0" lang="de-DE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3" name="TextBox 74">
            <a:extLst>
              <a:ext uri="{FF2B5EF4-FFF2-40B4-BE49-F238E27FC236}">
                <a16:creationId xmlns:a16="http://schemas.microsoft.com/office/drawing/2014/main" id="{5DDEF224-D918-7504-F11C-00513159DE85}"/>
              </a:ext>
            </a:extLst>
          </p:cNvPr>
          <p:cNvSpPr txBox="1"/>
          <p:nvPr/>
        </p:nvSpPr>
        <p:spPr>
          <a:xfrm>
            <a:off x="6345226" y="3949774"/>
            <a:ext cx="12461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Universe</a:t>
            </a:r>
          </a:p>
        </p:txBody>
      </p:sp>
      <p:sp>
        <p:nvSpPr>
          <p:cNvPr id="8" name="Rechteck 171">
            <a:extLst>
              <a:ext uri="{FF2B5EF4-FFF2-40B4-BE49-F238E27FC236}">
                <a16:creationId xmlns:a16="http://schemas.microsoft.com/office/drawing/2014/main" id="{1882E309-0197-E765-D6BE-839AE33DDCE5}"/>
              </a:ext>
            </a:extLst>
          </p:cNvPr>
          <p:cNvSpPr/>
          <p:nvPr/>
        </p:nvSpPr>
        <p:spPr>
          <a:xfrm>
            <a:off x="6490080" y="3693452"/>
            <a:ext cx="619886" cy="325742"/>
          </a:xfrm>
          <a:prstGeom prst="rect">
            <a:avLst/>
          </a:prstGeom>
          <a:solidFill>
            <a:srgbClr val="81619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9" name="Rechteck 171">
            <a:extLst>
              <a:ext uri="{FF2B5EF4-FFF2-40B4-BE49-F238E27FC236}">
                <a16:creationId xmlns:a16="http://schemas.microsoft.com/office/drawing/2014/main" id="{FA5C214F-D5A8-F34D-6FA9-A5F681B66AC7}"/>
              </a:ext>
            </a:extLst>
          </p:cNvPr>
          <p:cNvSpPr/>
          <p:nvPr/>
        </p:nvSpPr>
        <p:spPr>
          <a:xfrm>
            <a:off x="7167866" y="3693452"/>
            <a:ext cx="619886" cy="325742"/>
          </a:xfrm>
          <a:prstGeom prst="rect">
            <a:avLst/>
          </a:prstGeom>
          <a:solidFill>
            <a:srgbClr val="81619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0" name="Rechteck 171">
            <a:extLst>
              <a:ext uri="{FF2B5EF4-FFF2-40B4-BE49-F238E27FC236}">
                <a16:creationId xmlns:a16="http://schemas.microsoft.com/office/drawing/2014/main" id="{528E62F3-CFCE-5B1F-F20D-058F5851E55C}"/>
              </a:ext>
            </a:extLst>
          </p:cNvPr>
          <p:cNvSpPr/>
          <p:nvPr/>
        </p:nvSpPr>
        <p:spPr>
          <a:xfrm>
            <a:off x="7833100" y="3704124"/>
            <a:ext cx="619886" cy="325742"/>
          </a:xfrm>
          <a:prstGeom prst="rect">
            <a:avLst/>
          </a:prstGeom>
          <a:solidFill>
            <a:srgbClr val="81619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16" name="TextBox 74">
            <a:extLst>
              <a:ext uri="{FF2B5EF4-FFF2-40B4-BE49-F238E27FC236}">
                <a16:creationId xmlns:a16="http://schemas.microsoft.com/office/drawing/2014/main" id="{887D6D31-4F71-C745-8F6A-6D0C82A92FE0}"/>
              </a:ext>
            </a:extLst>
          </p:cNvPr>
          <p:cNvSpPr txBox="1"/>
          <p:nvPr/>
        </p:nvSpPr>
        <p:spPr>
          <a:xfrm>
            <a:off x="6162468" y="3748600"/>
            <a:ext cx="12461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Universe</a:t>
            </a:r>
          </a:p>
        </p:txBody>
      </p:sp>
      <p:sp>
        <p:nvSpPr>
          <p:cNvPr id="18" name="TextBox 79">
            <a:extLst>
              <a:ext uri="{FF2B5EF4-FFF2-40B4-BE49-F238E27FC236}">
                <a16:creationId xmlns:a16="http://schemas.microsoft.com/office/drawing/2014/main" id="{D0B97A72-361E-3BC9-230E-945159E8B6F9}"/>
              </a:ext>
            </a:extLst>
          </p:cNvPr>
          <p:cNvSpPr txBox="1"/>
          <p:nvPr/>
        </p:nvSpPr>
        <p:spPr>
          <a:xfrm>
            <a:off x="7003637" y="3680640"/>
            <a:ext cx="9260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Num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Coverage</a:t>
            </a:r>
          </a:p>
        </p:txBody>
      </p:sp>
      <p:sp>
        <p:nvSpPr>
          <p:cNvPr id="19" name="TextBox 82">
            <a:extLst>
              <a:ext uri="{FF2B5EF4-FFF2-40B4-BE49-F238E27FC236}">
                <a16:creationId xmlns:a16="http://schemas.microsoft.com/office/drawing/2014/main" id="{86B8B423-35C3-78B7-0EA5-A4BB3C47F6E2}"/>
              </a:ext>
            </a:extLst>
          </p:cNvPr>
          <p:cNvSpPr txBox="1"/>
          <p:nvPr/>
        </p:nvSpPr>
        <p:spPr>
          <a:xfrm>
            <a:off x="7668657" y="3700748"/>
            <a:ext cx="9260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Coverage       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of potential</a:t>
            </a:r>
          </a:p>
        </p:txBody>
      </p:sp>
      <p:pic>
        <p:nvPicPr>
          <p:cNvPr id="20" name="Picture 19" descr="Circle flag of Germany. 11571346 PNG">
            <a:extLst>
              <a:ext uri="{FF2B5EF4-FFF2-40B4-BE49-F238E27FC236}">
                <a16:creationId xmlns:a16="http://schemas.microsoft.com/office/drawing/2014/main" id="{3D4772F0-3B14-5BA4-35DA-5A6BEE2A36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1491" y="-420158"/>
            <a:ext cx="734483" cy="74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685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2">
            <a:extLst>
              <a:ext uri="{FF2B5EF4-FFF2-40B4-BE49-F238E27FC236}">
                <a16:creationId xmlns:a16="http://schemas.microsoft.com/office/drawing/2014/main" id="{975843CA-0B96-6C4E-B9B7-0206BD129653}"/>
              </a:ext>
            </a:extLst>
          </p:cNvPr>
          <p:cNvGrpSpPr/>
          <p:nvPr/>
        </p:nvGrpSpPr>
        <p:grpSpPr>
          <a:xfrm>
            <a:off x="3933462" y="2967161"/>
            <a:ext cx="1800328" cy="1078711"/>
            <a:chOff x="8287145" y="965445"/>
            <a:chExt cx="2525298" cy="1558622"/>
          </a:xfrm>
        </p:grpSpPr>
        <p:pic>
          <p:nvPicPr>
            <p:cNvPr id="6" name="Picture 39">
              <a:extLst>
                <a:ext uri="{FF2B5EF4-FFF2-40B4-BE49-F238E27FC236}">
                  <a16:creationId xmlns:a16="http://schemas.microsoft.com/office/drawing/2014/main" id="{7EEA98ED-D382-428F-876C-C642F7430A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rgbClr val="512479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10735"/>
            <a:stretch/>
          </p:blipFill>
          <p:spPr>
            <a:xfrm>
              <a:off x="8287145" y="965445"/>
              <a:ext cx="1570090" cy="1558622"/>
            </a:xfrm>
            <a:prstGeom prst="rect">
              <a:avLst/>
            </a:prstGeom>
          </p:spPr>
        </p:pic>
        <p:pic>
          <p:nvPicPr>
            <p:cNvPr id="7" name="Picture 40">
              <a:extLst>
                <a:ext uri="{FF2B5EF4-FFF2-40B4-BE49-F238E27FC236}">
                  <a16:creationId xmlns:a16="http://schemas.microsoft.com/office/drawing/2014/main" id="{A455A6EA-C1D3-0DAF-3BC5-5A24FE88B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7433" y="2063493"/>
              <a:ext cx="895010" cy="432000"/>
            </a:xfrm>
            <a:prstGeom prst="rect">
              <a:avLst/>
            </a:prstGeom>
          </p:spPr>
        </p:pic>
        <p:sp>
          <p:nvSpPr>
            <p:cNvPr id="8" name="TextBox 41">
              <a:extLst>
                <a:ext uri="{FF2B5EF4-FFF2-40B4-BE49-F238E27FC236}">
                  <a16:creationId xmlns:a16="http://schemas.microsoft.com/office/drawing/2014/main" id="{BF88D305-4FB5-A465-3D97-447076D7ABD9}"/>
                </a:ext>
              </a:extLst>
            </p:cNvPr>
            <p:cNvSpPr txBox="1"/>
            <p:nvPr/>
          </p:nvSpPr>
          <p:spPr>
            <a:xfrm>
              <a:off x="9505466" y="2128749"/>
              <a:ext cx="574190" cy="3953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srgbClr val="BCB3D7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by</a:t>
              </a:r>
              <a:endParaRPr kumimoji="0" lang="nl-NL" sz="1200" b="0" i="0" u="none" strike="noStrike" kern="0" cap="none" spc="0" normalizeH="0" baseline="0" noProof="0">
                <a:ln>
                  <a:noFill/>
                </a:ln>
                <a:solidFill>
                  <a:srgbClr val="BCB3D7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608C5890-E918-AB43-D594-B6D6256B360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378" t="9154" r="8259" b="26568"/>
          <a:stretch/>
        </p:blipFill>
        <p:spPr>
          <a:xfrm rot="533526">
            <a:off x="13192718" y="4264293"/>
            <a:ext cx="2981416" cy="1952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C8BAC401-7C70-B8AC-BED8-7FF757615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479" y="1696750"/>
            <a:ext cx="3323372" cy="4697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201708CB-7C3E-4E1E-FAB9-E389919786A2}"/>
              </a:ext>
            </a:extLst>
          </p:cNvPr>
          <p:cNvSpPr/>
          <p:nvPr/>
        </p:nvSpPr>
        <p:spPr>
          <a:xfrm>
            <a:off x="-3660231" y="0"/>
            <a:ext cx="3596171" cy="763451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Flow:</a:t>
            </a: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feeding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and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nutrition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screening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tool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in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collaboration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with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a KOL (FNST)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dedicated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for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CP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patients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make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it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easy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to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assess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nutrition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status</a:t>
            </a: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CP wichtigste Zielgruppe mit dem größten Potenzial</a:t>
            </a: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Warum machen wir das? Mangelernährung unter CP Patienten entdecken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bzw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früher in unsere Reise bringen</a:t>
            </a: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Was erhoffen wir uns?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Increase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penetration</a:t>
            </a: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  <a:p>
            <a:pPr marL="285764" marR="0" lvl="0" indent="-285764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Weitere Medical Aktivitäten z.B. Fachpublikation zum FNST, Akademien, KOL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Roundtable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und CME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accredited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education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 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tool</a:t>
            </a: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8B0A48C-A9CF-0195-1A2E-6AD5EA41D017}"/>
              </a:ext>
            </a:extLst>
          </p:cNvPr>
          <p:cNvSpPr/>
          <p:nvPr/>
        </p:nvSpPr>
        <p:spPr>
          <a:xfrm>
            <a:off x="502290" y="-2206086"/>
            <a:ext cx="6241410" cy="2124193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Screening durch versch. Aktivitäten unterstützen, Tool als hook, Screening Days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overall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(generell) FNST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dedicated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für Neuropädiatrie weil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größe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ZG, USP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ggü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,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competition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validiertes </a:t>
            </a:r>
            <a:r>
              <a:rPr kumimoji="0" lang="de-DE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Screeningtool</a:t>
            </a: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in Zusammenarbeit mit KOL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E1895E5-456F-A3BE-93DA-2FD7C7707C1D}"/>
              </a:ext>
            </a:extLst>
          </p:cNvPr>
          <p:cNvSpPr/>
          <p:nvPr/>
        </p:nvSpPr>
        <p:spPr>
          <a:xfrm>
            <a:off x="13338198" y="-179780"/>
            <a:ext cx="4063817" cy="1567801"/>
          </a:xfrm>
          <a:prstGeom prst="rect">
            <a:avLst/>
          </a:prstGeom>
          <a:solidFill>
            <a:srgbClr val="00A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Key Messages auf Folie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Kinder früher identifizieren &amp; in unsre Reise starten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Switch zur Sondennahrung früher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-&gt; Penetration treiben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17D16A08-8C1C-65A0-A2FF-4694C9D87D73}"/>
              </a:ext>
            </a:extLst>
          </p:cNvPr>
          <p:cNvGrpSpPr/>
          <p:nvPr/>
        </p:nvGrpSpPr>
        <p:grpSpPr>
          <a:xfrm>
            <a:off x="2107646" y="3927084"/>
            <a:ext cx="3104778" cy="3104778"/>
            <a:chOff x="10406600" y="6239462"/>
            <a:chExt cx="3934074" cy="3934074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0507070E-6E10-A585-9143-47EF823773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6316" r="17212"/>
            <a:stretch/>
          </p:blipFill>
          <p:spPr>
            <a:xfrm rot="20862551">
              <a:off x="10727489" y="7097287"/>
              <a:ext cx="2921004" cy="2282179"/>
            </a:xfrm>
            <a:prstGeom prst="rect">
              <a:avLst/>
            </a:prstGeom>
          </p:spPr>
        </p:pic>
        <p:pic>
          <p:nvPicPr>
            <p:cNvPr id="10" name="Grafik 9" descr="Ein Bild, das Monitor, Bildschirm, Computer, sitzend enthält.&#10;&#10;Automatisch generierte Beschreibung">
              <a:extLst>
                <a:ext uri="{FF2B5EF4-FFF2-40B4-BE49-F238E27FC236}">
                  <a16:creationId xmlns:a16="http://schemas.microsoft.com/office/drawing/2014/main" id="{C5305D34-C5E6-3186-08A0-08A0E002B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98C0E5"/>
                </a:clrFrom>
                <a:clrTo>
                  <a:srgbClr val="98C0E5">
                    <a:alpha val="0"/>
                  </a:srgbClr>
                </a:clrTo>
              </a:clrChange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rot="15485879">
              <a:off x="10406600" y="6239462"/>
              <a:ext cx="3934074" cy="3934074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0" name="Rechteck: abgerundete Ecken 19">
            <a:extLst>
              <a:ext uri="{FF2B5EF4-FFF2-40B4-BE49-F238E27FC236}">
                <a16:creationId xmlns:a16="http://schemas.microsoft.com/office/drawing/2014/main" id="{5A2F9E75-5FFE-F8C4-2B6D-DC695D541656}"/>
              </a:ext>
            </a:extLst>
          </p:cNvPr>
          <p:cNvSpPr/>
          <p:nvPr/>
        </p:nvSpPr>
        <p:spPr>
          <a:xfrm>
            <a:off x="7384131" y="3577762"/>
            <a:ext cx="4579269" cy="457449"/>
          </a:xfrm>
          <a:custGeom>
            <a:avLst/>
            <a:gdLst>
              <a:gd name="connsiteX0" fmla="*/ 0 w 4579269"/>
              <a:gd name="connsiteY0" fmla="*/ 76243 h 457449"/>
              <a:gd name="connsiteX1" fmla="*/ 76243 w 4579269"/>
              <a:gd name="connsiteY1" fmla="*/ 0 h 457449"/>
              <a:gd name="connsiteX2" fmla="*/ 664373 w 4579269"/>
              <a:gd name="connsiteY2" fmla="*/ 0 h 457449"/>
              <a:gd name="connsiteX3" fmla="*/ 1296770 w 4579269"/>
              <a:gd name="connsiteY3" fmla="*/ 0 h 457449"/>
              <a:gd name="connsiteX4" fmla="*/ 1884900 w 4579269"/>
              <a:gd name="connsiteY4" fmla="*/ 0 h 457449"/>
              <a:gd name="connsiteX5" fmla="*/ 2605833 w 4579269"/>
              <a:gd name="connsiteY5" fmla="*/ 0 h 457449"/>
              <a:gd name="connsiteX6" fmla="*/ 3193963 w 4579269"/>
              <a:gd name="connsiteY6" fmla="*/ 0 h 457449"/>
              <a:gd name="connsiteX7" fmla="*/ 3737825 w 4579269"/>
              <a:gd name="connsiteY7" fmla="*/ 0 h 457449"/>
              <a:gd name="connsiteX8" fmla="*/ 4503026 w 4579269"/>
              <a:gd name="connsiteY8" fmla="*/ 0 h 457449"/>
              <a:gd name="connsiteX9" fmla="*/ 4579269 w 4579269"/>
              <a:gd name="connsiteY9" fmla="*/ 76243 h 457449"/>
              <a:gd name="connsiteX10" fmla="*/ 4579269 w 4579269"/>
              <a:gd name="connsiteY10" fmla="*/ 381206 h 457449"/>
              <a:gd name="connsiteX11" fmla="*/ 4503026 w 4579269"/>
              <a:gd name="connsiteY11" fmla="*/ 457449 h 457449"/>
              <a:gd name="connsiteX12" fmla="*/ 3959164 w 4579269"/>
              <a:gd name="connsiteY12" fmla="*/ 457449 h 457449"/>
              <a:gd name="connsiteX13" fmla="*/ 3459570 w 4579269"/>
              <a:gd name="connsiteY13" fmla="*/ 457449 h 457449"/>
              <a:gd name="connsiteX14" fmla="*/ 2959976 w 4579269"/>
              <a:gd name="connsiteY14" fmla="*/ 457449 h 457449"/>
              <a:gd name="connsiteX15" fmla="*/ 2283311 w 4579269"/>
              <a:gd name="connsiteY15" fmla="*/ 457449 h 457449"/>
              <a:gd name="connsiteX16" fmla="*/ 1650913 w 4579269"/>
              <a:gd name="connsiteY16" fmla="*/ 457449 h 457449"/>
              <a:gd name="connsiteX17" fmla="*/ 929980 w 4579269"/>
              <a:gd name="connsiteY17" fmla="*/ 457449 h 457449"/>
              <a:gd name="connsiteX18" fmla="*/ 76243 w 4579269"/>
              <a:gd name="connsiteY18" fmla="*/ 457449 h 457449"/>
              <a:gd name="connsiteX19" fmla="*/ 0 w 4579269"/>
              <a:gd name="connsiteY19" fmla="*/ 381206 h 457449"/>
              <a:gd name="connsiteX20" fmla="*/ 0 w 4579269"/>
              <a:gd name="connsiteY20" fmla="*/ 76243 h 457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579269" h="457449" extrusionOk="0">
                <a:moveTo>
                  <a:pt x="0" y="76243"/>
                </a:moveTo>
                <a:cubicBezTo>
                  <a:pt x="394" y="32464"/>
                  <a:pt x="38487" y="1781"/>
                  <a:pt x="76243" y="0"/>
                </a:cubicBezTo>
                <a:cubicBezTo>
                  <a:pt x="211685" y="-18687"/>
                  <a:pt x="440714" y="24880"/>
                  <a:pt x="664373" y="0"/>
                </a:cubicBezTo>
                <a:cubicBezTo>
                  <a:pt x="888032" y="-24880"/>
                  <a:pt x="1097156" y="-23239"/>
                  <a:pt x="1296770" y="0"/>
                </a:cubicBezTo>
                <a:cubicBezTo>
                  <a:pt x="1496384" y="23239"/>
                  <a:pt x="1756824" y="-26060"/>
                  <a:pt x="1884900" y="0"/>
                </a:cubicBezTo>
                <a:cubicBezTo>
                  <a:pt x="2012976" y="26060"/>
                  <a:pt x="2320455" y="-6507"/>
                  <a:pt x="2605833" y="0"/>
                </a:cubicBezTo>
                <a:cubicBezTo>
                  <a:pt x="2891211" y="6507"/>
                  <a:pt x="3027298" y="24311"/>
                  <a:pt x="3193963" y="0"/>
                </a:cubicBezTo>
                <a:cubicBezTo>
                  <a:pt x="3360628" y="-24311"/>
                  <a:pt x="3541555" y="16341"/>
                  <a:pt x="3737825" y="0"/>
                </a:cubicBezTo>
                <a:cubicBezTo>
                  <a:pt x="3934095" y="-16341"/>
                  <a:pt x="4311915" y="6588"/>
                  <a:pt x="4503026" y="0"/>
                </a:cubicBezTo>
                <a:cubicBezTo>
                  <a:pt x="4551681" y="-3945"/>
                  <a:pt x="4573771" y="35823"/>
                  <a:pt x="4579269" y="76243"/>
                </a:cubicBezTo>
                <a:cubicBezTo>
                  <a:pt x="4590251" y="178362"/>
                  <a:pt x="4564253" y="276987"/>
                  <a:pt x="4579269" y="381206"/>
                </a:cubicBezTo>
                <a:cubicBezTo>
                  <a:pt x="4580471" y="427835"/>
                  <a:pt x="4549692" y="466136"/>
                  <a:pt x="4503026" y="457449"/>
                </a:cubicBezTo>
                <a:cubicBezTo>
                  <a:pt x="4355661" y="483233"/>
                  <a:pt x="4114050" y="477836"/>
                  <a:pt x="3959164" y="457449"/>
                </a:cubicBezTo>
                <a:cubicBezTo>
                  <a:pt x="3804278" y="437062"/>
                  <a:pt x="3697937" y="437670"/>
                  <a:pt x="3459570" y="457449"/>
                </a:cubicBezTo>
                <a:cubicBezTo>
                  <a:pt x="3221203" y="477228"/>
                  <a:pt x="3194708" y="448226"/>
                  <a:pt x="2959976" y="457449"/>
                </a:cubicBezTo>
                <a:cubicBezTo>
                  <a:pt x="2725244" y="466672"/>
                  <a:pt x="2449677" y="469153"/>
                  <a:pt x="2283311" y="457449"/>
                </a:cubicBezTo>
                <a:cubicBezTo>
                  <a:pt x="2116946" y="445745"/>
                  <a:pt x="1841698" y="438616"/>
                  <a:pt x="1650913" y="457449"/>
                </a:cubicBezTo>
                <a:cubicBezTo>
                  <a:pt x="1460128" y="476282"/>
                  <a:pt x="1096742" y="434006"/>
                  <a:pt x="929980" y="457449"/>
                </a:cubicBezTo>
                <a:cubicBezTo>
                  <a:pt x="763218" y="480892"/>
                  <a:pt x="281150" y="485999"/>
                  <a:pt x="76243" y="457449"/>
                </a:cubicBezTo>
                <a:cubicBezTo>
                  <a:pt x="41010" y="460469"/>
                  <a:pt x="8172" y="424390"/>
                  <a:pt x="0" y="381206"/>
                </a:cubicBezTo>
                <a:cubicBezTo>
                  <a:pt x="15090" y="271576"/>
                  <a:pt x="14524" y="162224"/>
                  <a:pt x="0" y="76243"/>
                </a:cubicBezTo>
                <a:close/>
              </a:path>
            </a:pathLst>
          </a:custGeom>
          <a:noFill/>
          <a:ln w="1905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290675462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Identify</a:t>
            </a: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malnourished</a:t>
            </a: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CP </a:t>
            </a: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Patients</a:t>
            </a: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in </a:t>
            </a:r>
            <a:r>
              <a:rPr kumimoji="0" lang="de-DE" sz="1800" b="0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early</a:t>
            </a:r>
            <a:r>
              <a: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stage</a:t>
            </a: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492A80"/>
              </a:solidFill>
              <a:effectLst/>
              <a:uLnTx/>
              <a:uFillTx/>
              <a:latin typeface="Bariol Regular" panose="02000506040000020003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Abgerundetes Rechteck 41">
            <a:extLst>
              <a:ext uri="{FF2B5EF4-FFF2-40B4-BE49-F238E27FC236}">
                <a16:creationId xmlns:a16="http://schemas.microsoft.com/office/drawing/2014/main" id="{A16754FF-EE50-BB90-6A31-325B78791277}"/>
              </a:ext>
            </a:extLst>
          </p:cNvPr>
          <p:cNvSpPr/>
          <p:nvPr/>
        </p:nvSpPr>
        <p:spPr>
          <a:xfrm>
            <a:off x="6384092" y="3363224"/>
            <a:ext cx="914139" cy="958946"/>
          </a:xfrm>
          <a:custGeom>
            <a:avLst/>
            <a:gdLst>
              <a:gd name="connsiteX0" fmla="*/ 0 w 914139"/>
              <a:gd name="connsiteY0" fmla="*/ 479473 h 958946"/>
              <a:gd name="connsiteX1" fmla="*/ 457070 w 914139"/>
              <a:gd name="connsiteY1" fmla="*/ 0 h 958946"/>
              <a:gd name="connsiteX2" fmla="*/ 914140 w 914139"/>
              <a:gd name="connsiteY2" fmla="*/ 479473 h 958946"/>
              <a:gd name="connsiteX3" fmla="*/ 457070 w 914139"/>
              <a:gd name="connsiteY3" fmla="*/ 958946 h 958946"/>
              <a:gd name="connsiteX4" fmla="*/ 0 w 914139"/>
              <a:gd name="connsiteY4" fmla="*/ 479473 h 958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39" h="958946" fill="none" extrusionOk="0">
                <a:moveTo>
                  <a:pt x="0" y="479473"/>
                </a:moveTo>
                <a:cubicBezTo>
                  <a:pt x="33709" y="193553"/>
                  <a:pt x="196778" y="-4487"/>
                  <a:pt x="457070" y="0"/>
                </a:cubicBezTo>
                <a:cubicBezTo>
                  <a:pt x="716778" y="3836"/>
                  <a:pt x="927336" y="203801"/>
                  <a:pt x="914140" y="479473"/>
                </a:cubicBezTo>
                <a:cubicBezTo>
                  <a:pt x="913817" y="781806"/>
                  <a:pt x="736917" y="906936"/>
                  <a:pt x="457070" y="958946"/>
                </a:cubicBezTo>
                <a:cubicBezTo>
                  <a:pt x="217961" y="960517"/>
                  <a:pt x="5832" y="748033"/>
                  <a:pt x="0" y="479473"/>
                </a:cubicBezTo>
                <a:close/>
              </a:path>
              <a:path w="914139" h="958946" stroke="0" extrusionOk="0">
                <a:moveTo>
                  <a:pt x="0" y="479473"/>
                </a:moveTo>
                <a:cubicBezTo>
                  <a:pt x="53139" y="198310"/>
                  <a:pt x="156962" y="19722"/>
                  <a:pt x="457070" y="0"/>
                </a:cubicBezTo>
                <a:cubicBezTo>
                  <a:pt x="681083" y="29170"/>
                  <a:pt x="924146" y="209095"/>
                  <a:pt x="914140" y="479473"/>
                </a:cubicBezTo>
                <a:cubicBezTo>
                  <a:pt x="888464" y="731590"/>
                  <a:pt x="722334" y="994808"/>
                  <a:pt x="457070" y="958946"/>
                </a:cubicBezTo>
                <a:cubicBezTo>
                  <a:pt x="233786" y="934203"/>
                  <a:pt x="-43933" y="749031"/>
                  <a:pt x="0" y="479473"/>
                </a:cubicBezTo>
                <a:close/>
              </a:path>
            </a:pathLst>
          </a:custGeom>
          <a:solidFill>
            <a:srgbClr val="C8BBD7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81808965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chteck: abgerundete Ecken 22">
            <a:extLst>
              <a:ext uri="{FF2B5EF4-FFF2-40B4-BE49-F238E27FC236}">
                <a16:creationId xmlns:a16="http://schemas.microsoft.com/office/drawing/2014/main" id="{6527E982-72DF-9F3F-07DE-58B4E8AF2816}"/>
              </a:ext>
            </a:extLst>
          </p:cNvPr>
          <p:cNvSpPr/>
          <p:nvPr/>
        </p:nvSpPr>
        <p:spPr>
          <a:xfrm>
            <a:off x="7384131" y="4636145"/>
            <a:ext cx="3699115" cy="496297"/>
          </a:xfrm>
          <a:custGeom>
            <a:avLst/>
            <a:gdLst>
              <a:gd name="connsiteX0" fmla="*/ 0 w 3699115"/>
              <a:gd name="connsiteY0" fmla="*/ 82718 h 496297"/>
              <a:gd name="connsiteX1" fmla="*/ 82718 w 3699115"/>
              <a:gd name="connsiteY1" fmla="*/ 0 h 496297"/>
              <a:gd name="connsiteX2" fmla="*/ 636328 w 3699115"/>
              <a:gd name="connsiteY2" fmla="*/ 0 h 496297"/>
              <a:gd name="connsiteX3" fmla="*/ 1225274 w 3699115"/>
              <a:gd name="connsiteY3" fmla="*/ 0 h 496297"/>
              <a:gd name="connsiteX4" fmla="*/ 1778884 w 3699115"/>
              <a:gd name="connsiteY4" fmla="*/ 0 h 496297"/>
              <a:gd name="connsiteX5" fmla="*/ 2438504 w 3699115"/>
              <a:gd name="connsiteY5" fmla="*/ 0 h 496297"/>
              <a:gd name="connsiteX6" fmla="*/ 2992114 w 3699115"/>
              <a:gd name="connsiteY6" fmla="*/ 0 h 496297"/>
              <a:gd name="connsiteX7" fmla="*/ 3616397 w 3699115"/>
              <a:gd name="connsiteY7" fmla="*/ 0 h 496297"/>
              <a:gd name="connsiteX8" fmla="*/ 3699115 w 3699115"/>
              <a:gd name="connsiteY8" fmla="*/ 82718 h 496297"/>
              <a:gd name="connsiteX9" fmla="*/ 3699115 w 3699115"/>
              <a:gd name="connsiteY9" fmla="*/ 413579 h 496297"/>
              <a:gd name="connsiteX10" fmla="*/ 3616397 w 3699115"/>
              <a:gd name="connsiteY10" fmla="*/ 496297 h 496297"/>
              <a:gd name="connsiteX11" fmla="*/ 3098124 w 3699115"/>
              <a:gd name="connsiteY11" fmla="*/ 496297 h 496297"/>
              <a:gd name="connsiteX12" fmla="*/ 2579851 w 3699115"/>
              <a:gd name="connsiteY12" fmla="*/ 496297 h 496297"/>
              <a:gd name="connsiteX13" fmla="*/ 2096915 w 3699115"/>
              <a:gd name="connsiteY13" fmla="*/ 496297 h 496297"/>
              <a:gd name="connsiteX14" fmla="*/ 1613979 w 3699115"/>
              <a:gd name="connsiteY14" fmla="*/ 496297 h 496297"/>
              <a:gd name="connsiteX15" fmla="*/ 989696 w 3699115"/>
              <a:gd name="connsiteY15" fmla="*/ 496297 h 496297"/>
              <a:gd name="connsiteX16" fmla="*/ 82718 w 3699115"/>
              <a:gd name="connsiteY16" fmla="*/ 496297 h 496297"/>
              <a:gd name="connsiteX17" fmla="*/ 0 w 3699115"/>
              <a:gd name="connsiteY17" fmla="*/ 413579 h 496297"/>
              <a:gd name="connsiteX18" fmla="*/ 0 w 3699115"/>
              <a:gd name="connsiteY18" fmla="*/ 82718 h 496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699115" h="496297" extrusionOk="0">
                <a:moveTo>
                  <a:pt x="0" y="82718"/>
                </a:moveTo>
                <a:cubicBezTo>
                  <a:pt x="918" y="33143"/>
                  <a:pt x="38063" y="421"/>
                  <a:pt x="82718" y="0"/>
                </a:cubicBezTo>
                <a:cubicBezTo>
                  <a:pt x="329296" y="-8396"/>
                  <a:pt x="383749" y="5663"/>
                  <a:pt x="636328" y="0"/>
                </a:cubicBezTo>
                <a:cubicBezTo>
                  <a:pt x="888907" y="-5663"/>
                  <a:pt x="1028736" y="-2551"/>
                  <a:pt x="1225274" y="0"/>
                </a:cubicBezTo>
                <a:cubicBezTo>
                  <a:pt x="1421812" y="2551"/>
                  <a:pt x="1569832" y="-23251"/>
                  <a:pt x="1778884" y="0"/>
                </a:cubicBezTo>
                <a:cubicBezTo>
                  <a:pt x="1987936" y="23251"/>
                  <a:pt x="2303790" y="24386"/>
                  <a:pt x="2438504" y="0"/>
                </a:cubicBezTo>
                <a:cubicBezTo>
                  <a:pt x="2573218" y="-24386"/>
                  <a:pt x="2765381" y="16741"/>
                  <a:pt x="2992114" y="0"/>
                </a:cubicBezTo>
                <a:cubicBezTo>
                  <a:pt x="3218847" y="-16741"/>
                  <a:pt x="3474592" y="-1518"/>
                  <a:pt x="3616397" y="0"/>
                </a:cubicBezTo>
                <a:cubicBezTo>
                  <a:pt x="3654406" y="6853"/>
                  <a:pt x="3699363" y="40454"/>
                  <a:pt x="3699115" y="82718"/>
                </a:cubicBezTo>
                <a:cubicBezTo>
                  <a:pt x="3704277" y="188561"/>
                  <a:pt x="3705503" y="331522"/>
                  <a:pt x="3699115" y="413579"/>
                </a:cubicBezTo>
                <a:cubicBezTo>
                  <a:pt x="3705886" y="461697"/>
                  <a:pt x="3657187" y="503231"/>
                  <a:pt x="3616397" y="496297"/>
                </a:cubicBezTo>
                <a:cubicBezTo>
                  <a:pt x="3393735" y="471425"/>
                  <a:pt x="3274753" y="477558"/>
                  <a:pt x="3098124" y="496297"/>
                </a:cubicBezTo>
                <a:cubicBezTo>
                  <a:pt x="2921495" y="515036"/>
                  <a:pt x="2746110" y="477886"/>
                  <a:pt x="2579851" y="496297"/>
                </a:cubicBezTo>
                <a:cubicBezTo>
                  <a:pt x="2413592" y="514708"/>
                  <a:pt x="2194956" y="491981"/>
                  <a:pt x="2096915" y="496297"/>
                </a:cubicBezTo>
                <a:cubicBezTo>
                  <a:pt x="1998874" y="500613"/>
                  <a:pt x="1774808" y="505952"/>
                  <a:pt x="1613979" y="496297"/>
                </a:cubicBezTo>
                <a:cubicBezTo>
                  <a:pt x="1453150" y="486642"/>
                  <a:pt x="1232926" y="514056"/>
                  <a:pt x="989696" y="496297"/>
                </a:cubicBezTo>
                <a:cubicBezTo>
                  <a:pt x="746466" y="478538"/>
                  <a:pt x="385054" y="465947"/>
                  <a:pt x="82718" y="496297"/>
                </a:cubicBezTo>
                <a:cubicBezTo>
                  <a:pt x="38602" y="498641"/>
                  <a:pt x="-2647" y="449213"/>
                  <a:pt x="0" y="413579"/>
                </a:cubicBezTo>
                <a:cubicBezTo>
                  <a:pt x="-8795" y="257285"/>
                  <a:pt x="4657" y="157626"/>
                  <a:pt x="0" y="82718"/>
                </a:cubicBezTo>
                <a:close/>
              </a:path>
            </a:pathLst>
          </a:custGeom>
          <a:noFill/>
          <a:ln w="1905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290675462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Simplify</a:t>
            </a: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transition</a:t>
            </a:r>
            <a:r>
              <a: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to</a:t>
            </a:r>
            <a:r>
              <a: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tube</a:t>
            </a: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0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feeding</a:t>
            </a: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492A80"/>
              </a:solidFill>
              <a:effectLst/>
              <a:uLnTx/>
              <a:uFillTx/>
              <a:latin typeface="Bariol Regular" panose="02000506040000020003" pitchFamily="2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4" name="Abgerundetes Rechteck 41">
            <a:extLst>
              <a:ext uri="{FF2B5EF4-FFF2-40B4-BE49-F238E27FC236}">
                <a16:creationId xmlns:a16="http://schemas.microsoft.com/office/drawing/2014/main" id="{64AC6D11-2C98-C8A7-B9F6-8F688BD353F0}"/>
              </a:ext>
            </a:extLst>
          </p:cNvPr>
          <p:cNvSpPr/>
          <p:nvPr/>
        </p:nvSpPr>
        <p:spPr>
          <a:xfrm>
            <a:off x="6384092" y="4445196"/>
            <a:ext cx="914139" cy="958946"/>
          </a:xfrm>
          <a:custGeom>
            <a:avLst/>
            <a:gdLst>
              <a:gd name="connsiteX0" fmla="*/ 0 w 914139"/>
              <a:gd name="connsiteY0" fmla="*/ 479473 h 958946"/>
              <a:gd name="connsiteX1" fmla="*/ 457070 w 914139"/>
              <a:gd name="connsiteY1" fmla="*/ 0 h 958946"/>
              <a:gd name="connsiteX2" fmla="*/ 914140 w 914139"/>
              <a:gd name="connsiteY2" fmla="*/ 479473 h 958946"/>
              <a:gd name="connsiteX3" fmla="*/ 457070 w 914139"/>
              <a:gd name="connsiteY3" fmla="*/ 958946 h 958946"/>
              <a:gd name="connsiteX4" fmla="*/ 0 w 914139"/>
              <a:gd name="connsiteY4" fmla="*/ 479473 h 958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39" h="958946" fill="none" extrusionOk="0">
                <a:moveTo>
                  <a:pt x="0" y="479473"/>
                </a:moveTo>
                <a:cubicBezTo>
                  <a:pt x="33709" y="193553"/>
                  <a:pt x="196778" y="-4487"/>
                  <a:pt x="457070" y="0"/>
                </a:cubicBezTo>
                <a:cubicBezTo>
                  <a:pt x="716778" y="3836"/>
                  <a:pt x="927336" y="203801"/>
                  <a:pt x="914140" y="479473"/>
                </a:cubicBezTo>
                <a:cubicBezTo>
                  <a:pt x="913817" y="781806"/>
                  <a:pt x="736917" y="906936"/>
                  <a:pt x="457070" y="958946"/>
                </a:cubicBezTo>
                <a:cubicBezTo>
                  <a:pt x="217961" y="960517"/>
                  <a:pt x="5832" y="748033"/>
                  <a:pt x="0" y="479473"/>
                </a:cubicBezTo>
                <a:close/>
              </a:path>
              <a:path w="914139" h="958946" stroke="0" extrusionOk="0">
                <a:moveTo>
                  <a:pt x="0" y="479473"/>
                </a:moveTo>
                <a:cubicBezTo>
                  <a:pt x="53139" y="198310"/>
                  <a:pt x="156962" y="19722"/>
                  <a:pt x="457070" y="0"/>
                </a:cubicBezTo>
                <a:cubicBezTo>
                  <a:pt x="681083" y="29170"/>
                  <a:pt x="924146" y="209095"/>
                  <a:pt x="914140" y="479473"/>
                </a:cubicBezTo>
                <a:cubicBezTo>
                  <a:pt x="888464" y="731590"/>
                  <a:pt x="722334" y="994808"/>
                  <a:pt x="457070" y="958946"/>
                </a:cubicBezTo>
                <a:cubicBezTo>
                  <a:pt x="233786" y="934203"/>
                  <a:pt x="-43933" y="749031"/>
                  <a:pt x="0" y="479473"/>
                </a:cubicBezTo>
                <a:close/>
              </a:path>
            </a:pathLst>
          </a:custGeom>
          <a:solidFill>
            <a:srgbClr val="C8BBD7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81808965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Rechteck: abgerundete Ecken 25">
            <a:extLst>
              <a:ext uri="{FF2B5EF4-FFF2-40B4-BE49-F238E27FC236}">
                <a16:creationId xmlns:a16="http://schemas.microsoft.com/office/drawing/2014/main" id="{34953042-5A9C-2DF0-7E16-65756F1FB091}"/>
              </a:ext>
            </a:extLst>
          </p:cNvPr>
          <p:cNvSpPr/>
          <p:nvPr/>
        </p:nvSpPr>
        <p:spPr>
          <a:xfrm>
            <a:off x="7384131" y="2218547"/>
            <a:ext cx="4279391" cy="1078711"/>
          </a:xfrm>
          <a:custGeom>
            <a:avLst/>
            <a:gdLst>
              <a:gd name="connsiteX0" fmla="*/ 0 w 4279391"/>
              <a:gd name="connsiteY0" fmla="*/ 179789 h 1078711"/>
              <a:gd name="connsiteX1" fmla="*/ 179789 w 4279391"/>
              <a:gd name="connsiteY1" fmla="*/ 0 h 1078711"/>
              <a:gd name="connsiteX2" fmla="*/ 793893 w 4279391"/>
              <a:gd name="connsiteY2" fmla="*/ 0 h 1078711"/>
              <a:gd name="connsiteX3" fmla="*/ 1447195 w 4279391"/>
              <a:gd name="connsiteY3" fmla="*/ 0 h 1078711"/>
              <a:gd name="connsiteX4" fmla="*/ 2061299 w 4279391"/>
              <a:gd name="connsiteY4" fmla="*/ 0 h 1078711"/>
              <a:gd name="connsiteX5" fmla="*/ 2792998 w 4279391"/>
              <a:gd name="connsiteY5" fmla="*/ 0 h 1078711"/>
              <a:gd name="connsiteX6" fmla="*/ 3407102 w 4279391"/>
              <a:gd name="connsiteY6" fmla="*/ 0 h 1078711"/>
              <a:gd name="connsiteX7" fmla="*/ 4099602 w 4279391"/>
              <a:gd name="connsiteY7" fmla="*/ 0 h 1078711"/>
              <a:gd name="connsiteX8" fmla="*/ 4279391 w 4279391"/>
              <a:gd name="connsiteY8" fmla="*/ 179789 h 1078711"/>
              <a:gd name="connsiteX9" fmla="*/ 4279391 w 4279391"/>
              <a:gd name="connsiteY9" fmla="*/ 546547 h 1078711"/>
              <a:gd name="connsiteX10" fmla="*/ 4279391 w 4279391"/>
              <a:gd name="connsiteY10" fmla="*/ 898922 h 1078711"/>
              <a:gd name="connsiteX11" fmla="*/ 4099602 w 4279391"/>
              <a:gd name="connsiteY11" fmla="*/ 1078711 h 1078711"/>
              <a:gd name="connsiteX12" fmla="*/ 3524696 w 4279391"/>
              <a:gd name="connsiteY12" fmla="*/ 1078711 h 1078711"/>
              <a:gd name="connsiteX13" fmla="*/ 2988988 w 4279391"/>
              <a:gd name="connsiteY13" fmla="*/ 1078711 h 1078711"/>
              <a:gd name="connsiteX14" fmla="*/ 2453281 w 4279391"/>
              <a:gd name="connsiteY14" fmla="*/ 1078711 h 1078711"/>
              <a:gd name="connsiteX15" fmla="*/ 1760780 w 4279391"/>
              <a:gd name="connsiteY15" fmla="*/ 1078711 h 1078711"/>
              <a:gd name="connsiteX16" fmla="*/ 1107478 w 4279391"/>
              <a:gd name="connsiteY16" fmla="*/ 1078711 h 1078711"/>
              <a:gd name="connsiteX17" fmla="*/ 179789 w 4279391"/>
              <a:gd name="connsiteY17" fmla="*/ 1078711 h 1078711"/>
              <a:gd name="connsiteX18" fmla="*/ 0 w 4279391"/>
              <a:gd name="connsiteY18" fmla="*/ 898922 h 1078711"/>
              <a:gd name="connsiteX19" fmla="*/ 0 w 4279391"/>
              <a:gd name="connsiteY19" fmla="*/ 560929 h 1078711"/>
              <a:gd name="connsiteX20" fmla="*/ 0 w 4279391"/>
              <a:gd name="connsiteY20" fmla="*/ 179789 h 1078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79391" h="1078711" extrusionOk="0">
                <a:moveTo>
                  <a:pt x="0" y="179789"/>
                </a:moveTo>
                <a:cubicBezTo>
                  <a:pt x="3546" y="65461"/>
                  <a:pt x="102158" y="8863"/>
                  <a:pt x="179789" y="0"/>
                </a:cubicBezTo>
                <a:cubicBezTo>
                  <a:pt x="420057" y="20561"/>
                  <a:pt x="574680" y="26603"/>
                  <a:pt x="793893" y="0"/>
                </a:cubicBezTo>
                <a:cubicBezTo>
                  <a:pt x="1013106" y="-26603"/>
                  <a:pt x="1211363" y="7600"/>
                  <a:pt x="1447195" y="0"/>
                </a:cubicBezTo>
                <a:cubicBezTo>
                  <a:pt x="1683027" y="-7600"/>
                  <a:pt x="1840772" y="26302"/>
                  <a:pt x="2061299" y="0"/>
                </a:cubicBezTo>
                <a:cubicBezTo>
                  <a:pt x="2281826" y="-26302"/>
                  <a:pt x="2596729" y="-2012"/>
                  <a:pt x="2792998" y="0"/>
                </a:cubicBezTo>
                <a:cubicBezTo>
                  <a:pt x="2989267" y="2012"/>
                  <a:pt x="3158890" y="-8864"/>
                  <a:pt x="3407102" y="0"/>
                </a:cubicBezTo>
                <a:cubicBezTo>
                  <a:pt x="3655314" y="8864"/>
                  <a:pt x="3859051" y="11598"/>
                  <a:pt x="4099602" y="0"/>
                </a:cubicBezTo>
                <a:cubicBezTo>
                  <a:pt x="4190693" y="7326"/>
                  <a:pt x="4281020" y="102988"/>
                  <a:pt x="4279391" y="179789"/>
                </a:cubicBezTo>
                <a:cubicBezTo>
                  <a:pt x="4263719" y="313261"/>
                  <a:pt x="4287841" y="471028"/>
                  <a:pt x="4279391" y="546547"/>
                </a:cubicBezTo>
                <a:cubicBezTo>
                  <a:pt x="4270941" y="622066"/>
                  <a:pt x="4277372" y="767245"/>
                  <a:pt x="4279391" y="898922"/>
                </a:cubicBezTo>
                <a:cubicBezTo>
                  <a:pt x="4284523" y="1017519"/>
                  <a:pt x="4200359" y="1081497"/>
                  <a:pt x="4099602" y="1078711"/>
                </a:cubicBezTo>
                <a:cubicBezTo>
                  <a:pt x="3906386" y="1103348"/>
                  <a:pt x="3750779" y="1062991"/>
                  <a:pt x="3524696" y="1078711"/>
                </a:cubicBezTo>
                <a:cubicBezTo>
                  <a:pt x="3298613" y="1094431"/>
                  <a:pt x="3126059" y="1090460"/>
                  <a:pt x="2988988" y="1078711"/>
                </a:cubicBezTo>
                <a:cubicBezTo>
                  <a:pt x="2851917" y="1066962"/>
                  <a:pt x="2639907" y="1080302"/>
                  <a:pt x="2453281" y="1078711"/>
                </a:cubicBezTo>
                <a:cubicBezTo>
                  <a:pt x="2266655" y="1077120"/>
                  <a:pt x="2086815" y="1068028"/>
                  <a:pt x="1760780" y="1078711"/>
                </a:cubicBezTo>
                <a:cubicBezTo>
                  <a:pt x="1434745" y="1089394"/>
                  <a:pt x="1402574" y="1063817"/>
                  <a:pt x="1107478" y="1078711"/>
                </a:cubicBezTo>
                <a:cubicBezTo>
                  <a:pt x="812382" y="1093605"/>
                  <a:pt x="604873" y="1090119"/>
                  <a:pt x="179789" y="1078711"/>
                </a:cubicBezTo>
                <a:cubicBezTo>
                  <a:pt x="82240" y="1066928"/>
                  <a:pt x="-10717" y="1009350"/>
                  <a:pt x="0" y="898922"/>
                </a:cubicBezTo>
                <a:cubicBezTo>
                  <a:pt x="16450" y="814052"/>
                  <a:pt x="15314" y="682330"/>
                  <a:pt x="0" y="560929"/>
                </a:cubicBezTo>
                <a:cubicBezTo>
                  <a:pt x="-15314" y="439528"/>
                  <a:pt x="-10627" y="364851"/>
                  <a:pt x="0" y="179789"/>
                </a:cubicBezTo>
                <a:close/>
              </a:path>
            </a:pathLst>
          </a:custGeom>
          <a:noFill/>
          <a:ln w="19050" cap="flat" cmpd="sng" algn="ctr">
            <a:noFill/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2906754627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Unique </a:t>
            </a: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scientific</a:t>
            </a: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screening</a:t>
            </a: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tool</a:t>
            </a: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delevoped</a:t>
            </a:r>
            <a:r>
              <a: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in </a:t>
            </a:r>
            <a:r>
              <a:rPr kumimoji="0" lang="de-DE" sz="1800" b="0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collaboration</a:t>
            </a:r>
            <a:r>
              <a:rPr kumimoji="0" lang="de-DE" sz="1800" b="0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with</a:t>
            </a: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1800" b="1" i="0" u="none" strike="noStrike" kern="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leading</a:t>
            </a:r>
            <a:r>
              <a:rPr kumimoji="0" lang="de-DE" sz="1800" b="1" i="0" u="none" strike="noStrike" kern="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Calibri" panose="020F0502020204030204" pitchFamily="34" charset="0"/>
              </a:rPr>
              <a:t> KOL</a:t>
            </a:r>
          </a:p>
        </p:txBody>
      </p:sp>
      <p:sp>
        <p:nvSpPr>
          <p:cNvPr id="27" name="Abgerundetes Rechteck 41">
            <a:extLst>
              <a:ext uri="{FF2B5EF4-FFF2-40B4-BE49-F238E27FC236}">
                <a16:creationId xmlns:a16="http://schemas.microsoft.com/office/drawing/2014/main" id="{68C71766-7A93-71F8-AE48-0EFFA10FAC6D}"/>
              </a:ext>
            </a:extLst>
          </p:cNvPr>
          <p:cNvSpPr/>
          <p:nvPr/>
        </p:nvSpPr>
        <p:spPr>
          <a:xfrm>
            <a:off x="6384092" y="2278430"/>
            <a:ext cx="914139" cy="958946"/>
          </a:xfrm>
          <a:custGeom>
            <a:avLst/>
            <a:gdLst>
              <a:gd name="connsiteX0" fmla="*/ 0 w 914139"/>
              <a:gd name="connsiteY0" fmla="*/ 479473 h 958946"/>
              <a:gd name="connsiteX1" fmla="*/ 457070 w 914139"/>
              <a:gd name="connsiteY1" fmla="*/ 0 h 958946"/>
              <a:gd name="connsiteX2" fmla="*/ 914140 w 914139"/>
              <a:gd name="connsiteY2" fmla="*/ 479473 h 958946"/>
              <a:gd name="connsiteX3" fmla="*/ 457070 w 914139"/>
              <a:gd name="connsiteY3" fmla="*/ 958946 h 958946"/>
              <a:gd name="connsiteX4" fmla="*/ 0 w 914139"/>
              <a:gd name="connsiteY4" fmla="*/ 479473 h 958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139" h="958946" fill="none" extrusionOk="0">
                <a:moveTo>
                  <a:pt x="0" y="479473"/>
                </a:moveTo>
                <a:cubicBezTo>
                  <a:pt x="33709" y="193553"/>
                  <a:pt x="196778" y="-4487"/>
                  <a:pt x="457070" y="0"/>
                </a:cubicBezTo>
                <a:cubicBezTo>
                  <a:pt x="716778" y="3836"/>
                  <a:pt x="927336" y="203801"/>
                  <a:pt x="914140" y="479473"/>
                </a:cubicBezTo>
                <a:cubicBezTo>
                  <a:pt x="913817" y="781806"/>
                  <a:pt x="736917" y="906936"/>
                  <a:pt x="457070" y="958946"/>
                </a:cubicBezTo>
                <a:cubicBezTo>
                  <a:pt x="217961" y="960517"/>
                  <a:pt x="5832" y="748033"/>
                  <a:pt x="0" y="479473"/>
                </a:cubicBezTo>
                <a:close/>
              </a:path>
              <a:path w="914139" h="958946" stroke="0" extrusionOk="0">
                <a:moveTo>
                  <a:pt x="0" y="479473"/>
                </a:moveTo>
                <a:cubicBezTo>
                  <a:pt x="53139" y="198310"/>
                  <a:pt x="156962" y="19722"/>
                  <a:pt x="457070" y="0"/>
                </a:cubicBezTo>
                <a:cubicBezTo>
                  <a:pt x="681083" y="29170"/>
                  <a:pt x="924146" y="209095"/>
                  <a:pt x="914140" y="479473"/>
                </a:cubicBezTo>
                <a:cubicBezTo>
                  <a:pt x="888464" y="731590"/>
                  <a:pt x="722334" y="994808"/>
                  <a:pt x="457070" y="958946"/>
                </a:cubicBezTo>
                <a:cubicBezTo>
                  <a:pt x="233786" y="934203"/>
                  <a:pt x="-43933" y="749031"/>
                  <a:pt x="0" y="479473"/>
                </a:cubicBezTo>
                <a:close/>
              </a:path>
            </a:pathLst>
          </a:custGeom>
          <a:solidFill>
            <a:srgbClr val="C8BBD7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81808965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000" b="1" i="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F097BC6-7050-1E6D-2065-825DBF9EC630}"/>
              </a:ext>
            </a:extLst>
          </p:cNvPr>
          <p:cNvSpPr txBox="1">
            <a:spLocks/>
          </p:cNvSpPr>
          <p:nvPr/>
        </p:nvSpPr>
        <p:spPr>
          <a:xfrm>
            <a:off x="334301" y="27737"/>
            <a:ext cx="4132925" cy="3437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all" spc="0" normalizeH="0" baseline="0" noProof="0">
                <a:ln>
                  <a:noFill/>
                </a:ln>
                <a:solidFill>
                  <a:srgbClr val="6A4B97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+mn-cs"/>
              </a:rPr>
              <a:t>01 unlock penetration</a:t>
            </a:r>
          </a:p>
        </p:txBody>
      </p:sp>
      <p:sp>
        <p:nvSpPr>
          <p:cNvPr id="13" name="Titel 8">
            <a:extLst>
              <a:ext uri="{FF2B5EF4-FFF2-40B4-BE49-F238E27FC236}">
                <a16:creationId xmlns:a16="http://schemas.microsoft.com/office/drawing/2014/main" id="{3F997604-0483-62FC-D8AB-6F1C3806B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30" y="656243"/>
            <a:ext cx="10187940" cy="447240"/>
          </a:xfr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Drive Penetration by leveraging our unique validated screening tool FNST for our biggest TA cerebral </a:t>
            </a:r>
            <a:r>
              <a:rPr lang="en-GB" err="1"/>
              <a:t>palsY</a:t>
            </a:r>
            <a:endParaRPr lang="en-GB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C0E3A24-5317-AD12-75C6-638383E24951}"/>
              </a:ext>
            </a:extLst>
          </p:cNvPr>
          <p:cNvSpPr txBox="1"/>
          <p:nvPr/>
        </p:nvSpPr>
        <p:spPr>
          <a:xfrm>
            <a:off x="8291096" y="6926628"/>
            <a:ext cx="31806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+mn-cs"/>
              </a:rPr>
              <a:t>NO REGULAR SCREENING &amp;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0" i="0" u="none" strike="noStrike" kern="120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+mn-cs"/>
              </a:rPr>
              <a:t>LACK OF RESSOURCES</a:t>
            </a:r>
          </a:p>
        </p:txBody>
      </p:sp>
      <p:grpSp>
        <p:nvGrpSpPr>
          <p:cNvPr id="15" name="Google Shape;8158;p58">
            <a:extLst>
              <a:ext uri="{FF2B5EF4-FFF2-40B4-BE49-F238E27FC236}">
                <a16:creationId xmlns:a16="http://schemas.microsoft.com/office/drawing/2014/main" id="{379F2418-57DF-C22B-FFF4-1CBEC8BA2CE3}"/>
              </a:ext>
            </a:extLst>
          </p:cNvPr>
          <p:cNvGrpSpPr/>
          <p:nvPr/>
        </p:nvGrpSpPr>
        <p:grpSpPr>
          <a:xfrm>
            <a:off x="6690727" y="2479522"/>
            <a:ext cx="479336" cy="556760"/>
            <a:chOff x="4492800" y="2027925"/>
            <a:chExt cx="414825" cy="481825"/>
          </a:xfrm>
          <a:solidFill>
            <a:schemeClr val="bg1"/>
          </a:solidFill>
        </p:grpSpPr>
        <p:sp>
          <p:nvSpPr>
            <p:cNvPr id="19" name="Google Shape;8159;p58">
              <a:extLst>
                <a:ext uri="{FF2B5EF4-FFF2-40B4-BE49-F238E27FC236}">
                  <a16:creationId xmlns:a16="http://schemas.microsoft.com/office/drawing/2014/main" id="{51E0CCF8-2790-CF83-7CEB-171C71A9FFA0}"/>
                </a:ext>
              </a:extLst>
            </p:cNvPr>
            <p:cNvSpPr/>
            <p:nvPr/>
          </p:nvSpPr>
          <p:spPr>
            <a:xfrm>
              <a:off x="4492800" y="2027925"/>
              <a:ext cx="54600" cy="481825"/>
            </a:xfrm>
            <a:custGeom>
              <a:avLst/>
              <a:gdLst/>
              <a:ahLst/>
              <a:cxnLst/>
              <a:rect l="l" t="t" r="r" b="b"/>
              <a:pathLst>
                <a:path w="2184" h="19273" extrusionOk="0">
                  <a:moveTo>
                    <a:pt x="912" y="1"/>
                  </a:moveTo>
                  <a:cubicBezTo>
                    <a:pt x="407" y="1"/>
                    <a:pt x="0" y="407"/>
                    <a:pt x="0" y="913"/>
                  </a:cubicBezTo>
                  <a:lnTo>
                    <a:pt x="0" y="18360"/>
                  </a:lnTo>
                  <a:cubicBezTo>
                    <a:pt x="0" y="18866"/>
                    <a:pt x="407" y="19273"/>
                    <a:pt x="912" y="19273"/>
                  </a:cubicBezTo>
                  <a:lnTo>
                    <a:pt x="1271" y="19273"/>
                  </a:lnTo>
                  <a:cubicBezTo>
                    <a:pt x="1777" y="19273"/>
                    <a:pt x="2183" y="18866"/>
                    <a:pt x="2183" y="18360"/>
                  </a:cubicBezTo>
                  <a:lnTo>
                    <a:pt x="2183" y="913"/>
                  </a:lnTo>
                  <a:cubicBezTo>
                    <a:pt x="2183" y="407"/>
                    <a:pt x="1777" y="1"/>
                    <a:pt x="127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9" name="Google Shape;8160;p58">
              <a:extLst>
                <a:ext uri="{FF2B5EF4-FFF2-40B4-BE49-F238E27FC236}">
                  <a16:creationId xmlns:a16="http://schemas.microsoft.com/office/drawing/2014/main" id="{F3577CE6-4879-5ADB-8D9F-874F3415940B}"/>
                </a:ext>
              </a:extLst>
            </p:cNvPr>
            <p:cNvSpPr/>
            <p:nvPr/>
          </p:nvSpPr>
          <p:spPr>
            <a:xfrm>
              <a:off x="4575600" y="2051425"/>
              <a:ext cx="332025" cy="262450"/>
            </a:xfrm>
            <a:custGeom>
              <a:avLst/>
              <a:gdLst/>
              <a:ahLst/>
              <a:cxnLst/>
              <a:rect l="l" t="t" r="r" b="b"/>
              <a:pathLst>
                <a:path w="13281" h="10498" extrusionOk="0">
                  <a:moveTo>
                    <a:pt x="0" y="0"/>
                  </a:moveTo>
                  <a:lnTo>
                    <a:pt x="0" y="10497"/>
                  </a:lnTo>
                  <a:lnTo>
                    <a:pt x="12485" y="10497"/>
                  </a:lnTo>
                  <a:cubicBezTo>
                    <a:pt x="13006" y="10494"/>
                    <a:pt x="13280" y="9874"/>
                    <a:pt x="12925" y="9488"/>
                  </a:cubicBezTo>
                  <a:lnTo>
                    <a:pt x="9010" y="5249"/>
                  </a:lnTo>
                  <a:lnTo>
                    <a:pt x="12925" y="1006"/>
                  </a:lnTo>
                  <a:cubicBezTo>
                    <a:pt x="13280" y="620"/>
                    <a:pt x="13006" y="0"/>
                    <a:pt x="1248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435D74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0" name="Google Shape;8735;p59">
            <a:extLst>
              <a:ext uri="{FF2B5EF4-FFF2-40B4-BE49-F238E27FC236}">
                <a16:creationId xmlns:a16="http://schemas.microsoft.com/office/drawing/2014/main" id="{AE591310-35EC-00F6-EC01-B723EFF603C0}"/>
              </a:ext>
            </a:extLst>
          </p:cNvPr>
          <p:cNvGrpSpPr/>
          <p:nvPr/>
        </p:nvGrpSpPr>
        <p:grpSpPr>
          <a:xfrm>
            <a:off x="6567469" y="4630350"/>
            <a:ext cx="545851" cy="545806"/>
            <a:chOff x="-25094250" y="3547050"/>
            <a:chExt cx="295400" cy="295375"/>
          </a:xfrm>
          <a:solidFill>
            <a:schemeClr val="bg1"/>
          </a:solidFill>
        </p:grpSpPr>
        <p:sp>
          <p:nvSpPr>
            <p:cNvPr id="31" name="Google Shape;8736;p59">
              <a:extLst>
                <a:ext uri="{FF2B5EF4-FFF2-40B4-BE49-F238E27FC236}">
                  <a16:creationId xmlns:a16="http://schemas.microsoft.com/office/drawing/2014/main" id="{A7EC23AD-D0DD-D2F9-477D-F0DF40C89B84}"/>
                </a:ext>
              </a:extLst>
            </p:cNvPr>
            <p:cNvSpPr/>
            <p:nvPr/>
          </p:nvSpPr>
          <p:spPr>
            <a:xfrm>
              <a:off x="-24990275" y="3580925"/>
              <a:ext cx="17350" cy="17350"/>
            </a:xfrm>
            <a:custGeom>
              <a:avLst/>
              <a:gdLst/>
              <a:ahLst/>
              <a:cxnLst/>
              <a:rect l="l" t="t" r="r" b="b"/>
              <a:pathLst>
                <a:path w="694" h="694" extrusionOk="0">
                  <a:moveTo>
                    <a:pt x="347" y="0"/>
                  </a:moveTo>
                  <a:cubicBezTo>
                    <a:pt x="158" y="0"/>
                    <a:pt x="1" y="158"/>
                    <a:pt x="1" y="347"/>
                  </a:cubicBezTo>
                  <a:cubicBezTo>
                    <a:pt x="1" y="536"/>
                    <a:pt x="158" y="693"/>
                    <a:pt x="347" y="693"/>
                  </a:cubicBezTo>
                  <a:cubicBezTo>
                    <a:pt x="536" y="693"/>
                    <a:pt x="694" y="536"/>
                    <a:pt x="694" y="347"/>
                  </a:cubicBezTo>
                  <a:cubicBezTo>
                    <a:pt x="694" y="158"/>
                    <a:pt x="536" y="0"/>
                    <a:pt x="3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2" name="Google Shape;8737;p59">
              <a:extLst>
                <a:ext uri="{FF2B5EF4-FFF2-40B4-BE49-F238E27FC236}">
                  <a16:creationId xmlns:a16="http://schemas.microsoft.com/office/drawing/2014/main" id="{BADC53AA-F983-A6C8-D1B4-1F62358E3F38}"/>
                </a:ext>
              </a:extLst>
            </p:cNvPr>
            <p:cNvSpPr/>
            <p:nvPr/>
          </p:nvSpPr>
          <p:spPr>
            <a:xfrm>
              <a:off x="-25041475" y="3668350"/>
              <a:ext cx="52025" cy="52000"/>
            </a:xfrm>
            <a:custGeom>
              <a:avLst/>
              <a:gdLst/>
              <a:ahLst/>
              <a:cxnLst/>
              <a:rect l="l" t="t" r="r" b="b"/>
              <a:pathLst>
                <a:path w="2081" h="2080" extrusionOk="0">
                  <a:moveTo>
                    <a:pt x="1" y="0"/>
                  </a:moveTo>
                  <a:lnTo>
                    <a:pt x="1" y="2080"/>
                  </a:lnTo>
                  <a:lnTo>
                    <a:pt x="2080" y="2080"/>
                  </a:lnTo>
                  <a:lnTo>
                    <a:pt x="208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3" name="Google Shape;8738;p59">
              <a:extLst>
                <a:ext uri="{FF2B5EF4-FFF2-40B4-BE49-F238E27FC236}">
                  <a16:creationId xmlns:a16="http://schemas.microsoft.com/office/drawing/2014/main" id="{8C74FC94-D000-29D5-A70B-844C899D936B}"/>
                </a:ext>
              </a:extLst>
            </p:cNvPr>
            <p:cNvSpPr/>
            <p:nvPr/>
          </p:nvSpPr>
          <p:spPr>
            <a:xfrm>
              <a:off x="-25094250" y="3547050"/>
              <a:ext cx="224500" cy="295375"/>
            </a:xfrm>
            <a:custGeom>
              <a:avLst/>
              <a:gdLst/>
              <a:ahLst/>
              <a:cxnLst/>
              <a:rect l="l" t="t" r="r" b="b"/>
              <a:pathLst>
                <a:path w="8980" h="11815" extrusionOk="0">
                  <a:moveTo>
                    <a:pt x="4538" y="694"/>
                  </a:moveTo>
                  <a:cubicBezTo>
                    <a:pt x="5136" y="694"/>
                    <a:pt x="5577" y="1166"/>
                    <a:pt x="5577" y="1702"/>
                  </a:cubicBezTo>
                  <a:cubicBezTo>
                    <a:pt x="5577" y="1891"/>
                    <a:pt x="5735" y="2048"/>
                    <a:pt x="5924" y="2048"/>
                  </a:cubicBezTo>
                  <a:lnTo>
                    <a:pt x="6649" y="2048"/>
                  </a:lnTo>
                  <a:cubicBezTo>
                    <a:pt x="6838" y="2048"/>
                    <a:pt x="6995" y="2206"/>
                    <a:pt x="6995" y="2426"/>
                  </a:cubicBezTo>
                  <a:lnTo>
                    <a:pt x="6995" y="2773"/>
                  </a:lnTo>
                  <a:lnTo>
                    <a:pt x="2143" y="2773"/>
                  </a:lnTo>
                  <a:lnTo>
                    <a:pt x="2143" y="2426"/>
                  </a:lnTo>
                  <a:lnTo>
                    <a:pt x="2112" y="2426"/>
                  </a:lnTo>
                  <a:cubicBezTo>
                    <a:pt x="2112" y="2206"/>
                    <a:pt x="2269" y="2048"/>
                    <a:pt x="2458" y="2048"/>
                  </a:cubicBezTo>
                  <a:lnTo>
                    <a:pt x="3183" y="2048"/>
                  </a:lnTo>
                  <a:cubicBezTo>
                    <a:pt x="3372" y="2048"/>
                    <a:pt x="3530" y="1891"/>
                    <a:pt x="3530" y="1702"/>
                  </a:cubicBezTo>
                  <a:cubicBezTo>
                    <a:pt x="3530" y="1103"/>
                    <a:pt x="4002" y="694"/>
                    <a:pt x="4538" y="694"/>
                  </a:cubicBezTo>
                  <a:close/>
                  <a:moveTo>
                    <a:pt x="7310" y="4159"/>
                  </a:moveTo>
                  <a:cubicBezTo>
                    <a:pt x="7499" y="4159"/>
                    <a:pt x="7657" y="4317"/>
                    <a:pt x="7657" y="4506"/>
                  </a:cubicBezTo>
                  <a:cubicBezTo>
                    <a:pt x="7657" y="4695"/>
                    <a:pt x="7499" y="4852"/>
                    <a:pt x="7310" y="4852"/>
                  </a:cubicBezTo>
                  <a:lnTo>
                    <a:pt x="5924" y="4852"/>
                  </a:lnTo>
                  <a:cubicBezTo>
                    <a:pt x="5735" y="4852"/>
                    <a:pt x="5577" y="4695"/>
                    <a:pt x="5577" y="4506"/>
                  </a:cubicBezTo>
                  <a:cubicBezTo>
                    <a:pt x="5577" y="4317"/>
                    <a:pt x="5735" y="4159"/>
                    <a:pt x="5924" y="4159"/>
                  </a:cubicBezTo>
                  <a:close/>
                  <a:moveTo>
                    <a:pt x="7310" y="5514"/>
                  </a:moveTo>
                  <a:cubicBezTo>
                    <a:pt x="7499" y="5514"/>
                    <a:pt x="7657" y="5671"/>
                    <a:pt x="7657" y="5892"/>
                  </a:cubicBezTo>
                  <a:cubicBezTo>
                    <a:pt x="7657" y="6081"/>
                    <a:pt x="7499" y="6238"/>
                    <a:pt x="7310" y="6238"/>
                  </a:cubicBezTo>
                  <a:lnTo>
                    <a:pt x="5924" y="6238"/>
                  </a:lnTo>
                  <a:cubicBezTo>
                    <a:pt x="5735" y="6238"/>
                    <a:pt x="5577" y="6081"/>
                    <a:pt x="5577" y="5892"/>
                  </a:cubicBezTo>
                  <a:cubicBezTo>
                    <a:pt x="5577" y="5671"/>
                    <a:pt x="5735" y="5514"/>
                    <a:pt x="5924" y="5514"/>
                  </a:cubicBezTo>
                  <a:close/>
                  <a:moveTo>
                    <a:pt x="4506" y="4159"/>
                  </a:moveTo>
                  <a:cubicBezTo>
                    <a:pt x="4695" y="4159"/>
                    <a:pt x="4853" y="4317"/>
                    <a:pt x="4853" y="4506"/>
                  </a:cubicBezTo>
                  <a:lnTo>
                    <a:pt x="4853" y="7247"/>
                  </a:lnTo>
                  <a:cubicBezTo>
                    <a:pt x="4853" y="7467"/>
                    <a:pt x="4695" y="7593"/>
                    <a:pt x="4506" y="7593"/>
                  </a:cubicBezTo>
                  <a:lnTo>
                    <a:pt x="1734" y="7593"/>
                  </a:lnTo>
                  <a:cubicBezTo>
                    <a:pt x="1545" y="7593"/>
                    <a:pt x="1387" y="7467"/>
                    <a:pt x="1387" y="7247"/>
                  </a:cubicBezTo>
                  <a:lnTo>
                    <a:pt x="1387" y="4506"/>
                  </a:lnTo>
                  <a:cubicBezTo>
                    <a:pt x="1387" y="4317"/>
                    <a:pt x="1545" y="4159"/>
                    <a:pt x="1734" y="4159"/>
                  </a:cubicBezTo>
                  <a:close/>
                  <a:moveTo>
                    <a:pt x="7310" y="6900"/>
                  </a:moveTo>
                  <a:cubicBezTo>
                    <a:pt x="7499" y="6900"/>
                    <a:pt x="7657" y="7058"/>
                    <a:pt x="7657" y="7247"/>
                  </a:cubicBezTo>
                  <a:cubicBezTo>
                    <a:pt x="7657" y="7467"/>
                    <a:pt x="7499" y="7593"/>
                    <a:pt x="7310" y="7593"/>
                  </a:cubicBezTo>
                  <a:lnTo>
                    <a:pt x="5924" y="7593"/>
                  </a:lnTo>
                  <a:cubicBezTo>
                    <a:pt x="5735" y="7593"/>
                    <a:pt x="5577" y="7467"/>
                    <a:pt x="5577" y="7247"/>
                  </a:cubicBezTo>
                  <a:cubicBezTo>
                    <a:pt x="5577" y="7058"/>
                    <a:pt x="5735" y="6900"/>
                    <a:pt x="5924" y="6900"/>
                  </a:cubicBezTo>
                  <a:close/>
                  <a:moveTo>
                    <a:pt x="7310" y="8318"/>
                  </a:moveTo>
                  <a:cubicBezTo>
                    <a:pt x="7499" y="8318"/>
                    <a:pt x="7657" y="8475"/>
                    <a:pt x="7657" y="8664"/>
                  </a:cubicBezTo>
                  <a:cubicBezTo>
                    <a:pt x="7657" y="8853"/>
                    <a:pt x="7499" y="9011"/>
                    <a:pt x="7310" y="9011"/>
                  </a:cubicBezTo>
                  <a:lnTo>
                    <a:pt x="1734" y="9011"/>
                  </a:lnTo>
                  <a:cubicBezTo>
                    <a:pt x="1545" y="9011"/>
                    <a:pt x="1387" y="8853"/>
                    <a:pt x="1387" y="8664"/>
                  </a:cubicBezTo>
                  <a:cubicBezTo>
                    <a:pt x="1387" y="8475"/>
                    <a:pt x="1545" y="8318"/>
                    <a:pt x="1734" y="8318"/>
                  </a:cubicBezTo>
                  <a:close/>
                  <a:moveTo>
                    <a:pt x="7310" y="9704"/>
                  </a:moveTo>
                  <a:cubicBezTo>
                    <a:pt x="7499" y="9704"/>
                    <a:pt x="7657" y="9861"/>
                    <a:pt x="7657" y="10050"/>
                  </a:cubicBezTo>
                  <a:cubicBezTo>
                    <a:pt x="7657" y="10240"/>
                    <a:pt x="7499" y="10397"/>
                    <a:pt x="7310" y="10397"/>
                  </a:cubicBezTo>
                  <a:lnTo>
                    <a:pt x="1734" y="10397"/>
                  </a:lnTo>
                  <a:cubicBezTo>
                    <a:pt x="1545" y="10397"/>
                    <a:pt x="1387" y="10240"/>
                    <a:pt x="1387" y="10050"/>
                  </a:cubicBezTo>
                  <a:cubicBezTo>
                    <a:pt x="1387" y="9861"/>
                    <a:pt x="1545" y="9704"/>
                    <a:pt x="1734" y="9704"/>
                  </a:cubicBezTo>
                  <a:close/>
                  <a:moveTo>
                    <a:pt x="4506" y="0"/>
                  </a:moveTo>
                  <a:cubicBezTo>
                    <a:pt x="3687" y="0"/>
                    <a:pt x="2962" y="599"/>
                    <a:pt x="2805" y="1387"/>
                  </a:cubicBezTo>
                  <a:lnTo>
                    <a:pt x="2427" y="1387"/>
                  </a:lnTo>
                  <a:cubicBezTo>
                    <a:pt x="1986" y="1387"/>
                    <a:pt x="1576" y="1670"/>
                    <a:pt x="1419" y="2080"/>
                  </a:cubicBezTo>
                  <a:lnTo>
                    <a:pt x="1041" y="2080"/>
                  </a:lnTo>
                  <a:cubicBezTo>
                    <a:pt x="442" y="2080"/>
                    <a:pt x="1" y="2552"/>
                    <a:pt x="1" y="3119"/>
                  </a:cubicBezTo>
                  <a:lnTo>
                    <a:pt x="1" y="10807"/>
                  </a:lnTo>
                  <a:cubicBezTo>
                    <a:pt x="1" y="11342"/>
                    <a:pt x="474" y="11815"/>
                    <a:pt x="1041" y="11815"/>
                  </a:cubicBezTo>
                  <a:lnTo>
                    <a:pt x="7972" y="11815"/>
                  </a:lnTo>
                  <a:cubicBezTo>
                    <a:pt x="8570" y="11815"/>
                    <a:pt x="8980" y="11342"/>
                    <a:pt x="8980" y="10807"/>
                  </a:cubicBezTo>
                  <a:lnTo>
                    <a:pt x="8980" y="3119"/>
                  </a:lnTo>
                  <a:cubicBezTo>
                    <a:pt x="8980" y="2521"/>
                    <a:pt x="8507" y="2080"/>
                    <a:pt x="7972" y="2080"/>
                  </a:cubicBezTo>
                  <a:lnTo>
                    <a:pt x="7562" y="2080"/>
                  </a:lnTo>
                  <a:cubicBezTo>
                    <a:pt x="7405" y="1702"/>
                    <a:pt x="7058" y="1387"/>
                    <a:pt x="6585" y="1387"/>
                  </a:cubicBezTo>
                  <a:lnTo>
                    <a:pt x="6207" y="1387"/>
                  </a:lnTo>
                  <a:cubicBezTo>
                    <a:pt x="6050" y="599"/>
                    <a:pt x="5325" y="0"/>
                    <a:pt x="450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4" name="Google Shape;8739;p59">
              <a:extLst>
                <a:ext uri="{FF2B5EF4-FFF2-40B4-BE49-F238E27FC236}">
                  <a16:creationId xmlns:a16="http://schemas.microsoft.com/office/drawing/2014/main" id="{CBC6E6BF-CA8D-4553-6813-DB3D423960CF}"/>
                </a:ext>
              </a:extLst>
            </p:cNvPr>
            <p:cNvSpPr/>
            <p:nvPr/>
          </p:nvSpPr>
          <p:spPr>
            <a:xfrm>
              <a:off x="-24851650" y="3582300"/>
              <a:ext cx="52800" cy="190825"/>
            </a:xfrm>
            <a:custGeom>
              <a:avLst/>
              <a:gdLst/>
              <a:ahLst/>
              <a:cxnLst/>
              <a:rect l="l" t="t" r="r" b="b"/>
              <a:pathLst>
                <a:path w="2112" h="7633" extrusionOk="0">
                  <a:moveTo>
                    <a:pt x="1060" y="0"/>
                  </a:moveTo>
                  <a:cubicBezTo>
                    <a:pt x="930" y="0"/>
                    <a:pt x="804" y="55"/>
                    <a:pt x="757" y="166"/>
                  </a:cubicBezTo>
                  <a:lnTo>
                    <a:pt x="32" y="1552"/>
                  </a:lnTo>
                  <a:cubicBezTo>
                    <a:pt x="0" y="1583"/>
                    <a:pt x="0" y="1678"/>
                    <a:pt x="0" y="1709"/>
                  </a:cubicBezTo>
                  <a:lnTo>
                    <a:pt x="0" y="7632"/>
                  </a:lnTo>
                  <a:lnTo>
                    <a:pt x="2080" y="7632"/>
                  </a:lnTo>
                  <a:lnTo>
                    <a:pt x="2080" y="1709"/>
                  </a:lnTo>
                  <a:lnTo>
                    <a:pt x="2111" y="1709"/>
                  </a:lnTo>
                  <a:cubicBezTo>
                    <a:pt x="2111" y="1678"/>
                    <a:pt x="2111" y="1583"/>
                    <a:pt x="2080" y="1552"/>
                  </a:cubicBezTo>
                  <a:lnTo>
                    <a:pt x="1387" y="166"/>
                  </a:lnTo>
                  <a:cubicBezTo>
                    <a:pt x="1324" y="55"/>
                    <a:pt x="1190" y="0"/>
                    <a:pt x="106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5" name="Google Shape;8740;p59">
              <a:extLst>
                <a:ext uri="{FF2B5EF4-FFF2-40B4-BE49-F238E27FC236}">
                  <a16:creationId xmlns:a16="http://schemas.microsoft.com/office/drawing/2014/main" id="{29162712-74C1-C7FF-48A3-327D359F2AF1}"/>
                </a:ext>
              </a:extLst>
            </p:cNvPr>
            <p:cNvSpPr/>
            <p:nvPr/>
          </p:nvSpPr>
          <p:spPr>
            <a:xfrm>
              <a:off x="-24850875" y="3788050"/>
              <a:ext cx="52025" cy="53600"/>
            </a:xfrm>
            <a:custGeom>
              <a:avLst/>
              <a:gdLst/>
              <a:ahLst/>
              <a:cxnLst/>
              <a:rect l="l" t="t" r="r" b="b"/>
              <a:pathLst>
                <a:path w="2081" h="2144" extrusionOk="0">
                  <a:moveTo>
                    <a:pt x="1" y="1"/>
                  </a:moveTo>
                  <a:lnTo>
                    <a:pt x="1" y="1104"/>
                  </a:lnTo>
                  <a:lnTo>
                    <a:pt x="64" y="1104"/>
                  </a:lnTo>
                  <a:cubicBezTo>
                    <a:pt x="64" y="1702"/>
                    <a:pt x="505" y="2143"/>
                    <a:pt x="1072" y="2143"/>
                  </a:cubicBezTo>
                  <a:cubicBezTo>
                    <a:pt x="1671" y="2143"/>
                    <a:pt x="2080" y="1671"/>
                    <a:pt x="2080" y="1104"/>
                  </a:cubicBezTo>
                  <a:lnTo>
                    <a:pt x="2080" y="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36" name="Google Shape;8662;p59">
            <a:extLst>
              <a:ext uri="{FF2B5EF4-FFF2-40B4-BE49-F238E27FC236}">
                <a16:creationId xmlns:a16="http://schemas.microsoft.com/office/drawing/2014/main" id="{4A2C7BF0-A3A2-92FC-29DF-3AA022EDE00F}"/>
              </a:ext>
            </a:extLst>
          </p:cNvPr>
          <p:cNvGrpSpPr/>
          <p:nvPr/>
        </p:nvGrpSpPr>
        <p:grpSpPr>
          <a:xfrm>
            <a:off x="6498974" y="3449750"/>
            <a:ext cx="719748" cy="673922"/>
            <a:chOff x="-25834600" y="3564375"/>
            <a:chExt cx="296950" cy="278050"/>
          </a:xfrm>
          <a:solidFill>
            <a:schemeClr val="bg1"/>
          </a:solidFill>
        </p:grpSpPr>
        <p:sp>
          <p:nvSpPr>
            <p:cNvPr id="37" name="Google Shape;8663;p59">
              <a:extLst>
                <a:ext uri="{FF2B5EF4-FFF2-40B4-BE49-F238E27FC236}">
                  <a16:creationId xmlns:a16="http://schemas.microsoft.com/office/drawing/2014/main" id="{9FE98655-F8DC-3171-5391-88DB79BC3581}"/>
                </a:ext>
              </a:extLst>
            </p:cNvPr>
            <p:cNvSpPr/>
            <p:nvPr/>
          </p:nvSpPr>
          <p:spPr>
            <a:xfrm>
              <a:off x="-25694400" y="3703775"/>
              <a:ext cx="17350" cy="17375"/>
            </a:xfrm>
            <a:custGeom>
              <a:avLst/>
              <a:gdLst/>
              <a:ahLst/>
              <a:cxnLst/>
              <a:rect l="l" t="t" r="r" b="b"/>
              <a:pathLst>
                <a:path w="694" h="695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7"/>
                    <a:pt x="158" y="694"/>
                    <a:pt x="347" y="694"/>
                  </a:cubicBezTo>
                  <a:cubicBezTo>
                    <a:pt x="536" y="694"/>
                    <a:pt x="693" y="537"/>
                    <a:pt x="693" y="347"/>
                  </a:cubicBezTo>
                  <a:cubicBezTo>
                    <a:pt x="693" y="158"/>
                    <a:pt x="504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8" name="Google Shape;8664;p59">
              <a:extLst>
                <a:ext uri="{FF2B5EF4-FFF2-40B4-BE49-F238E27FC236}">
                  <a16:creationId xmlns:a16="http://schemas.microsoft.com/office/drawing/2014/main" id="{CFE8A526-E1BF-60A1-44FA-9A2174F3817F}"/>
                </a:ext>
              </a:extLst>
            </p:cNvPr>
            <p:cNvSpPr/>
            <p:nvPr/>
          </p:nvSpPr>
          <p:spPr>
            <a:xfrm>
              <a:off x="-25591225" y="3703775"/>
              <a:ext cx="53575" cy="18150"/>
            </a:xfrm>
            <a:custGeom>
              <a:avLst/>
              <a:gdLst/>
              <a:ahLst/>
              <a:cxnLst/>
              <a:rect l="l" t="t" r="r" b="b"/>
              <a:pathLst>
                <a:path w="2143" h="726" extrusionOk="0">
                  <a:moveTo>
                    <a:pt x="347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37"/>
                    <a:pt x="158" y="726"/>
                    <a:pt x="347" y="726"/>
                  </a:cubicBezTo>
                  <a:lnTo>
                    <a:pt x="1765" y="726"/>
                  </a:lnTo>
                  <a:cubicBezTo>
                    <a:pt x="1985" y="726"/>
                    <a:pt x="2143" y="568"/>
                    <a:pt x="2143" y="347"/>
                  </a:cubicBezTo>
                  <a:cubicBezTo>
                    <a:pt x="2143" y="158"/>
                    <a:pt x="1985" y="1"/>
                    <a:pt x="176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39" name="Google Shape;8665;p59">
              <a:extLst>
                <a:ext uri="{FF2B5EF4-FFF2-40B4-BE49-F238E27FC236}">
                  <a16:creationId xmlns:a16="http://schemas.microsoft.com/office/drawing/2014/main" id="{A6A1BCEE-14BF-D5FB-A797-2956672D0840}"/>
                </a:ext>
              </a:extLst>
            </p:cNvPr>
            <p:cNvSpPr/>
            <p:nvPr/>
          </p:nvSpPr>
          <p:spPr>
            <a:xfrm>
              <a:off x="-25834600" y="3703775"/>
              <a:ext cx="53575" cy="18150"/>
            </a:xfrm>
            <a:custGeom>
              <a:avLst/>
              <a:gdLst/>
              <a:ahLst/>
              <a:cxnLst/>
              <a:rect l="l" t="t" r="r" b="b"/>
              <a:pathLst>
                <a:path w="2143" h="726" extrusionOk="0">
                  <a:moveTo>
                    <a:pt x="378" y="1"/>
                  </a:moveTo>
                  <a:cubicBezTo>
                    <a:pt x="158" y="1"/>
                    <a:pt x="0" y="158"/>
                    <a:pt x="0" y="347"/>
                  </a:cubicBezTo>
                  <a:cubicBezTo>
                    <a:pt x="0" y="568"/>
                    <a:pt x="158" y="726"/>
                    <a:pt x="378" y="726"/>
                  </a:cubicBezTo>
                  <a:lnTo>
                    <a:pt x="1796" y="726"/>
                  </a:lnTo>
                  <a:cubicBezTo>
                    <a:pt x="1985" y="726"/>
                    <a:pt x="2143" y="568"/>
                    <a:pt x="2143" y="347"/>
                  </a:cubicBezTo>
                  <a:cubicBezTo>
                    <a:pt x="2143" y="158"/>
                    <a:pt x="1985" y="1"/>
                    <a:pt x="179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0" name="Google Shape;8666;p59">
              <a:extLst>
                <a:ext uri="{FF2B5EF4-FFF2-40B4-BE49-F238E27FC236}">
                  <a16:creationId xmlns:a16="http://schemas.microsoft.com/office/drawing/2014/main" id="{7E0D8D5A-7FB9-E656-4C7D-280CF184EE19}"/>
                </a:ext>
              </a:extLst>
            </p:cNvPr>
            <p:cNvSpPr/>
            <p:nvPr/>
          </p:nvSpPr>
          <p:spPr>
            <a:xfrm>
              <a:off x="-25695200" y="3564375"/>
              <a:ext cx="17350" cy="52800"/>
            </a:xfrm>
            <a:custGeom>
              <a:avLst/>
              <a:gdLst/>
              <a:ahLst/>
              <a:cxnLst/>
              <a:rect l="l" t="t" r="r" b="b"/>
              <a:pathLst>
                <a:path w="694" h="2112" extrusionOk="0">
                  <a:moveTo>
                    <a:pt x="347" y="1"/>
                  </a:moveTo>
                  <a:cubicBezTo>
                    <a:pt x="158" y="1"/>
                    <a:pt x="1" y="158"/>
                    <a:pt x="1" y="347"/>
                  </a:cubicBezTo>
                  <a:lnTo>
                    <a:pt x="1" y="1765"/>
                  </a:lnTo>
                  <a:cubicBezTo>
                    <a:pt x="1" y="1954"/>
                    <a:pt x="158" y="2111"/>
                    <a:pt x="347" y="2111"/>
                  </a:cubicBezTo>
                  <a:cubicBezTo>
                    <a:pt x="536" y="2111"/>
                    <a:pt x="694" y="1954"/>
                    <a:pt x="694" y="1765"/>
                  </a:cubicBezTo>
                  <a:lnTo>
                    <a:pt x="694" y="347"/>
                  </a:lnTo>
                  <a:cubicBezTo>
                    <a:pt x="694" y="158"/>
                    <a:pt x="536" y="1"/>
                    <a:pt x="347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1" name="Google Shape;8667;p59">
              <a:extLst>
                <a:ext uri="{FF2B5EF4-FFF2-40B4-BE49-F238E27FC236}">
                  <a16:creationId xmlns:a16="http://schemas.microsoft.com/office/drawing/2014/main" id="{8CEFF1CA-8A00-2ED1-74EC-8C546D7FD74B}"/>
                </a:ext>
              </a:extLst>
            </p:cNvPr>
            <p:cNvSpPr/>
            <p:nvPr/>
          </p:nvSpPr>
          <p:spPr>
            <a:xfrm>
              <a:off x="-25792850" y="3606125"/>
              <a:ext cx="42550" cy="40975"/>
            </a:xfrm>
            <a:custGeom>
              <a:avLst/>
              <a:gdLst/>
              <a:ahLst/>
              <a:cxnLst/>
              <a:rect l="l" t="t" r="r" b="b"/>
              <a:pathLst>
                <a:path w="1702" h="1639" extrusionOk="0">
                  <a:moveTo>
                    <a:pt x="351" y="0"/>
                  </a:moveTo>
                  <a:cubicBezTo>
                    <a:pt x="260" y="0"/>
                    <a:pt x="173" y="32"/>
                    <a:pt x="126" y="95"/>
                  </a:cubicBezTo>
                  <a:cubicBezTo>
                    <a:pt x="0" y="221"/>
                    <a:pt x="0" y="441"/>
                    <a:pt x="126" y="567"/>
                  </a:cubicBezTo>
                  <a:lnTo>
                    <a:pt x="1103" y="1544"/>
                  </a:lnTo>
                  <a:cubicBezTo>
                    <a:pt x="1166" y="1607"/>
                    <a:pt x="1252" y="1639"/>
                    <a:pt x="1339" y="1639"/>
                  </a:cubicBezTo>
                  <a:cubicBezTo>
                    <a:pt x="1426" y="1639"/>
                    <a:pt x="1512" y="1607"/>
                    <a:pt x="1575" y="1544"/>
                  </a:cubicBezTo>
                  <a:cubicBezTo>
                    <a:pt x="1701" y="1418"/>
                    <a:pt x="1701" y="1198"/>
                    <a:pt x="1575" y="1071"/>
                  </a:cubicBezTo>
                  <a:lnTo>
                    <a:pt x="599" y="95"/>
                  </a:lnTo>
                  <a:cubicBezTo>
                    <a:pt x="536" y="32"/>
                    <a:pt x="441" y="0"/>
                    <a:pt x="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8668;p59">
              <a:extLst>
                <a:ext uri="{FF2B5EF4-FFF2-40B4-BE49-F238E27FC236}">
                  <a16:creationId xmlns:a16="http://schemas.microsoft.com/office/drawing/2014/main" id="{B1B04A2D-66DE-3522-F929-E592BA3CF717}"/>
                </a:ext>
              </a:extLst>
            </p:cNvPr>
            <p:cNvSpPr/>
            <p:nvPr/>
          </p:nvSpPr>
          <p:spPr>
            <a:xfrm>
              <a:off x="-25621950" y="3606125"/>
              <a:ext cx="43350" cy="40975"/>
            </a:xfrm>
            <a:custGeom>
              <a:avLst/>
              <a:gdLst/>
              <a:ahLst/>
              <a:cxnLst/>
              <a:rect l="l" t="t" r="r" b="b"/>
              <a:pathLst>
                <a:path w="1734" h="1639" extrusionOk="0">
                  <a:moveTo>
                    <a:pt x="1351" y="0"/>
                  </a:moveTo>
                  <a:cubicBezTo>
                    <a:pt x="1261" y="0"/>
                    <a:pt x="1166" y="32"/>
                    <a:pt x="1103" y="95"/>
                  </a:cubicBezTo>
                  <a:lnTo>
                    <a:pt x="127" y="1071"/>
                  </a:lnTo>
                  <a:cubicBezTo>
                    <a:pt x="1" y="1198"/>
                    <a:pt x="1" y="1418"/>
                    <a:pt x="127" y="1544"/>
                  </a:cubicBezTo>
                  <a:cubicBezTo>
                    <a:pt x="190" y="1607"/>
                    <a:pt x="284" y="1639"/>
                    <a:pt x="375" y="1639"/>
                  </a:cubicBezTo>
                  <a:cubicBezTo>
                    <a:pt x="465" y="1639"/>
                    <a:pt x="552" y="1607"/>
                    <a:pt x="599" y="1544"/>
                  </a:cubicBezTo>
                  <a:lnTo>
                    <a:pt x="1576" y="567"/>
                  </a:lnTo>
                  <a:cubicBezTo>
                    <a:pt x="1733" y="441"/>
                    <a:pt x="1733" y="221"/>
                    <a:pt x="1576" y="95"/>
                  </a:cubicBezTo>
                  <a:cubicBezTo>
                    <a:pt x="1529" y="32"/>
                    <a:pt x="1442" y="0"/>
                    <a:pt x="135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3" name="Google Shape;8669;p59">
              <a:extLst>
                <a:ext uri="{FF2B5EF4-FFF2-40B4-BE49-F238E27FC236}">
                  <a16:creationId xmlns:a16="http://schemas.microsoft.com/office/drawing/2014/main" id="{681F4590-7C08-F27B-1396-20E08475BB6C}"/>
                </a:ext>
              </a:extLst>
            </p:cNvPr>
            <p:cNvSpPr/>
            <p:nvPr/>
          </p:nvSpPr>
          <p:spPr>
            <a:xfrm>
              <a:off x="-25783400" y="3806975"/>
              <a:ext cx="192200" cy="35450"/>
            </a:xfrm>
            <a:custGeom>
              <a:avLst/>
              <a:gdLst/>
              <a:ahLst/>
              <a:cxnLst/>
              <a:rect l="l" t="t" r="r" b="b"/>
              <a:pathLst>
                <a:path w="7688" h="1418" extrusionOk="0">
                  <a:moveTo>
                    <a:pt x="725" y="0"/>
                  </a:moveTo>
                  <a:cubicBezTo>
                    <a:pt x="315" y="0"/>
                    <a:pt x="0" y="315"/>
                    <a:pt x="0" y="725"/>
                  </a:cubicBezTo>
                  <a:lnTo>
                    <a:pt x="0" y="1071"/>
                  </a:lnTo>
                  <a:cubicBezTo>
                    <a:pt x="0" y="1260"/>
                    <a:pt x="158" y="1418"/>
                    <a:pt x="378" y="1418"/>
                  </a:cubicBezTo>
                  <a:lnTo>
                    <a:pt x="7309" y="1418"/>
                  </a:lnTo>
                  <a:cubicBezTo>
                    <a:pt x="7530" y="1418"/>
                    <a:pt x="7687" y="1260"/>
                    <a:pt x="7687" y="1071"/>
                  </a:cubicBezTo>
                  <a:lnTo>
                    <a:pt x="7687" y="725"/>
                  </a:lnTo>
                  <a:cubicBezTo>
                    <a:pt x="7687" y="315"/>
                    <a:pt x="7372" y="0"/>
                    <a:pt x="699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4" name="Google Shape;8670;p59">
              <a:extLst>
                <a:ext uri="{FF2B5EF4-FFF2-40B4-BE49-F238E27FC236}">
                  <a16:creationId xmlns:a16="http://schemas.microsoft.com/office/drawing/2014/main" id="{848440DE-4B46-E57A-E6B5-1439CBB07961}"/>
                </a:ext>
              </a:extLst>
            </p:cNvPr>
            <p:cNvSpPr/>
            <p:nvPr/>
          </p:nvSpPr>
          <p:spPr>
            <a:xfrm>
              <a:off x="-25764500" y="3635275"/>
              <a:ext cx="153600" cy="155175"/>
            </a:xfrm>
            <a:custGeom>
              <a:avLst/>
              <a:gdLst/>
              <a:ahLst/>
              <a:cxnLst/>
              <a:rect l="l" t="t" r="r" b="b"/>
              <a:pathLst>
                <a:path w="6144" h="6207" extrusionOk="0">
                  <a:moveTo>
                    <a:pt x="3025" y="0"/>
                  </a:moveTo>
                  <a:cubicBezTo>
                    <a:pt x="1355" y="0"/>
                    <a:pt x="0" y="1355"/>
                    <a:pt x="0" y="3087"/>
                  </a:cubicBezTo>
                  <a:lnTo>
                    <a:pt x="0" y="6206"/>
                  </a:lnTo>
                  <a:lnTo>
                    <a:pt x="2773" y="6206"/>
                  </a:lnTo>
                  <a:lnTo>
                    <a:pt x="2773" y="4064"/>
                  </a:lnTo>
                  <a:cubicBezTo>
                    <a:pt x="2363" y="3938"/>
                    <a:pt x="2048" y="3560"/>
                    <a:pt x="2048" y="3087"/>
                  </a:cubicBezTo>
                  <a:cubicBezTo>
                    <a:pt x="2048" y="2489"/>
                    <a:pt x="2521" y="2079"/>
                    <a:pt x="3088" y="2079"/>
                  </a:cubicBezTo>
                  <a:cubicBezTo>
                    <a:pt x="3655" y="2079"/>
                    <a:pt x="4096" y="2552"/>
                    <a:pt x="4096" y="3087"/>
                  </a:cubicBezTo>
                  <a:cubicBezTo>
                    <a:pt x="4096" y="3529"/>
                    <a:pt x="3812" y="3938"/>
                    <a:pt x="3403" y="4064"/>
                  </a:cubicBezTo>
                  <a:lnTo>
                    <a:pt x="3403" y="6206"/>
                  </a:lnTo>
                  <a:lnTo>
                    <a:pt x="6144" y="6206"/>
                  </a:lnTo>
                  <a:lnTo>
                    <a:pt x="6144" y="3087"/>
                  </a:lnTo>
                  <a:cubicBezTo>
                    <a:pt x="6144" y="1355"/>
                    <a:pt x="4726" y="0"/>
                    <a:pt x="30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923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2" name="Picture 21" descr="Circle flag of Germany. 11571346 PNG">
            <a:extLst>
              <a:ext uri="{FF2B5EF4-FFF2-40B4-BE49-F238E27FC236}">
                <a16:creationId xmlns:a16="http://schemas.microsoft.com/office/drawing/2014/main" id="{313C3059-A39A-574C-0275-2074C84E93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144991" y="500592"/>
            <a:ext cx="734483" cy="74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626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feil: Fünfeck 4">
            <a:extLst>
              <a:ext uri="{FF2B5EF4-FFF2-40B4-BE49-F238E27FC236}">
                <a16:creationId xmlns:a16="http://schemas.microsoft.com/office/drawing/2014/main" id="{22884F11-AB20-BB2F-3466-D926B1A47D68}"/>
              </a:ext>
            </a:extLst>
          </p:cNvPr>
          <p:cNvSpPr/>
          <p:nvPr/>
        </p:nvSpPr>
        <p:spPr>
          <a:xfrm rot="10800000">
            <a:off x="8071273" y="3295082"/>
            <a:ext cx="3398259" cy="1275743"/>
          </a:xfrm>
          <a:custGeom>
            <a:avLst/>
            <a:gdLst>
              <a:gd name="connsiteX0" fmla="*/ 0 w 3398259"/>
              <a:gd name="connsiteY0" fmla="*/ 0 h 1275743"/>
              <a:gd name="connsiteX1" fmla="*/ 662493 w 3398259"/>
              <a:gd name="connsiteY1" fmla="*/ 0 h 1275743"/>
              <a:gd name="connsiteX2" fmla="*/ 1352590 w 3398259"/>
              <a:gd name="connsiteY2" fmla="*/ 0 h 1275743"/>
              <a:gd name="connsiteX3" fmla="*/ 2015083 w 3398259"/>
              <a:gd name="connsiteY3" fmla="*/ 0 h 1275743"/>
              <a:gd name="connsiteX4" fmla="*/ 2760388 w 3398259"/>
              <a:gd name="connsiteY4" fmla="*/ 0 h 1275743"/>
              <a:gd name="connsiteX5" fmla="*/ 3072945 w 3398259"/>
              <a:gd name="connsiteY5" fmla="*/ 312557 h 1275743"/>
              <a:gd name="connsiteX6" fmla="*/ 3398259 w 3398259"/>
              <a:gd name="connsiteY6" fmla="*/ 637872 h 1275743"/>
              <a:gd name="connsiteX7" fmla="*/ 3098460 w 3398259"/>
              <a:gd name="connsiteY7" fmla="*/ 937671 h 1275743"/>
              <a:gd name="connsiteX8" fmla="*/ 2760388 w 3398259"/>
              <a:gd name="connsiteY8" fmla="*/ 1275743 h 1275743"/>
              <a:gd name="connsiteX9" fmla="*/ 2070291 w 3398259"/>
              <a:gd name="connsiteY9" fmla="*/ 1275743 h 1275743"/>
              <a:gd name="connsiteX10" fmla="*/ 1463006 w 3398259"/>
              <a:gd name="connsiteY10" fmla="*/ 1275743 h 1275743"/>
              <a:gd name="connsiteX11" fmla="*/ 717701 w 3398259"/>
              <a:gd name="connsiteY11" fmla="*/ 1275743 h 1275743"/>
              <a:gd name="connsiteX12" fmla="*/ 0 w 3398259"/>
              <a:gd name="connsiteY12" fmla="*/ 1275743 h 1275743"/>
              <a:gd name="connsiteX13" fmla="*/ 0 w 3398259"/>
              <a:gd name="connsiteY13" fmla="*/ 663386 h 1275743"/>
              <a:gd name="connsiteX14" fmla="*/ 0 w 3398259"/>
              <a:gd name="connsiteY14" fmla="*/ 0 h 127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98259" h="1275743" fill="none" extrusionOk="0">
                <a:moveTo>
                  <a:pt x="0" y="0"/>
                </a:moveTo>
                <a:cubicBezTo>
                  <a:pt x="196512" y="27420"/>
                  <a:pt x="336574" y="14621"/>
                  <a:pt x="662493" y="0"/>
                </a:cubicBezTo>
                <a:cubicBezTo>
                  <a:pt x="988412" y="-14621"/>
                  <a:pt x="1046961" y="7147"/>
                  <a:pt x="1352590" y="0"/>
                </a:cubicBezTo>
                <a:cubicBezTo>
                  <a:pt x="1658219" y="-7147"/>
                  <a:pt x="1840889" y="-7607"/>
                  <a:pt x="2015083" y="0"/>
                </a:cubicBezTo>
                <a:cubicBezTo>
                  <a:pt x="2189277" y="7607"/>
                  <a:pt x="2573836" y="37031"/>
                  <a:pt x="2760388" y="0"/>
                </a:cubicBezTo>
                <a:cubicBezTo>
                  <a:pt x="2864977" y="110304"/>
                  <a:pt x="2924444" y="150793"/>
                  <a:pt x="3072945" y="312557"/>
                </a:cubicBezTo>
                <a:cubicBezTo>
                  <a:pt x="3221445" y="474321"/>
                  <a:pt x="3309077" y="551441"/>
                  <a:pt x="3398259" y="637872"/>
                </a:cubicBezTo>
                <a:cubicBezTo>
                  <a:pt x="3289520" y="739265"/>
                  <a:pt x="3172186" y="874359"/>
                  <a:pt x="3098460" y="937671"/>
                </a:cubicBezTo>
                <a:cubicBezTo>
                  <a:pt x="3024734" y="1000983"/>
                  <a:pt x="2882306" y="1142212"/>
                  <a:pt x="2760388" y="1275743"/>
                </a:cubicBezTo>
                <a:cubicBezTo>
                  <a:pt x="2563754" y="1242122"/>
                  <a:pt x="2398191" y="1255767"/>
                  <a:pt x="2070291" y="1275743"/>
                </a:cubicBezTo>
                <a:cubicBezTo>
                  <a:pt x="1742391" y="1295719"/>
                  <a:pt x="1665984" y="1245689"/>
                  <a:pt x="1463006" y="1275743"/>
                </a:cubicBezTo>
                <a:cubicBezTo>
                  <a:pt x="1260029" y="1305797"/>
                  <a:pt x="898118" y="1280265"/>
                  <a:pt x="717701" y="1275743"/>
                </a:cubicBezTo>
                <a:cubicBezTo>
                  <a:pt x="537284" y="1271221"/>
                  <a:pt x="282101" y="1291098"/>
                  <a:pt x="0" y="1275743"/>
                </a:cubicBezTo>
                <a:cubicBezTo>
                  <a:pt x="-5841" y="992292"/>
                  <a:pt x="10684" y="845985"/>
                  <a:pt x="0" y="663386"/>
                </a:cubicBezTo>
                <a:cubicBezTo>
                  <a:pt x="-10684" y="480787"/>
                  <a:pt x="-2066" y="179133"/>
                  <a:pt x="0" y="0"/>
                </a:cubicBezTo>
                <a:close/>
              </a:path>
              <a:path w="3398259" h="1275743" stroke="0" extrusionOk="0">
                <a:moveTo>
                  <a:pt x="0" y="0"/>
                </a:moveTo>
                <a:cubicBezTo>
                  <a:pt x="328973" y="24706"/>
                  <a:pt x="414103" y="-23988"/>
                  <a:pt x="745305" y="0"/>
                </a:cubicBezTo>
                <a:cubicBezTo>
                  <a:pt x="1076507" y="23988"/>
                  <a:pt x="1192845" y="-26874"/>
                  <a:pt x="1352590" y="0"/>
                </a:cubicBezTo>
                <a:cubicBezTo>
                  <a:pt x="1512336" y="26874"/>
                  <a:pt x="1768574" y="-15492"/>
                  <a:pt x="2015083" y="0"/>
                </a:cubicBezTo>
                <a:cubicBezTo>
                  <a:pt x="2261592" y="15492"/>
                  <a:pt x="2483267" y="-27193"/>
                  <a:pt x="2760388" y="0"/>
                </a:cubicBezTo>
                <a:cubicBezTo>
                  <a:pt x="2833380" y="81036"/>
                  <a:pt x="2987545" y="202877"/>
                  <a:pt x="3066566" y="306179"/>
                </a:cubicBezTo>
                <a:cubicBezTo>
                  <a:pt x="3145587" y="409481"/>
                  <a:pt x="3305968" y="537828"/>
                  <a:pt x="3398259" y="637872"/>
                </a:cubicBezTo>
                <a:cubicBezTo>
                  <a:pt x="3297431" y="708802"/>
                  <a:pt x="3233675" y="792373"/>
                  <a:pt x="3092081" y="944050"/>
                </a:cubicBezTo>
                <a:cubicBezTo>
                  <a:pt x="2950487" y="1095727"/>
                  <a:pt x="2891435" y="1140762"/>
                  <a:pt x="2760388" y="1275743"/>
                </a:cubicBezTo>
                <a:cubicBezTo>
                  <a:pt x="2584724" y="1253183"/>
                  <a:pt x="2260527" y="1296815"/>
                  <a:pt x="2042687" y="1275743"/>
                </a:cubicBezTo>
                <a:cubicBezTo>
                  <a:pt x="1824847" y="1254671"/>
                  <a:pt x="1643402" y="1276974"/>
                  <a:pt x="1352590" y="1275743"/>
                </a:cubicBezTo>
                <a:cubicBezTo>
                  <a:pt x="1061778" y="1274512"/>
                  <a:pt x="967844" y="1244632"/>
                  <a:pt x="690097" y="1275743"/>
                </a:cubicBezTo>
                <a:cubicBezTo>
                  <a:pt x="412350" y="1306854"/>
                  <a:pt x="343071" y="1274357"/>
                  <a:pt x="0" y="1275743"/>
                </a:cubicBezTo>
                <a:cubicBezTo>
                  <a:pt x="10391" y="968661"/>
                  <a:pt x="13094" y="880589"/>
                  <a:pt x="0" y="625114"/>
                </a:cubicBezTo>
                <a:cubicBezTo>
                  <a:pt x="-13094" y="369639"/>
                  <a:pt x="-9700" y="275733"/>
                  <a:pt x="0" y="0"/>
                </a:cubicBezTo>
                <a:close/>
              </a:path>
            </a:pathLst>
          </a:custGeom>
          <a:solidFill>
            <a:srgbClr val="6A4B97"/>
          </a:solidFill>
          <a:ln w="28575">
            <a:solidFill>
              <a:srgbClr val="492A80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Pfeil: Fünfeck 3">
            <a:extLst>
              <a:ext uri="{FF2B5EF4-FFF2-40B4-BE49-F238E27FC236}">
                <a16:creationId xmlns:a16="http://schemas.microsoft.com/office/drawing/2014/main" id="{100881A8-64C9-C193-E64F-7463BD26C201}"/>
              </a:ext>
            </a:extLst>
          </p:cNvPr>
          <p:cNvSpPr/>
          <p:nvPr/>
        </p:nvSpPr>
        <p:spPr>
          <a:xfrm rot="10800000">
            <a:off x="7295025" y="4986031"/>
            <a:ext cx="3398259" cy="1275743"/>
          </a:xfrm>
          <a:custGeom>
            <a:avLst/>
            <a:gdLst>
              <a:gd name="connsiteX0" fmla="*/ 0 w 3398259"/>
              <a:gd name="connsiteY0" fmla="*/ 0 h 1275743"/>
              <a:gd name="connsiteX1" fmla="*/ 662493 w 3398259"/>
              <a:gd name="connsiteY1" fmla="*/ 0 h 1275743"/>
              <a:gd name="connsiteX2" fmla="*/ 1352590 w 3398259"/>
              <a:gd name="connsiteY2" fmla="*/ 0 h 1275743"/>
              <a:gd name="connsiteX3" fmla="*/ 2015083 w 3398259"/>
              <a:gd name="connsiteY3" fmla="*/ 0 h 1275743"/>
              <a:gd name="connsiteX4" fmla="*/ 2760388 w 3398259"/>
              <a:gd name="connsiteY4" fmla="*/ 0 h 1275743"/>
              <a:gd name="connsiteX5" fmla="*/ 3072945 w 3398259"/>
              <a:gd name="connsiteY5" fmla="*/ 312557 h 1275743"/>
              <a:gd name="connsiteX6" fmla="*/ 3398259 w 3398259"/>
              <a:gd name="connsiteY6" fmla="*/ 637872 h 1275743"/>
              <a:gd name="connsiteX7" fmla="*/ 3098460 w 3398259"/>
              <a:gd name="connsiteY7" fmla="*/ 937671 h 1275743"/>
              <a:gd name="connsiteX8" fmla="*/ 2760388 w 3398259"/>
              <a:gd name="connsiteY8" fmla="*/ 1275743 h 1275743"/>
              <a:gd name="connsiteX9" fmla="*/ 2070291 w 3398259"/>
              <a:gd name="connsiteY9" fmla="*/ 1275743 h 1275743"/>
              <a:gd name="connsiteX10" fmla="*/ 1463006 w 3398259"/>
              <a:gd name="connsiteY10" fmla="*/ 1275743 h 1275743"/>
              <a:gd name="connsiteX11" fmla="*/ 717701 w 3398259"/>
              <a:gd name="connsiteY11" fmla="*/ 1275743 h 1275743"/>
              <a:gd name="connsiteX12" fmla="*/ 0 w 3398259"/>
              <a:gd name="connsiteY12" fmla="*/ 1275743 h 1275743"/>
              <a:gd name="connsiteX13" fmla="*/ 0 w 3398259"/>
              <a:gd name="connsiteY13" fmla="*/ 663386 h 1275743"/>
              <a:gd name="connsiteX14" fmla="*/ 0 w 3398259"/>
              <a:gd name="connsiteY14" fmla="*/ 0 h 127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98259" h="1275743" fill="none" extrusionOk="0">
                <a:moveTo>
                  <a:pt x="0" y="0"/>
                </a:moveTo>
                <a:cubicBezTo>
                  <a:pt x="196512" y="27420"/>
                  <a:pt x="336574" y="14621"/>
                  <a:pt x="662493" y="0"/>
                </a:cubicBezTo>
                <a:cubicBezTo>
                  <a:pt x="988412" y="-14621"/>
                  <a:pt x="1046961" y="7147"/>
                  <a:pt x="1352590" y="0"/>
                </a:cubicBezTo>
                <a:cubicBezTo>
                  <a:pt x="1658219" y="-7147"/>
                  <a:pt x="1840889" y="-7607"/>
                  <a:pt x="2015083" y="0"/>
                </a:cubicBezTo>
                <a:cubicBezTo>
                  <a:pt x="2189277" y="7607"/>
                  <a:pt x="2573836" y="37031"/>
                  <a:pt x="2760388" y="0"/>
                </a:cubicBezTo>
                <a:cubicBezTo>
                  <a:pt x="2864977" y="110304"/>
                  <a:pt x="2924444" y="150793"/>
                  <a:pt x="3072945" y="312557"/>
                </a:cubicBezTo>
                <a:cubicBezTo>
                  <a:pt x="3221445" y="474321"/>
                  <a:pt x="3309077" y="551441"/>
                  <a:pt x="3398259" y="637872"/>
                </a:cubicBezTo>
                <a:cubicBezTo>
                  <a:pt x="3289520" y="739265"/>
                  <a:pt x="3172186" y="874359"/>
                  <a:pt x="3098460" y="937671"/>
                </a:cubicBezTo>
                <a:cubicBezTo>
                  <a:pt x="3024734" y="1000983"/>
                  <a:pt x="2882306" y="1142212"/>
                  <a:pt x="2760388" y="1275743"/>
                </a:cubicBezTo>
                <a:cubicBezTo>
                  <a:pt x="2563754" y="1242122"/>
                  <a:pt x="2398191" y="1255767"/>
                  <a:pt x="2070291" y="1275743"/>
                </a:cubicBezTo>
                <a:cubicBezTo>
                  <a:pt x="1742391" y="1295719"/>
                  <a:pt x="1665984" y="1245689"/>
                  <a:pt x="1463006" y="1275743"/>
                </a:cubicBezTo>
                <a:cubicBezTo>
                  <a:pt x="1260029" y="1305797"/>
                  <a:pt x="898118" y="1280265"/>
                  <a:pt x="717701" y="1275743"/>
                </a:cubicBezTo>
                <a:cubicBezTo>
                  <a:pt x="537284" y="1271221"/>
                  <a:pt x="282101" y="1291098"/>
                  <a:pt x="0" y="1275743"/>
                </a:cubicBezTo>
                <a:cubicBezTo>
                  <a:pt x="-5841" y="992292"/>
                  <a:pt x="10684" y="845985"/>
                  <a:pt x="0" y="663386"/>
                </a:cubicBezTo>
                <a:cubicBezTo>
                  <a:pt x="-10684" y="480787"/>
                  <a:pt x="-2066" y="179133"/>
                  <a:pt x="0" y="0"/>
                </a:cubicBezTo>
                <a:close/>
              </a:path>
              <a:path w="3398259" h="1275743" stroke="0" extrusionOk="0">
                <a:moveTo>
                  <a:pt x="0" y="0"/>
                </a:moveTo>
                <a:cubicBezTo>
                  <a:pt x="328973" y="24706"/>
                  <a:pt x="414103" y="-23988"/>
                  <a:pt x="745305" y="0"/>
                </a:cubicBezTo>
                <a:cubicBezTo>
                  <a:pt x="1076507" y="23988"/>
                  <a:pt x="1192845" y="-26874"/>
                  <a:pt x="1352590" y="0"/>
                </a:cubicBezTo>
                <a:cubicBezTo>
                  <a:pt x="1512336" y="26874"/>
                  <a:pt x="1768574" y="-15492"/>
                  <a:pt x="2015083" y="0"/>
                </a:cubicBezTo>
                <a:cubicBezTo>
                  <a:pt x="2261592" y="15492"/>
                  <a:pt x="2483267" y="-27193"/>
                  <a:pt x="2760388" y="0"/>
                </a:cubicBezTo>
                <a:cubicBezTo>
                  <a:pt x="2833380" y="81036"/>
                  <a:pt x="2987545" y="202877"/>
                  <a:pt x="3066566" y="306179"/>
                </a:cubicBezTo>
                <a:cubicBezTo>
                  <a:pt x="3145587" y="409481"/>
                  <a:pt x="3305968" y="537828"/>
                  <a:pt x="3398259" y="637872"/>
                </a:cubicBezTo>
                <a:cubicBezTo>
                  <a:pt x="3297431" y="708802"/>
                  <a:pt x="3233675" y="792373"/>
                  <a:pt x="3092081" y="944050"/>
                </a:cubicBezTo>
                <a:cubicBezTo>
                  <a:pt x="2950487" y="1095727"/>
                  <a:pt x="2891435" y="1140762"/>
                  <a:pt x="2760388" y="1275743"/>
                </a:cubicBezTo>
                <a:cubicBezTo>
                  <a:pt x="2584724" y="1253183"/>
                  <a:pt x="2260527" y="1296815"/>
                  <a:pt x="2042687" y="1275743"/>
                </a:cubicBezTo>
                <a:cubicBezTo>
                  <a:pt x="1824847" y="1254671"/>
                  <a:pt x="1643402" y="1276974"/>
                  <a:pt x="1352590" y="1275743"/>
                </a:cubicBezTo>
                <a:cubicBezTo>
                  <a:pt x="1061778" y="1274512"/>
                  <a:pt x="967844" y="1244632"/>
                  <a:pt x="690097" y="1275743"/>
                </a:cubicBezTo>
                <a:cubicBezTo>
                  <a:pt x="412350" y="1306854"/>
                  <a:pt x="343071" y="1274357"/>
                  <a:pt x="0" y="1275743"/>
                </a:cubicBezTo>
                <a:cubicBezTo>
                  <a:pt x="10391" y="968661"/>
                  <a:pt x="13094" y="880589"/>
                  <a:pt x="0" y="625114"/>
                </a:cubicBezTo>
                <a:cubicBezTo>
                  <a:pt x="-13094" y="369639"/>
                  <a:pt x="-9700" y="275733"/>
                  <a:pt x="0" y="0"/>
                </a:cubicBezTo>
                <a:close/>
              </a:path>
            </a:pathLst>
          </a:custGeom>
          <a:solidFill>
            <a:srgbClr val="6A4B97"/>
          </a:solidFill>
          <a:ln w="28575">
            <a:solidFill>
              <a:srgbClr val="492A80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4" name="Pfeil: Fünfeck 43">
            <a:extLst>
              <a:ext uri="{FF2B5EF4-FFF2-40B4-BE49-F238E27FC236}">
                <a16:creationId xmlns:a16="http://schemas.microsoft.com/office/drawing/2014/main" id="{9AC4A611-A3AC-4ADD-8A41-DBC38ABAD6B2}"/>
              </a:ext>
            </a:extLst>
          </p:cNvPr>
          <p:cNvSpPr/>
          <p:nvPr/>
        </p:nvSpPr>
        <p:spPr>
          <a:xfrm>
            <a:off x="896019" y="4476242"/>
            <a:ext cx="3962139" cy="1275743"/>
          </a:xfrm>
          <a:custGeom>
            <a:avLst/>
            <a:gdLst>
              <a:gd name="connsiteX0" fmla="*/ 0 w 3962139"/>
              <a:gd name="connsiteY0" fmla="*/ 0 h 1275743"/>
              <a:gd name="connsiteX1" fmla="*/ 731339 w 3962139"/>
              <a:gd name="connsiteY1" fmla="*/ 0 h 1275743"/>
              <a:gd name="connsiteX2" fmla="*/ 1296465 w 3962139"/>
              <a:gd name="connsiteY2" fmla="*/ 0 h 1275743"/>
              <a:gd name="connsiteX3" fmla="*/ 1928075 w 3962139"/>
              <a:gd name="connsiteY3" fmla="*/ 0 h 1275743"/>
              <a:gd name="connsiteX4" fmla="*/ 2592929 w 3962139"/>
              <a:gd name="connsiteY4" fmla="*/ 0 h 1275743"/>
              <a:gd name="connsiteX5" fmla="*/ 3324268 w 3962139"/>
              <a:gd name="connsiteY5" fmla="*/ 0 h 1275743"/>
              <a:gd name="connsiteX6" fmla="*/ 3624067 w 3962139"/>
              <a:gd name="connsiteY6" fmla="*/ 299800 h 1275743"/>
              <a:gd name="connsiteX7" fmla="*/ 3962139 w 3962139"/>
              <a:gd name="connsiteY7" fmla="*/ 637872 h 1275743"/>
              <a:gd name="connsiteX8" fmla="*/ 3655961 w 3962139"/>
              <a:gd name="connsiteY8" fmla="*/ 944050 h 1275743"/>
              <a:gd name="connsiteX9" fmla="*/ 3324268 w 3962139"/>
              <a:gd name="connsiteY9" fmla="*/ 1275743 h 1275743"/>
              <a:gd name="connsiteX10" fmla="*/ 2725900 w 3962139"/>
              <a:gd name="connsiteY10" fmla="*/ 1275743 h 1275743"/>
              <a:gd name="connsiteX11" fmla="*/ 2127532 w 3962139"/>
              <a:gd name="connsiteY11" fmla="*/ 1275743 h 1275743"/>
              <a:gd name="connsiteX12" fmla="*/ 1429435 w 3962139"/>
              <a:gd name="connsiteY12" fmla="*/ 1275743 h 1275743"/>
              <a:gd name="connsiteX13" fmla="*/ 864310 w 3962139"/>
              <a:gd name="connsiteY13" fmla="*/ 1275743 h 1275743"/>
              <a:gd name="connsiteX14" fmla="*/ 0 w 3962139"/>
              <a:gd name="connsiteY14" fmla="*/ 1275743 h 1275743"/>
              <a:gd name="connsiteX15" fmla="*/ 0 w 3962139"/>
              <a:gd name="connsiteY15" fmla="*/ 676144 h 1275743"/>
              <a:gd name="connsiteX16" fmla="*/ 0 w 3962139"/>
              <a:gd name="connsiteY16" fmla="*/ 0 h 127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62139" h="1275743" fill="none" extrusionOk="0">
                <a:moveTo>
                  <a:pt x="0" y="0"/>
                </a:moveTo>
                <a:cubicBezTo>
                  <a:pt x="219292" y="34730"/>
                  <a:pt x="534471" y="-20830"/>
                  <a:pt x="731339" y="0"/>
                </a:cubicBezTo>
                <a:cubicBezTo>
                  <a:pt x="928207" y="20830"/>
                  <a:pt x="1097048" y="6000"/>
                  <a:pt x="1296465" y="0"/>
                </a:cubicBezTo>
                <a:cubicBezTo>
                  <a:pt x="1495882" y="-6000"/>
                  <a:pt x="1770432" y="-24584"/>
                  <a:pt x="1928075" y="0"/>
                </a:cubicBezTo>
                <a:cubicBezTo>
                  <a:pt x="2085718" y="24584"/>
                  <a:pt x="2372790" y="23092"/>
                  <a:pt x="2592929" y="0"/>
                </a:cubicBezTo>
                <a:cubicBezTo>
                  <a:pt x="2813068" y="-23092"/>
                  <a:pt x="3163428" y="26770"/>
                  <a:pt x="3324268" y="0"/>
                </a:cubicBezTo>
                <a:cubicBezTo>
                  <a:pt x="3475347" y="123522"/>
                  <a:pt x="3490187" y="183531"/>
                  <a:pt x="3624067" y="299800"/>
                </a:cubicBezTo>
                <a:cubicBezTo>
                  <a:pt x="3757947" y="416069"/>
                  <a:pt x="3830045" y="526238"/>
                  <a:pt x="3962139" y="637872"/>
                </a:cubicBezTo>
                <a:cubicBezTo>
                  <a:pt x="3862451" y="720139"/>
                  <a:pt x="3811030" y="803252"/>
                  <a:pt x="3655961" y="944050"/>
                </a:cubicBezTo>
                <a:cubicBezTo>
                  <a:pt x="3500892" y="1084848"/>
                  <a:pt x="3459893" y="1158232"/>
                  <a:pt x="3324268" y="1275743"/>
                </a:cubicBezTo>
                <a:cubicBezTo>
                  <a:pt x="3136216" y="1259345"/>
                  <a:pt x="2890378" y="1259544"/>
                  <a:pt x="2725900" y="1275743"/>
                </a:cubicBezTo>
                <a:cubicBezTo>
                  <a:pt x="2561422" y="1291942"/>
                  <a:pt x="2325866" y="1263509"/>
                  <a:pt x="2127532" y="1275743"/>
                </a:cubicBezTo>
                <a:cubicBezTo>
                  <a:pt x="1929198" y="1287977"/>
                  <a:pt x="1723195" y="1286554"/>
                  <a:pt x="1429435" y="1275743"/>
                </a:cubicBezTo>
                <a:cubicBezTo>
                  <a:pt x="1135675" y="1264932"/>
                  <a:pt x="1121443" y="1282888"/>
                  <a:pt x="864310" y="1275743"/>
                </a:cubicBezTo>
                <a:cubicBezTo>
                  <a:pt x="607177" y="1268598"/>
                  <a:pt x="369576" y="1275149"/>
                  <a:pt x="0" y="1275743"/>
                </a:cubicBezTo>
                <a:cubicBezTo>
                  <a:pt x="-13857" y="1134114"/>
                  <a:pt x="5776" y="951505"/>
                  <a:pt x="0" y="676144"/>
                </a:cubicBezTo>
                <a:cubicBezTo>
                  <a:pt x="-5776" y="400783"/>
                  <a:pt x="2917" y="216133"/>
                  <a:pt x="0" y="0"/>
                </a:cubicBezTo>
                <a:close/>
              </a:path>
              <a:path w="3962139" h="1275743" stroke="0" extrusionOk="0">
                <a:moveTo>
                  <a:pt x="0" y="0"/>
                </a:moveTo>
                <a:cubicBezTo>
                  <a:pt x="293860" y="28154"/>
                  <a:pt x="553807" y="23714"/>
                  <a:pt x="731339" y="0"/>
                </a:cubicBezTo>
                <a:cubicBezTo>
                  <a:pt x="908871" y="-23714"/>
                  <a:pt x="1154102" y="23652"/>
                  <a:pt x="1296465" y="0"/>
                </a:cubicBezTo>
                <a:cubicBezTo>
                  <a:pt x="1438828" y="-23652"/>
                  <a:pt x="1786674" y="-28198"/>
                  <a:pt x="1928075" y="0"/>
                </a:cubicBezTo>
                <a:cubicBezTo>
                  <a:pt x="2069476" y="28198"/>
                  <a:pt x="2320913" y="134"/>
                  <a:pt x="2526444" y="0"/>
                </a:cubicBezTo>
                <a:cubicBezTo>
                  <a:pt x="2731975" y="-134"/>
                  <a:pt x="3055807" y="-29287"/>
                  <a:pt x="3324268" y="0"/>
                </a:cubicBezTo>
                <a:cubicBezTo>
                  <a:pt x="3433736" y="109201"/>
                  <a:pt x="3564791" y="250045"/>
                  <a:pt x="3649582" y="325315"/>
                </a:cubicBezTo>
                <a:cubicBezTo>
                  <a:pt x="3734373" y="400584"/>
                  <a:pt x="3899119" y="555725"/>
                  <a:pt x="3962139" y="637872"/>
                </a:cubicBezTo>
                <a:cubicBezTo>
                  <a:pt x="3839174" y="757088"/>
                  <a:pt x="3753686" y="830199"/>
                  <a:pt x="3636825" y="963186"/>
                </a:cubicBezTo>
                <a:cubicBezTo>
                  <a:pt x="3519964" y="1096173"/>
                  <a:pt x="3396532" y="1222161"/>
                  <a:pt x="3324268" y="1275743"/>
                </a:cubicBezTo>
                <a:cubicBezTo>
                  <a:pt x="2995599" y="1284673"/>
                  <a:pt x="2852917" y="1300636"/>
                  <a:pt x="2659414" y="1275743"/>
                </a:cubicBezTo>
                <a:cubicBezTo>
                  <a:pt x="2465911" y="1250850"/>
                  <a:pt x="2341237" y="1302731"/>
                  <a:pt x="2027803" y="1275743"/>
                </a:cubicBezTo>
                <a:cubicBezTo>
                  <a:pt x="1714369" y="1248755"/>
                  <a:pt x="1645994" y="1290176"/>
                  <a:pt x="1362950" y="1275743"/>
                </a:cubicBezTo>
                <a:cubicBezTo>
                  <a:pt x="1079906" y="1261310"/>
                  <a:pt x="850061" y="1303781"/>
                  <a:pt x="664854" y="1275743"/>
                </a:cubicBezTo>
                <a:cubicBezTo>
                  <a:pt x="479647" y="1247705"/>
                  <a:pt x="262387" y="1284375"/>
                  <a:pt x="0" y="1275743"/>
                </a:cubicBezTo>
                <a:cubicBezTo>
                  <a:pt x="13945" y="989292"/>
                  <a:pt x="-16659" y="851709"/>
                  <a:pt x="0" y="663386"/>
                </a:cubicBezTo>
                <a:cubicBezTo>
                  <a:pt x="16659" y="475063"/>
                  <a:pt x="-20839" y="137296"/>
                  <a:pt x="0" y="0"/>
                </a:cubicBezTo>
                <a:close/>
              </a:path>
            </a:pathLst>
          </a:custGeom>
          <a:solidFill>
            <a:srgbClr val="6A4B97"/>
          </a:solidFill>
          <a:ln w="28575">
            <a:solidFill>
              <a:srgbClr val="492A80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5" name="Ellipse 8">
            <a:extLst>
              <a:ext uri="{FF2B5EF4-FFF2-40B4-BE49-F238E27FC236}">
                <a16:creationId xmlns:a16="http://schemas.microsoft.com/office/drawing/2014/main" id="{FF993979-EB7D-439C-A4BF-DCBD2E775D67}"/>
              </a:ext>
            </a:extLst>
          </p:cNvPr>
          <p:cNvSpPr/>
          <p:nvPr/>
        </p:nvSpPr>
        <p:spPr>
          <a:xfrm>
            <a:off x="2996119" y="1863385"/>
            <a:ext cx="900000" cy="900000"/>
          </a:xfrm>
          <a:solidFill>
            <a:srgbClr val="92D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D3B04F6D-C4A3-44EC-B4EF-88DC6A5F1C7E}"/>
              </a:ext>
            </a:extLst>
          </p:cNvPr>
          <p:cNvSpPr/>
          <p:nvPr/>
        </p:nvSpPr>
        <p:spPr>
          <a:xfrm>
            <a:off x="3763352" y="2393673"/>
            <a:ext cx="1980000" cy="1692000"/>
          </a:xfrm>
          <a:solidFill>
            <a:srgbClr val="EAE3F5"/>
          </a:solidFill>
          <a:ln w="28575">
            <a:solidFill>
              <a:srgbClr val="8678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9" name="Ellipse 48">
            <a:extLst>
              <a:ext uri="{FF2B5EF4-FFF2-40B4-BE49-F238E27FC236}">
                <a16:creationId xmlns:a16="http://schemas.microsoft.com/office/drawing/2014/main" id="{B7D19C2A-0A65-4AE9-8E73-07AE7871A17F}"/>
              </a:ext>
            </a:extLst>
          </p:cNvPr>
          <p:cNvSpPr/>
          <p:nvPr/>
        </p:nvSpPr>
        <p:spPr>
          <a:xfrm rot="21324865">
            <a:off x="436670" y="3828869"/>
            <a:ext cx="1584000" cy="1404000"/>
          </a:xfrm>
          <a:solidFill>
            <a:srgbClr val="EAE3F5"/>
          </a:solidFill>
          <a:ln w="28575">
            <a:solidFill>
              <a:srgbClr val="8678B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9" name="Pfeil: Fünfeck 28">
            <a:extLst>
              <a:ext uri="{FF2B5EF4-FFF2-40B4-BE49-F238E27FC236}">
                <a16:creationId xmlns:a16="http://schemas.microsoft.com/office/drawing/2014/main" id="{F9812F6A-62E0-4160-A48C-77A7F2E4B576}"/>
              </a:ext>
            </a:extLst>
          </p:cNvPr>
          <p:cNvSpPr/>
          <p:nvPr/>
        </p:nvSpPr>
        <p:spPr>
          <a:xfrm rot="10800000">
            <a:off x="7773226" y="1730600"/>
            <a:ext cx="3398259" cy="1275743"/>
          </a:xfrm>
          <a:custGeom>
            <a:avLst/>
            <a:gdLst>
              <a:gd name="connsiteX0" fmla="*/ 0 w 3398259"/>
              <a:gd name="connsiteY0" fmla="*/ 0 h 1275743"/>
              <a:gd name="connsiteX1" fmla="*/ 662493 w 3398259"/>
              <a:gd name="connsiteY1" fmla="*/ 0 h 1275743"/>
              <a:gd name="connsiteX2" fmla="*/ 1352590 w 3398259"/>
              <a:gd name="connsiteY2" fmla="*/ 0 h 1275743"/>
              <a:gd name="connsiteX3" fmla="*/ 2015083 w 3398259"/>
              <a:gd name="connsiteY3" fmla="*/ 0 h 1275743"/>
              <a:gd name="connsiteX4" fmla="*/ 2760388 w 3398259"/>
              <a:gd name="connsiteY4" fmla="*/ 0 h 1275743"/>
              <a:gd name="connsiteX5" fmla="*/ 3072945 w 3398259"/>
              <a:gd name="connsiteY5" fmla="*/ 312557 h 1275743"/>
              <a:gd name="connsiteX6" fmla="*/ 3398259 w 3398259"/>
              <a:gd name="connsiteY6" fmla="*/ 637872 h 1275743"/>
              <a:gd name="connsiteX7" fmla="*/ 3098460 w 3398259"/>
              <a:gd name="connsiteY7" fmla="*/ 937671 h 1275743"/>
              <a:gd name="connsiteX8" fmla="*/ 2760388 w 3398259"/>
              <a:gd name="connsiteY8" fmla="*/ 1275743 h 1275743"/>
              <a:gd name="connsiteX9" fmla="*/ 2070291 w 3398259"/>
              <a:gd name="connsiteY9" fmla="*/ 1275743 h 1275743"/>
              <a:gd name="connsiteX10" fmla="*/ 1463006 w 3398259"/>
              <a:gd name="connsiteY10" fmla="*/ 1275743 h 1275743"/>
              <a:gd name="connsiteX11" fmla="*/ 717701 w 3398259"/>
              <a:gd name="connsiteY11" fmla="*/ 1275743 h 1275743"/>
              <a:gd name="connsiteX12" fmla="*/ 0 w 3398259"/>
              <a:gd name="connsiteY12" fmla="*/ 1275743 h 1275743"/>
              <a:gd name="connsiteX13" fmla="*/ 0 w 3398259"/>
              <a:gd name="connsiteY13" fmla="*/ 663386 h 1275743"/>
              <a:gd name="connsiteX14" fmla="*/ 0 w 3398259"/>
              <a:gd name="connsiteY14" fmla="*/ 0 h 127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98259" h="1275743" fill="none" extrusionOk="0">
                <a:moveTo>
                  <a:pt x="0" y="0"/>
                </a:moveTo>
                <a:cubicBezTo>
                  <a:pt x="196512" y="27420"/>
                  <a:pt x="336574" y="14621"/>
                  <a:pt x="662493" y="0"/>
                </a:cubicBezTo>
                <a:cubicBezTo>
                  <a:pt x="988412" y="-14621"/>
                  <a:pt x="1046961" y="7147"/>
                  <a:pt x="1352590" y="0"/>
                </a:cubicBezTo>
                <a:cubicBezTo>
                  <a:pt x="1658219" y="-7147"/>
                  <a:pt x="1840889" y="-7607"/>
                  <a:pt x="2015083" y="0"/>
                </a:cubicBezTo>
                <a:cubicBezTo>
                  <a:pt x="2189277" y="7607"/>
                  <a:pt x="2573836" y="37031"/>
                  <a:pt x="2760388" y="0"/>
                </a:cubicBezTo>
                <a:cubicBezTo>
                  <a:pt x="2864977" y="110304"/>
                  <a:pt x="2924444" y="150793"/>
                  <a:pt x="3072945" y="312557"/>
                </a:cubicBezTo>
                <a:cubicBezTo>
                  <a:pt x="3221445" y="474321"/>
                  <a:pt x="3309077" y="551441"/>
                  <a:pt x="3398259" y="637872"/>
                </a:cubicBezTo>
                <a:cubicBezTo>
                  <a:pt x="3289520" y="739265"/>
                  <a:pt x="3172186" y="874359"/>
                  <a:pt x="3098460" y="937671"/>
                </a:cubicBezTo>
                <a:cubicBezTo>
                  <a:pt x="3024734" y="1000983"/>
                  <a:pt x="2882306" y="1142212"/>
                  <a:pt x="2760388" y="1275743"/>
                </a:cubicBezTo>
                <a:cubicBezTo>
                  <a:pt x="2563754" y="1242122"/>
                  <a:pt x="2398191" y="1255767"/>
                  <a:pt x="2070291" y="1275743"/>
                </a:cubicBezTo>
                <a:cubicBezTo>
                  <a:pt x="1742391" y="1295719"/>
                  <a:pt x="1665984" y="1245689"/>
                  <a:pt x="1463006" y="1275743"/>
                </a:cubicBezTo>
                <a:cubicBezTo>
                  <a:pt x="1260029" y="1305797"/>
                  <a:pt x="898118" y="1280265"/>
                  <a:pt x="717701" y="1275743"/>
                </a:cubicBezTo>
                <a:cubicBezTo>
                  <a:pt x="537284" y="1271221"/>
                  <a:pt x="282101" y="1291098"/>
                  <a:pt x="0" y="1275743"/>
                </a:cubicBezTo>
                <a:cubicBezTo>
                  <a:pt x="-5841" y="992292"/>
                  <a:pt x="10684" y="845985"/>
                  <a:pt x="0" y="663386"/>
                </a:cubicBezTo>
                <a:cubicBezTo>
                  <a:pt x="-10684" y="480787"/>
                  <a:pt x="-2066" y="179133"/>
                  <a:pt x="0" y="0"/>
                </a:cubicBezTo>
                <a:close/>
              </a:path>
              <a:path w="3398259" h="1275743" stroke="0" extrusionOk="0">
                <a:moveTo>
                  <a:pt x="0" y="0"/>
                </a:moveTo>
                <a:cubicBezTo>
                  <a:pt x="328973" y="24706"/>
                  <a:pt x="414103" y="-23988"/>
                  <a:pt x="745305" y="0"/>
                </a:cubicBezTo>
                <a:cubicBezTo>
                  <a:pt x="1076507" y="23988"/>
                  <a:pt x="1192845" y="-26874"/>
                  <a:pt x="1352590" y="0"/>
                </a:cubicBezTo>
                <a:cubicBezTo>
                  <a:pt x="1512336" y="26874"/>
                  <a:pt x="1768574" y="-15492"/>
                  <a:pt x="2015083" y="0"/>
                </a:cubicBezTo>
                <a:cubicBezTo>
                  <a:pt x="2261592" y="15492"/>
                  <a:pt x="2483267" y="-27193"/>
                  <a:pt x="2760388" y="0"/>
                </a:cubicBezTo>
                <a:cubicBezTo>
                  <a:pt x="2833380" y="81036"/>
                  <a:pt x="2987545" y="202877"/>
                  <a:pt x="3066566" y="306179"/>
                </a:cubicBezTo>
                <a:cubicBezTo>
                  <a:pt x="3145587" y="409481"/>
                  <a:pt x="3305968" y="537828"/>
                  <a:pt x="3398259" y="637872"/>
                </a:cubicBezTo>
                <a:cubicBezTo>
                  <a:pt x="3297431" y="708802"/>
                  <a:pt x="3233675" y="792373"/>
                  <a:pt x="3092081" y="944050"/>
                </a:cubicBezTo>
                <a:cubicBezTo>
                  <a:pt x="2950487" y="1095727"/>
                  <a:pt x="2891435" y="1140762"/>
                  <a:pt x="2760388" y="1275743"/>
                </a:cubicBezTo>
                <a:cubicBezTo>
                  <a:pt x="2584724" y="1253183"/>
                  <a:pt x="2260527" y="1296815"/>
                  <a:pt x="2042687" y="1275743"/>
                </a:cubicBezTo>
                <a:cubicBezTo>
                  <a:pt x="1824847" y="1254671"/>
                  <a:pt x="1643402" y="1276974"/>
                  <a:pt x="1352590" y="1275743"/>
                </a:cubicBezTo>
                <a:cubicBezTo>
                  <a:pt x="1061778" y="1274512"/>
                  <a:pt x="967844" y="1244632"/>
                  <a:pt x="690097" y="1275743"/>
                </a:cubicBezTo>
                <a:cubicBezTo>
                  <a:pt x="412350" y="1306854"/>
                  <a:pt x="343071" y="1274357"/>
                  <a:pt x="0" y="1275743"/>
                </a:cubicBezTo>
                <a:cubicBezTo>
                  <a:pt x="10391" y="968661"/>
                  <a:pt x="13094" y="880589"/>
                  <a:pt x="0" y="625114"/>
                </a:cubicBezTo>
                <a:cubicBezTo>
                  <a:pt x="-13094" y="369639"/>
                  <a:pt x="-9700" y="275733"/>
                  <a:pt x="0" y="0"/>
                </a:cubicBezTo>
                <a:close/>
              </a:path>
            </a:pathLst>
          </a:custGeom>
          <a:solidFill>
            <a:srgbClr val="6A4B97"/>
          </a:solidFill>
          <a:ln w="28575">
            <a:solidFill>
              <a:srgbClr val="492A80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2B5CB81B-BECD-4B5C-A45D-F5897154DD9A}"/>
              </a:ext>
            </a:extLst>
          </p:cNvPr>
          <p:cNvSpPr txBox="1"/>
          <p:nvPr/>
        </p:nvSpPr>
        <p:spPr>
          <a:xfrm>
            <a:off x="8860464" y="2066021"/>
            <a:ext cx="16228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Strong wish for normality</a:t>
            </a: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iol Bold" panose="02000506040000020003" pitchFamily="50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" name="Pfeil: Fünfeck 31">
            <a:extLst>
              <a:ext uri="{FF2B5EF4-FFF2-40B4-BE49-F238E27FC236}">
                <a16:creationId xmlns:a16="http://schemas.microsoft.com/office/drawing/2014/main" id="{488A121F-AD23-4993-B59D-B0768FC133E2}"/>
              </a:ext>
            </a:extLst>
          </p:cNvPr>
          <p:cNvSpPr/>
          <p:nvPr/>
        </p:nvSpPr>
        <p:spPr>
          <a:xfrm>
            <a:off x="334301" y="2553851"/>
            <a:ext cx="4249175" cy="1275743"/>
          </a:xfrm>
          <a:custGeom>
            <a:avLst/>
            <a:gdLst>
              <a:gd name="connsiteX0" fmla="*/ 0 w 4249175"/>
              <a:gd name="connsiteY0" fmla="*/ 0 h 1275743"/>
              <a:gd name="connsiteX1" fmla="*/ 674110 w 4249175"/>
              <a:gd name="connsiteY1" fmla="*/ 0 h 1275743"/>
              <a:gd name="connsiteX2" fmla="*/ 1275994 w 4249175"/>
              <a:gd name="connsiteY2" fmla="*/ 0 h 1275743"/>
              <a:gd name="connsiteX3" fmla="*/ 1913991 w 4249175"/>
              <a:gd name="connsiteY3" fmla="*/ 0 h 1275743"/>
              <a:gd name="connsiteX4" fmla="*/ 2407536 w 4249175"/>
              <a:gd name="connsiteY4" fmla="*/ 0 h 1275743"/>
              <a:gd name="connsiteX5" fmla="*/ 2937194 w 4249175"/>
              <a:gd name="connsiteY5" fmla="*/ 0 h 1275743"/>
              <a:gd name="connsiteX6" fmla="*/ 3611304 w 4249175"/>
              <a:gd name="connsiteY6" fmla="*/ 0 h 1275743"/>
              <a:gd name="connsiteX7" fmla="*/ 3917482 w 4249175"/>
              <a:gd name="connsiteY7" fmla="*/ 306179 h 1275743"/>
              <a:gd name="connsiteX8" fmla="*/ 4249175 w 4249175"/>
              <a:gd name="connsiteY8" fmla="*/ 637872 h 1275743"/>
              <a:gd name="connsiteX9" fmla="*/ 3923861 w 4249175"/>
              <a:gd name="connsiteY9" fmla="*/ 963186 h 1275743"/>
              <a:gd name="connsiteX10" fmla="*/ 3611304 w 4249175"/>
              <a:gd name="connsiteY10" fmla="*/ 1275743 h 1275743"/>
              <a:gd name="connsiteX11" fmla="*/ 3081646 w 4249175"/>
              <a:gd name="connsiteY11" fmla="*/ 1275743 h 1275743"/>
              <a:gd name="connsiteX12" fmla="*/ 2479762 w 4249175"/>
              <a:gd name="connsiteY12" fmla="*/ 1275743 h 1275743"/>
              <a:gd name="connsiteX13" fmla="*/ 1986217 w 4249175"/>
              <a:gd name="connsiteY13" fmla="*/ 1275743 h 1275743"/>
              <a:gd name="connsiteX14" fmla="*/ 1312107 w 4249175"/>
              <a:gd name="connsiteY14" fmla="*/ 1275743 h 1275743"/>
              <a:gd name="connsiteX15" fmla="*/ 710223 w 4249175"/>
              <a:gd name="connsiteY15" fmla="*/ 1275743 h 1275743"/>
              <a:gd name="connsiteX16" fmla="*/ 0 w 4249175"/>
              <a:gd name="connsiteY16" fmla="*/ 1275743 h 1275743"/>
              <a:gd name="connsiteX17" fmla="*/ 0 w 4249175"/>
              <a:gd name="connsiteY17" fmla="*/ 676144 h 1275743"/>
              <a:gd name="connsiteX18" fmla="*/ 0 w 4249175"/>
              <a:gd name="connsiteY18" fmla="*/ 0 h 127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249175" h="1275743" fill="none" extrusionOk="0">
                <a:moveTo>
                  <a:pt x="0" y="0"/>
                </a:moveTo>
                <a:cubicBezTo>
                  <a:pt x="308623" y="-19897"/>
                  <a:pt x="498041" y="-14969"/>
                  <a:pt x="674110" y="0"/>
                </a:cubicBezTo>
                <a:cubicBezTo>
                  <a:pt x="850179" y="14969"/>
                  <a:pt x="1148373" y="-21822"/>
                  <a:pt x="1275994" y="0"/>
                </a:cubicBezTo>
                <a:cubicBezTo>
                  <a:pt x="1403615" y="21822"/>
                  <a:pt x="1636240" y="-15219"/>
                  <a:pt x="1913991" y="0"/>
                </a:cubicBezTo>
                <a:cubicBezTo>
                  <a:pt x="2191742" y="15219"/>
                  <a:pt x="2291210" y="11932"/>
                  <a:pt x="2407536" y="0"/>
                </a:cubicBezTo>
                <a:cubicBezTo>
                  <a:pt x="2523862" y="-11932"/>
                  <a:pt x="2820933" y="11867"/>
                  <a:pt x="2937194" y="0"/>
                </a:cubicBezTo>
                <a:cubicBezTo>
                  <a:pt x="3053455" y="-11867"/>
                  <a:pt x="3456342" y="-10080"/>
                  <a:pt x="3611304" y="0"/>
                </a:cubicBezTo>
                <a:cubicBezTo>
                  <a:pt x="3753373" y="132081"/>
                  <a:pt x="3830571" y="210362"/>
                  <a:pt x="3917482" y="306179"/>
                </a:cubicBezTo>
                <a:cubicBezTo>
                  <a:pt x="4004393" y="401996"/>
                  <a:pt x="4095780" y="507890"/>
                  <a:pt x="4249175" y="637872"/>
                </a:cubicBezTo>
                <a:cubicBezTo>
                  <a:pt x="4136760" y="782065"/>
                  <a:pt x="4042764" y="818001"/>
                  <a:pt x="3923861" y="963186"/>
                </a:cubicBezTo>
                <a:cubicBezTo>
                  <a:pt x="3804958" y="1108371"/>
                  <a:pt x="3709325" y="1177481"/>
                  <a:pt x="3611304" y="1275743"/>
                </a:cubicBezTo>
                <a:cubicBezTo>
                  <a:pt x="3449585" y="1278771"/>
                  <a:pt x="3216654" y="1275784"/>
                  <a:pt x="3081646" y="1275743"/>
                </a:cubicBezTo>
                <a:cubicBezTo>
                  <a:pt x="2946638" y="1275702"/>
                  <a:pt x="2617139" y="1264856"/>
                  <a:pt x="2479762" y="1275743"/>
                </a:cubicBezTo>
                <a:cubicBezTo>
                  <a:pt x="2342385" y="1286630"/>
                  <a:pt x="2148255" y="1264402"/>
                  <a:pt x="1986217" y="1275743"/>
                </a:cubicBezTo>
                <a:cubicBezTo>
                  <a:pt x="1824180" y="1287084"/>
                  <a:pt x="1578193" y="1294707"/>
                  <a:pt x="1312107" y="1275743"/>
                </a:cubicBezTo>
                <a:cubicBezTo>
                  <a:pt x="1046021" y="1256780"/>
                  <a:pt x="946803" y="1270377"/>
                  <a:pt x="710223" y="1275743"/>
                </a:cubicBezTo>
                <a:cubicBezTo>
                  <a:pt x="473643" y="1281109"/>
                  <a:pt x="296709" y="1286058"/>
                  <a:pt x="0" y="1275743"/>
                </a:cubicBezTo>
                <a:cubicBezTo>
                  <a:pt x="-19793" y="1108315"/>
                  <a:pt x="-8630" y="797196"/>
                  <a:pt x="0" y="676144"/>
                </a:cubicBezTo>
                <a:cubicBezTo>
                  <a:pt x="8630" y="555092"/>
                  <a:pt x="19852" y="280307"/>
                  <a:pt x="0" y="0"/>
                </a:cubicBezTo>
                <a:close/>
              </a:path>
              <a:path w="4249175" h="1275743" stroke="0" extrusionOk="0">
                <a:moveTo>
                  <a:pt x="0" y="0"/>
                </a:moveTo>
                <a:cubicBezTo>
                  <a:pt x="246691" y="10488"/>
                  <a:pt x="452852" y="14331"/>
                  <a:pt x="674110" y="0"/>
                </a:cubicBezTo>
                <a:cubicBezTo>
                  <a:pt x="895368" y="-14331"/>
                  <a:pt x="1056313" y="14993"/>
                  <a:pt x="1167655" y="0"/>
                </a:cubicBezTo>
                <a:cubicBezTo>
                  <a:pt x="1278997" y="-14993"/>
                  <a:pt x="1602278" y="-24992"/>
                  <a:pt x="1733426" y="0"/>
                </a:cubicBezTo>
                <a:cubicBezTo>
                  <a:pt x="1864574" y="24992"/>
                  <a:pt x="2037517" y="-7705"/>
                  <a:pt x="2263084" y="0"/>
                </a:cubicBezTo>
                <a:cubicBezTo>
                  <a:pt x="2488651" y="7705"/>
                  <a:pt x="2657151" y="13985"/>
                  <a:pt x="2792742" y="0"/>
                </a:cubicBezTo>
                <a:cubicBezTo>
                  <a:pt x="2928333" y="-13985"/>
                  <a:pt x="3419662" y="-32901"/>
                  <a:pt x="3611304" y="0"/>
                </a:cubicBezTo>
                <a:cubicBezTo>
                  <a:pt x="3745190" y="105620"/>
                  <a:pt x="3775671" y="189960"/>
                  <a:pt x="3917482" y="306179"/>
                </a:cubicBezTo>
                <a:cubicBezTo>
                  <a:pt x="4059293" y="422398"/>
                  <a:pt x="4075948" y="483732"/>
                  <a:pt x="4249175" y="637872"/>
                </a:cubicBezTo>
                <a:cubicBezTo>
                  <a:pt x="4139388" y="742238"/>
                  <a:pt x="4082798" y="806839"/>
                  <a:pt x="3949376" y="937671"/>
                </a:cubicBezTo>
                <a:cubicBezTo>
                  <a:pt x="3815954" y="1068503"/>
                  <a:pt x="3742275" y="1167913"/>
                  <a:pt x="3611304" y="1275743"/>
                </a:cubicBezTo>
                <a:cubicBezTo>
                  <a:pt x="3439995" y="1292410"/>
                  <a:pt x="3269390" y="1255213"/>
                  <a:pt x="3117759" y="1275743"/>
                </a:cubicBezTo>
                <a:cubicBezTo>
                  <a:pt x="2966129" y="1296273"/>
                  <a:pt x="2656647" y="1295994"/>
                  <a:pt x="2515875" y="1275743"/>
                </a:cubicBezTo>
                <a:cubicBezTo>
                  <a:pt x="2375103" y="1255492"/>
                  <a:pt x="2136295" y="1279239"/>
                  <a:pt x="1877878" y="1275743"/>
                </a:cubicBezTo>
                <a:cubicBezTo>
                  <a:pt x="1619461" y="1272247"/>
                  <a:pt x="1539095" y="1273875"/>
                  <a:pt x="1384333" y="1275743"/>
                </a:cubicBezTo>
                <a:cubicBezTo>
                  <a:pt x="1229572" y="1277611"/>
                  <a:pt x="1044725" y="1260564"/>
                  <a:pt x="854675" y="1275743"/>
                </a:cubicBezTo>
                <a:cubicBezTo>
                  <a:pt x="664625" y="1290922"/>
                  <a:pt x="262140" y="1270889"/>
                  <a:pt x="0" y="1275743"/>
                </a:cubicBezTo>
                <a:cubicBezTo>
                  <a:pt x="-74" y="987377"/>
                  <a:pt x="-2987" y="867494"/>
                  <a:pt x="0" y="676144"/>
                </a:cubicBezTo>
                <a:cubicBezTo>
                  <a:pt x="2987" y="484794"/>
                  <a:pt x="3044" y="320691"/>
                  <a:pt x="0" y="0"/>
                </a:cubicBezTo>
                <a:close/>
              </a:path>
            </a:pathLst>
          </a:custGeom>
          <a:solidFill>
            <a:srgbClr val="6A4B97"/>
          </a:solidFill>
          <a:ln w="28575">
            <a:solidFill>
              <a:srgbClr val="492A80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homePlat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95F974CA-CCB0-41AF-8AE7-C6EA9A845AED}"/>
              </a:ext>
            </a:extLst>
          </p:cNvPr>
          <p:cNvSpPr txBox="1"/>
          <p:nvPr/>
        </p:nvSpPr>
        <p:spPr>
          <a:xfrm>
            <a:off x="1082133" y="4776139"/>
            <a:ext cx="3008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Parents want to fulfill their duty to care &amp; feed their child</a:t>
            </a: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iol Bold" panose="02000506040000020003" pitchFamily="50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0" name="Rechteck 49">
            <a:extLst>
              <a:ext uri="{FF2B5EF4-FFF2-40B4-BE49-F238E27FC236}">
                <a16:creationId xmlns:a16="http://schemas.microsoft.com/office/drawing/2014/main" id="{EF4743F1-CE05-46AC-A4A3-0B1D3C25D310}"/>
              </a:ext>
            </a:extLst>
          </p:cNvPr>
          <p:cNvSpPr/>
          <p:nvPr/>
        </p:nvSpPr>
        <p:spPr>
          <a:xfrm>
            <a:off x="8726239" y="3503859"/>
            <a:ext cx="2610625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Believe that natural ingredients are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better tolerated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13183"/>
              </a:solidFill>
              <a:effectLst/>
              <a:uLnTx/>
              <a:uFillTx/>
              <a:latin typeface="Bariol Bold" panose="02000506040000020003" pitchFamily="50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BD2F0F62-49D3-4638-B384-03FF973D644E}"/>
              </a:ext>
            </a:extLst>
          </p:cNvPr>
          <p:cNvSpPr txBox="1"/>
          <p:nvPr/>
        </p:nvSpPr>
        <p:spPr>
          <a:xfrm>
            <a:off x="12631675" y="1943946"/>
            <a:ext cx="3731424" cy="2591455"/>
          </a:xfrm>
          <a:custGeom>
            <a:avLst/>
            <a:gdLst>
              <a:gd name="connsiteX0" fmla="*/ 0 w 3731424"/>
              <a:gd name="connsiteY0" fmla="*/ 431918 h 2591455"/>
              <a:gd name="connsiteX1" fmla="*/ 431918 w 3731424"/>
              <a:gd name="connsiteY1" fmla="*/ 0 h 2591455"/>
              <a:gd name="connsiteX2" fmla="*/ 948084 w 3731424"/>
              <a:gd name="connsiteY2" fmla="*/ 0 h 2591455"/>
              <a:gd name="connsiteX3" fmla="*/ 1492926 w 3731424"/>
              <a:gd name="connsiteY3" fmla="*/ 0 h 2591455"/>
              <a:gd name="connsiteX4" fmla="*/ 1980416 w 3731424"/>
              <a:gd name="connsiteY4" fmla="*/ 0 h 2591455"/>
              <a:gd name="connsiteX5" fmla="*/ 2553933 w 3731424"/>
              <a:gd name="connsiteY5" fmla="*/ 0 h 2591455"/>
              <a:gd name="connsiteX6" fmla="*/ 3299506 w 3731424"/>
              <a:gd name="connsiteY6" fmla="*/ 0 h 2591455"/>
              <a:gd name="connsiteX7" fmla="*/ 3731424 w 3731424"/>
              <a:gd name="connsiteY7" fmla="*/ 431918 h 2591455"/>
              <a:gd name="connsiteX8" fmla="*/ 3731424 w 3731424"/>
              <a:gd name="connsiteY8" fmla="*/ 990515 h 2591455"/>
              <a:gd name="connsiteX9" fmla="*/ 3731424 w 3731424"/>
              <a:gd name="connsiteY9" fmla="*/ 1514559 h 2591455"/>
              <a:gd name="connsiteX10" fmla="*/ 3731424 w 3731424"/>
              <a:gd name="connsiteY10" fmla="*/ 2159537 h 2591455"/>
              <a:gd name="connsiteX11" fmla="*/ 3299506 w 3731424"/>
              <a:gd name="connsiteY11" fmla="*/ 2591455 h 2591455"/>
              <a:gd name="connsiteX12" fmla="*/ 2812016 w 3731424"/>
              <a:gd name="connsiteY12" fmla="*/ 2591455 h 2591455"/>
              <a:gd name="connsiteX13" fmla="*/ 2209823 w 3731424"/>
              <a:gd name="connsiteY13" fmla="*/ 2591455 h 2591455"/>
              <a:gd name="connsiteX14" fmla="*/ 1693657 w 3731424"/>
              <a:gd name="connsiteY14" fmla="*/ 2591455 h 2591455"/>
              <a:gd name="connsiteX15" fmla="*/ 1091463 w 3731424"/>
              <a:gd name="connsiteY15" fmla="*/ 2591455 h 2591455"/>
              <a:gd name="connsiteX16" fmla="*/ 431918 w 3731424"/>
              <a:gd name="connsiteY16" fmla="*/ 2591455 h 2591455"/>
              <a:gd name="connsiteX17" fmla="*/ 0 w 3731424"/>
              <a:gd name="connsiteY17" fmla="*/ 2159537 h 2591455"/>
              <a:gd name="connsiteX18" fmla="*/ 0 w 3731424"/>
              <a:gd name="connsiteY18" fmla="*/ 1549112 h 2591455"/>
              <a:gd name="connsiteX19" fmla="*/ 0 w 3731424"/>
              <a:gd name="connsiteY19" fmla="*/ 938686 h 2591455"/>
              <a:gd name="connsiteX20" fmla="*/ 0 w 3731424"/>
              <a:gd name="connsiteY20" fmla="*/ 431918 h 2591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731424" h="2591455" fill="none" extrusionOk="0">
                <a:moveTo>
                  <a:pt x="0" y="431918"/>
                </a:moveTo>
                <a:cubicBezTo>
                  <a:pt x="36463" y="165139"/>
                  <a:pt x="208875" y="38538"/>
                  <a:pt x="431918" y="0"/>
                </a:cubicBezTo>
                <a:cubicBezTo>
                  <a:pt x="672216" y="-20000"/>
                  <a:pt x="759883" y="-677"/>
                  <a:pt x="948084" y="0"/>
                </a:cubicBezTo>
                <a:cubicBezTo>
                  <a:pt x="1136285" y="677"/>
                  <a:pt x="1324191" y="-12848"/>
                  <a:pt x="1492926" y="0"/>
                </a:cubicBezTo>
                <a:cubicBezTo>
                  <a:pt x="1661661" y="12848"/>
                  <a:pt x="1841979" y="19146"/>
                  <a:pt x="1980416" y="0"/>
                </a:cubicBezTo>
                <a:cubicBezTo>
                  <a:pt x="2118853" y="-19146"/>
                  <a:pt x="2306604" y="-22810"/>
                  <a:pt x="2553933" y="0"/>
                </a:cubicBezTo>
                <a:cubicBezTo>
                  <a:pt x="2801262" y="22810"/>
                  <a:pt x="3020022" y="11640"/>
                  <a:pt x="3299506" y="0"/>
                </a:cubicBezTo>
                <a:cubicBezTo>
                  <a:pt x="3562170" y="7610"/>
                  <a:pt x="3706806" y="163454"/>
                  <a:pt x="3731424" y="431918"/>
                </a:cubicBezTo>
                <a:cubicBezTo>
                  <a:pt x="3755247" y="625397"/>
                  <a:pt x="3714088" y="725773"/>
                  <a:pt x="3731424" y="990515"/>
                </a:cubicBezTo>
                <a:cubicBezTo>
                  <a:pt x="3748760" y="1255257"/>
                  <a:pt x="3709164" y="1333043"/>
                  <a:pt x="3731424" y="1514559"/>
                </a:cubicBezTo>
                <a:cubicBezTo>
                  <a:pt x="3753684" y="1696075"/>
                  <a:pt x="3749488" y="1938404"/>
                  <a:pt x="3731424" y="2159537"/>
                </a:cubicBezTo>
                <a:cubicBezTo>
                  <a:pt x="3767051" y="2398345"/>
                  <a:pt x="3552365" y="2588845"/>
                  <a:pt x="3299506" y="2591455"/>
                </a:cubicBezTo>
                <a:cubicBezTo>
                  <a:pt x="3186095" y="2583738"/>
                  <a:pt x="2952584" y="2610781"/>
                  <a:pt x="2812016" y="2591455"/>
                </a:cubicBezTo>
                <a:cubicBezTo>
                  <a:pt x="2671448" y="2572130"/>
                  <a:pt x="2344068" y="2593866"/>
                  <a:pt x="2209823" y="2591455"/>
                </a:cubicBezTo>
                <a:cubicBezTo>
                  <a:pt x="2075578" y="2589044"/>
                  <a:pt x="1914327" y="2600029"/>
                  <a:pt x="1693657" y="2591455"/>
                </a:cubicBezTo>
                <a:cubicBezTo>
                  <a:pt x="1472987" y="2582881"/>
                  <a:pt x="1249907" y="2572766"/>
                  <a:pt x="1091463" y="2591455"/>
                </a:cubicBezTo>
                <a:cubicBezTo>
                  <a:pt x="933019" y="2610144"/>
                  <a:pt x="600309" y="2592009"/>
                  <a:pt x="431918" y="2591455"/>
                </a:cubicBezTo>
                <a:cubicBezTo>
                  <a:pt x="206465" y="2604830"/>
                  <a:pt x="-11608" y="2414880"/>
                  <a:pt x="0" y="2159537"/>
                </a:cubicBezTo>
                <a:cubicBezTo>
                  <a:pt x="-12973" y="1952058"/>
                  <a:pt x="29829" y="1758959"/>
                  <a:pt x="0" y="1549112"/>
                </a:cubicBezTo>
                <a:cubicBezTo>
                  <a:pt x="-29829" y="1339265"/>
                  <a:pt x="17378" y="1210752"/>
                  <a:pt x="0" y="938686"/>
                </a:cubicBezTo>
                <a:cubicBezTo>
                  <a:pt x="-17378" y="666620"/>
                  <a:pt x="12376" y="657017"/>
                  <a:pt x="0" y="431918"/>
                </a:cubicBezTo>
                <a:close/>
              </a:path>
              <a:path w="3731424" h="2591455" stroke="0" extrusionOk="0">
                <a:moveTo>
                  <a:pt x="0" y="431918"/>
                </a:moveTo>
                <a:cubicBezTo>
                  <a:pt x="17703" y="182992"/>
                  <a:pt x="181631" y="13511"/>
                  <a:pt x="431918" y="0"/>
                </a:cubicBezTo>
                <a:cubicBezTo>
                  <a:pt x="583259" y="18929"/>
                  <a:pt x="744133" y="-10236"/>
                  <a:pt x="948084" y="0"/>
                </a:cubicBezTo>
                <a:cubicBezTo>
                  <a:pt x="1152035" y="10236"/>
                  <a:pt x="1301166" y="-15020"/>
                  <a:pt x="1435574" y="0"/>
                </a:cubicBezTo>
                <a:cubicBezTo>
                  <a:pt x="1569982" y="15020"/>
                  <a:pt x="1860359" y="-12429"/>
                  <a:pt x="2066443" y="0"/>
                </a:cubicBezTo>
                <a:cubicBezTo>
                  <a:pt x="2272527" y="12429"/>
                  <a:pt x="2518166" y="15465"/>
                  <a:pt x="2639961" y="0"/>
                </a:cubicBezTo>
                <a:cubicBezTo>
                  <a:pt x="2761756" y="-15465"/>
                  <a:pt x="3003256" y="-84"/>
                  <a:pt x="3299506" y="0"/>
                </a:cubicBezTo>
                <a:cubicBezTo>
                  <a:pt x="3561807" y="-7086"/>
                  <a:pt x="3729810" y="176813"/>
                  <a:pt x="3731424" y="431918"/>
                </a:cubicBezTo>
                <a:cubicBezTo>
                  <a:pt x="3706362" y="621647"/>
                  <a:pt x="3757013" y="738703"/>
                  <a:pt x="3731424" y="1025067"/>
                </a:cubicBezTo>
                <a:cubicBezTo>
                  <a:pt x="3705835" y="1311431"/>
                  <a:pt x="3705375" y="1401677"/>
                  <a:pt x="3731424" y="1566388"/>
                </a:cubicBezTo>
                <a:cubicBezTo>
                  <a:pt x="3757473" y="1731099"/>
                  <a:pt x="3735356" y="1995704"/>
                  <a:pt x="3731424" y="2159537"/>
                </a:cubicBezTo>
                <a:cubicBezTo>
                  <a:pt x="3731813" y="2406070"/>
                  <a:pt x="3576322" y="2568983"/>
                  <a:pt x="3299506" y="2591455"/>
                </a:cubicBezTo>
                <a:cubicBezTo>
                  <a:pt x="3063369" y="2575705"/>
                  <a:pt x="3039600" y="2590017"/>
                  <a:pt x="2812016" y="2591455"/>
                </a:cubicBezTo>
                <a:cubicBezTo>
                  <a:pt x="2584432" y="2592894"/>
                  <a:pt x="2539776" y="2591297"/>
                  <a:pt x="2324526" y="2591455"/>
                </a:cubicBezTo>
                <a:cubicBezTo>
                  <a:pt x="2109276" y="2591614"/>
                  <a:pt x="2035003" y="2578287"/>
                  <a:pt x="1779684" y="2591455"/>
                </a:cubicBezTo>
                <a:cubicBezTo>
                  <a:pt x="1524365" y="2604623"/>
                  <a:pt x="1367760" y="2588327"/>
                  <a:pt x="1263519" y="2591455"/>
                </a:cubicBezTo>
                <a:cubicBezTo>
                  <a:pt x="1159279" y="2594583"/>
                  <a:pt x="655931" y="2596352"/>
                  <a:pt x="431918" y="2591455"/>
                </a:cubicBezTo>
                <a:cubicBezTo>
                  <a:pt x="228999" y="2557248"/>
                  <a:pt x="-22230" y="2408349"/>
                  <a:pt x="0" y="2159537"/>
                </a:cubicBezTo>
                <a:cubicBezTo>
                  <a:pt x="-647" y="1976492"/>
                  <a:pt x="19106" y="1823195"/>
                  <a:pt x="0" y="1583664"/>
                </a:cubicBezTo>
                <a:cubicBezTo>
                  <a:pt x="-19106" y="1344133"/>
                  <a:pt x="-11741" y="1172122"/>
                  <a:pt x="0" y="1042343"/>
                </a:cubicBezTo>
                <a:cubicBezTo>
                  <a:pt x="11741" y="912564"/>
                  <a:pt x="-22235" y="717636"/>
                  <a:pt x="0" y="431918"/>
                </a:cubicBezTo>
                <a:close/>
              </a:path>
            </a:pathLst>
          </a:custGeom>
          <a:solidFill>
            <a:srgbClr val="C8BBD7"/>
          </a:solidFill>
          <a:ln w="28575">
            <a:solidFill>
              <a:srgbClr val="492A80"/>
            </a:solidFill>
            <a:extLst>
              <a:ext uri="{C807C97D-BFC1-408E-A445-0C87EB9F89A2}">
                <ask:lineSketchStyleProps xmlns:ask="http://schemas.microsoft.com/office/drawing/2018/sketchyshapes" sd="1780293201">
                  <a:prstGeom prst="round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Too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late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no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intervention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as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patients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&amp;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parents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often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reject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the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use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of</a:t>
            </a:r>
            <a:r>
              <a:rPr kumimoji="0" lang="de-DE" sz="2000" b="1" i="0" u="none" strike="noStrike" kern="1200" cap="none" spc="0" normalizeH="0" baseline="0" noProof="0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med. </a:t>
            </a:r>
            <a:r>
              <a:rPr kumimoji="0" lang="de-DE" sz="2000" b="1" i="0" u="none" strike="noStrike" kern="1200" cap="none" spc="0" normalizeH="0" baseline="0" noProof="0" err="1">
                <a:ln>
                  <a:noFill/>
                </a:ln>
                <a:solidFill>
                  <a:srgbClr val="6F5BA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nutrition</a:t>
            </a:r>
            <a:endParaRPr kumimoji="0" lang="de-DE" sz="2000" b="1" i="0" u="none" strike="noStrike" kern="1200" cap="none" spc="0" normalizeH="0" baseline="0" noProof="0">
              <a:ln>
                <a:noFill/>
              </a:ln>
              <a:solidFill>
                <a:srgbClr val="6F5BA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9" name="Ellipse 8">
            <a:extLst>
              <a:ext uri="{FF2B5EF4-FFF2-40B4-BE49-F238E27FC236}">
                <a16:creationId xmlns:a16="http://schemas.microsoft.com/office/drawing/2014/main" id="{9BE23649-96FC-4D43-8EBB-A9A4C06B2AB5}"/>
              </a:ext>
            </a:extLst>
          </p:cNvPr>
          <p:cNvSpPr/>
          <p:nvPr/>
        </p:nvSpPr>
        <p:spPr>
          <a:xfrm>
            <a:off x="10186429" y="2714205"/>
            <a:ext cx="900000" cy="900000"/>
          </a:xfrm>
          <a:solidFill>
            <a:srgbClr val="92D05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FA704AB5-5FFC-41A1-990F-8CD6C89485F7}"/>
              </a:ext>
            </a:extLst>
          </p:cNvPr>
          <p:cNvSpPr txBox="1"/>
          <p:nvPr/>
        </p:nvSpPr>
        <p:spPr>
          <a:xfrm>
            <a:off x="7542289" y="5304779"/>
            <a:ext cx="31473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Increasing switch 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</a:b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to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blenderized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 diet</a:t>
            </a: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iol Bold" panose="02000506040000020003" pitchFamily="50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EC1759-6CE5-AE67-A012-DD3DDFC20C9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257778" y="65092"/>
            <a:ext cx="3731425" cy="1525299"/>
          </a:xfrm>
          <a:solidFill>
            <a:srgbClr val="00B0F0"/>
          </a:solid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Aktuelle </a:t>
            </a:r>
            <a:r>
              <a:rPr lang="de-DE" err="1"/>
              <a:t>situation</a:t>
            </a:r>
            <a:r>
              <a:rPr lang="de-DE"/>
              <a:t> der </a:t>
            </a:r>
            <a:r>
              <a:rPr lang="de-DE" err="1"/>
              <a:t>eltern</a:t>
            </a:r>
            <a:r>
              <a:rPr lang="de-DE"/>
              <a:t> &amp; HCP</a:t>
            </a:r>
          </a:p>
          <a:p>
            <a:r>
              <a:rPr lang="de-DE"/>
              <a:t>Geht um </a:t>
            </a:r>
            <a:r>
              <a:rPr lang="de-DE" err="1"/>
              <a:t>normality</a:t>
            </a:r>
            <a:r>
              <a:rPr lang="de-DE"/>
              <a:t>, aktuelle </a:t>
            </a:r>
            <a:r>
              <a:rPr lang="de-DE" err="1"/>
              <a:t>hürden</a:t>
            </a:r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132D441-6A9F-7FA9-521A-2D3C96755D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739" t="7258" r="17498"/>
          <a:stretch/>
        </p:blipFill>
        <p:spPr>
          <a:xfrm>
            <a:off x="3838224" y="1459209"/>
            <a:ext cx="4742548" cy="4742548"/>
          </a:xfrm>
          <a:custGeom>
            <a:avLst/>
            <a:gdLst>
              <a:gd name="connsiteX0" fmla="*/ 0 w 4742548"/>
              <a:gd name="connsiteY0" fmla="*/ 2371274 h 4742548"/>
              <a:gd name="connsiteX1" fmla="*/ 2371274 w 4742548"/>
              <a:gd name="connsiteY1" fmla="*/ 0 h 4742548"/>
              <a:gd name="connsiteX2" fmla="*/ 4742548 w 4742548"/>
              <a:gd name="connsiteY2" fmla="*/ 2371274 h 4742548"/>
              <a:gd name="connsiteX3" fmla="*/ 2371274 w 4742548"/>
              <a:gd name="connsiteY3" fmla="*/ 4742548 h 4742548"/>
              <a:gd name="connsiteX4" fmla="*/ 0 w 4742548"/>
              <a:gd name="connsiteY4" fmla="*/ 2371274 h 474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2548" h="4742548" fill="none" extrusionOk="0">
                <a:moveTo>
                  <a:pt x="0" y="2371274"/>
                </a:moveTo>
                <a:cubicBezTo>
                  <a:pt x="23788" y="1088761"/>
                  <a:pt x="1022333" y="-13436"/>
                  <a:pt x="2371274" y="0"/>
                </a:cubicBezTo>
                <a:cubicBezTo>
                  <a:pt x="3734949" y="-28706"/>
                  <a:pt x="4634038" y="1130227"/>
                  <a:pt x="4742548" y="2371274"/>
                </a:cubicBezTo>
                <a:cubicBezTo>
                  <a:pt x="4725295" y="3451000"/>
                  <a:pt x="3789327" y="4866033"/>
                  <a:pt x="2371274" y="4742548"/>
                </a:cubicBezTo>
                <a:cubicBezTo>
                  <a:pt x="883359" y="4567748"/>
                  <a:pt x="-23385" y="3525591"/>
                  <a:pt x="0" y="2371274"/>
                </a:cubicBezTo>
                <a:close/>
              </a:path>
              <a:path w="4742548" h="4742548" stroke="0" extrusionOk="0">
                <a:moveTo>
                  <a:pt x="0" y="2371274"/>
                </a:moveTo>
                <a:cubicBezTo>
                  <a:pt x="-69869" y="1289059"/>
                  <a:pt x="1107456" y="250246"/>
                  <a:pt x="2371274" y="0"/>
                </a:cubicBezTo>
                <a:cubicBezTo>
                  <a:pt x="3560828" y="-56886"/>
                  <a:pt x="4921894" y="904876"/>
                  <a:pt x="4742548" y="2371274"/>
                </a:cubicBezTo>
                <a:cubicBezTo>
                  <a:pt x="4730786" y="3648792"/>
                  <a:pt x="3709886" y="4667000"/>
                  <a:pt x="2371274" y="4742548"/>
                </a:cubicBezTo>
                <a:cubicBezTo>
                  <a:pt x="1100394" y="4919128"/>
                  <a:pt x="-96485" y="3498917"/>
                  <a:pt x="0" y="2371274"/>
                </a:cubicBezTo>
                <a:close/>
              </a:path>
            </a:pathLst>
          </a:custGeom>
          <a:ln w="19050">
            <a:solidFill>
              <a:srgbClr val="B7A5D7"/>
            </a:solidFill>
            <a:extLst>
              <a:ext uri="{C807C97D-BFC1-408E-A445-0C87EB9F89A2}">
                <ask:lineSketchStyleProps xmlns:ask="http://schemas.microsoft.com/office/drawing/2018/sketchyshapes" sd="917493384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  <p:sp>
        <p:nvSpPr>
          <p:cNvPr id="47" name="Rechteck 46">
            <a:extLst>
              <a:ext uri="{FF2B5EF4-FFF2-40B4-BE49-F238E27FC236}">
                <a16:creationId xmlns:a16="http://schemas.microsoft.com/office/drawing/2014/main" id="{7D7DE727-DA1A-4060-990C-91D2C1BD7EC5}"/>
              </a:ext>
            </a:extLst>
          </p:cNvPr>
          <p:cNvSpPr/>
          <p:nvPr/>
        </p:nvSpPr>
        <p:spPr>
          <a:xfrm>
            <a:off x="495450" y="2884519"/>
            <a:ext cx="3166719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Med. nutrition is seen as artificial and far away from normal food</a:t>
            </a: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iol Bold" panose="02000506040000020003" pitchFamily="50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18FE7361-7746-9D70-43E8-4FFFB734DCF8}"/>
              </a:ext>
            </a:extLst>
          </p:cNvPr>
          <p:cNvSpPr txBox="1">
            <a:spLocks/>
          </p:cNvSpPr>
          <p:nvPr/>
        </p:nvSpPr>
        <p:spPr>
          <a:xfrm>
            <a:off x="334301" y="27737"/>
            <a:ext cx="4132925" cy="3437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all" spc="0" normalizeH="0" baseline="0" noProof="0">
                <a:ln>
                  <a:noFill/>
                </a:ln>
                <a:solidFill>
                  <a:srgbClr val="6A4B97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+mn-cs"/>
              </a:rPr>
              <a:t>01 unlock penetration</a:t>
            </a:r>
          </a:p>
        </p:txBody>
      </p:sp>
      <p:sp>
        <p:nvSpPr>
          <p:cNvPr id="9" name="Titel 14">
            <a:extLst>
              <a:ext uri="{FF2B5EF4-FFF2-40B4-BE49-F238E27FC236}">
                <a16:creationId xmlns:a16="http://schemas.microsoft.com/office/drawing/2014/main" id="{4E802AAD-A90A-B7E3-7E7E-FCE6FE1E0C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30" y="656243"/>
            <a:ext cx="10187940" cy="447240"/>
          </a:xfr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Grow Penetration By </a:t>
            </a:r>
            <a:r>
              <a:rPr lang="en-US" sz="2800"/>
              <a:t>Meeting </a:t>
            </a:r>
            <a:r>
              <a:rPr lang="en-US"/>
              <a:t>Patients </a:t>
            </a:r>
            <a:r>
              <a:rPr lang="en-US" sz="2800"/>
              <a:t>desire for Normality….</a:t>
            </a:r>
            <a:br>
              <a:rPr lang="en-US"/>
            </a:br>
            <a:endParaRPr lang="de-DE"/>
          </a:p>
        </p:txBody>
      </p:sp>
      <p:pic>
        <p:nvPicPr>
          <p:cNvPr id="6" name="Picture 5" descr="Circle flag of Germany. 11571346 PNG">
            <a:extLst>
              <a:ext uri="{FF2B5EF4-FFF2-40B4-BE49-F238E27FC236}">
                <a16:creationId xmlns:a16="http://schemas.microsoft.com/office/drawing/2014/main" id="{9FA9DF0C-CE43-D75A-A20E-95FF51386A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44991" y="-377825"/>
            <a:ext cx="734483" cy="74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64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Ellipse 15">
            <a:extLst>
              <a:ext uri="{FF2B5EF4-FFF2-40B4-BE49-F238E27FC236}">
                <a16:creationId xmlns:a16="http://schemas.microsoft.com/office/drawing/2014/main" id="{4A5C6106-9836-27F1-B68F-F1E7A14F0486}"/>
              </a:ext>
            </a:extLst>
          </p:cNvPr>
          <p:cNvSpPr/>
          <p:nvPr/>
        </p:nvSpPr>
        <p:spPr>
          <a:xfrm>
            <a:off x="2977098" y="1197420"/>
            <a:ext cx="5242386" cy="5242386"/>
          </a:xfrm>
          <a:custGeom>
            <a:avLst/>
            <a:gdLst>
              <a:gd name="connsiteX0" fmla="*/ 0 w 5242386"/>
              <a:gd name="connsiteY0" fmla="*/ 2621193 h 5242386"/>
              <a:gd name="connsiteX1" fmla="*/ 2621193 w 5242386"/>
              <a:gd name="connsiteY1" fmla="*/ 0 h 5242386"/>
              <a:gd name="connsiteX2" fmla="*/ 5242386 w 5242386"/>
              <a:gd name="connsiteY2" fmla="*/ 2621193 h 5242386"/>
              <a:gd name="connsiteX3" fmla="*/ 2621193 w 5242386"/>
              <a:gd name="connsiteY3" fmla="*/ 5242386 h 5242386"/>
              <a:gd name="connsiteX4" fmla="*/ 0 w 5242386"/>
              <a:gd name="connsiteY4" fmla="*/ 2621193 h 5242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42386" h="5242386" fill="none" extrusionOk="0">
                <a:moveTo>
                  <a:pt x="0" y="2621193"/>
                </a:moveTo>
                <a:cubicBezTo>
                  <a:pt x="120556" y="1070368"/>
                  <a:pt x="1186042" y="-44052"/>
                  <a:pt x="2621193" y="0"/>
                </a:cubicBezTo>
                <a:cubicBezTo>
                  <a:pt x="3885425" y="-214149"/>
                  <a:pt x="5191369" y="957545"/>
                  <a:pt x="5242386" y="2621193"/>
                </a:cubicBezTo>
                <a:cubicBezTo>
                  <a:pt x="5282809" y="4304950"/>
                  <a:pt x="4076212" y="5352481"/>
                  <a:pt x="2621193" y="5242386"/>
                </a:cubicBezTo>
                <a:cubicBezTo>
                  <a:pt x="1156540" y="5514008"/>
                  <a:pt x="139101" y="4064736"/>
                  <a:pt x="0" y="2621193"/>
                </a:cubicBezTo>
                <a:close/>
              </a:path>
              <a:path w="5242386" h="5242386" stroke="0" extrusionOk="0">
                <a:moveTo>
                  <a:pt x="0" y="2621193"/>
                </a:moveTo>
                <a:cubicBezTo>
                  <a:pt x="90108" y="1307353"/>
                  <a:pt x="1185181" y="-82394"/>
                  <a:pt x="2621193" y="0"/>
                </a:cubicBezTo>
                <a:cubicBezTo>
                  <a:pt x="4144608" y="-295603"/>
                  <a:pt x="5290263" y="1106741"/>
                  <a:pt x="5242386" y="2621193"/>
                </a:cubicBezTo>
                <a:cubicBezTo>
                  <a:pt x="5418663" y="4093371"/>
                  <a:pt x="4354235" y="5101495"/>
                  <a:pt x="2621193" y="5242386"/>
                </a:cubicBezTo>
                <a:cubicBezTo>
                  <a:pt x="1099139" y="5074848"/>
                  <a:pt x="8602" y="4125237"/>
                  <a:pt x="0" y="2621193"/>
                </a:cubicBezTo>
                <a:close/>
              </a:path>
            </a:pathLst>
          </a:custGeom>
          <a:blipFill>
            <a:blip r:embed="rId2"/>
            <a:srcRect/>
            <a:stretch>
              <a:fillRect l="-15185" t="-9665" r="-23601" b="-3804"/>
            </a:stretch>
          </a:blipFill>
          <a:ln w="19050">
            <a:solidFill>
              <a:srgbClr val="B7A5D7"/>
            </a:solidFill>
            <a:extLst>
              <a:ext uri="{C807C97D-BFC1-408E-A445-0C87EB9F89A2}">
                <ask:lineSketchStyleProps xmlns:ask="http://schemas.microsoft.com/office/drawing/2018/sketchyshapes" sd="3264785310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B59B0C7-D911-7A1D-D4EA-25E2E2F6AC3E}"/>
              </a:ext>
            </a:extLst>
          </p:cNvPr>
          <p:cNvSpPr/>
          <p:nvPr/>
        </p:nvSpPr>
        <p:spPr>
          <a:xfrm rot="9054770">
            <a:off x="8799198" y="2648226"/>
            <a:ext cx="2088000" cy="2088000"/>
          </a:xfrm>
          <a:custGeom>
            <a:avLst/>
            <a:gdLst>
              <a:gd name="connsiteX0" fmla="*/ 0 w 2088000"/>
              <a:gd name="connsiteY0" fmla="*/ 1044000 h 2088000"/>
              <a:gd name="connsiteX1" fmla="*/ 1044000 w 2088000"/>
              <a:gd name="connsiteY1" fmla="*/ 0 h 2088000"/>
              <a:gd name="connsiteX2" fmla="*/ 2088000 w 2088000"/>
              <a:gd name="connsiteY2" fmla="*/ 1044000 h 2088000"/>
              <a:gd name="connsiteX3" fmla="*/ 1044000 w 2088000"/>
              <a:gd name="connsiteY3" fmla="*/ 2088000 h 2088000"/>
              <a:gd name="connsiteX4" fmla="*/ 0 w 2088000"/>
              <a:gd name="connsiteY4" fmla="*/ 104400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000" h="2088000" fill="none" extrusionOk="0">
                <a:moveTo>
                  <a:pt x="0" y="1044000"/>
                </a:moveTo>
                <a:cubicBezTo>
                  <a:pt x="423" y="364876"/>
                  <a:pt x="383284" y="-28980"/>
                  <a:pt x="1044000" y="0"/>
                </a:cubicBezTo>
                <a:cubicBezTo>
                  <a:pt x="1721725" y="101685"/>
                  <a:pt x="2014309" y="373714"/>
                  <a:pt x="2088000" y="1044000"/>
                </a:cubicBezTo>
                <a:cubicBezTo>
                  <a:pt x="2094092" y="1604579"/>
                  <a:pt x="1675110" y="2102613"/>
                  <a:pt x="1044000" y="2088000"/>
                </a:cubicBezTo>
                <a:cubicBezTo>
                  <a:pt x="458838" y="2039252"/>
                  <a:pt x="-19512" y="1582709"/>
                  <a:pt x="0" y="1044000"/>
                </a:cubicBezTo>
                <a:close/>
              </a:path>
              <a:path w="2088000" h="2088000" stroke="0" extrusionOk="0">
                <a:moveTo>
                  <a:pt x="0" y="1044000"/>
                </a:moveTo>
                <a:cubicBezTo>
                  <a:pt x="-42836" y="347665"/>
                  <a:pt x="460330" y="-85977"/>
                  <a:pt x="1044000" y="0"/>
                </a:cubicBezTo>
                <a:cubicBezTo>
                  <a:pt x="1562315" y="-14113"/>
                  <a:pt x="2012542" y="481628"/>
                  <a:pt x="2088000" y="1044000"/>
                </a:cubicBezTo>
                <a:cubicBezTo>
                  <a:pt x="2118933" y="1686023"/>
                  <a:pt x="1748496" y="2034866"/>
                  <a:pt x="1044000" y="2088000"/>
                </a:cubicBezTo>
                <a:cubicBezTo>
                  <a:pt x="558237" y="2092297"/>
                  <a:pt x="2085" y="1644405"/>
                  <a:pt x="0" y="1044000"/>
                </a:cubicBezTo>
                <a:close/>
              </a:path>
            </a:pathLst>
          </a:custGeom>
          <a:solidFill>
            <a:srgbClr val="C8BBD7">
              <a:alpha val="80000"/>
            </a:srgbClr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B8020E6-1180-4DBC-6254-1800AB951627}"/>
              </a:ext>
            </a:extLst>
          </p:cNvPr>
          <p:cNvSpPr txBox="1"/>
          <p:nvPr/>
        </p:nvSpPr>
        <p:spPr>
          <a:xfrm>
            <a:off x="8813633" y="2915815"/>
            <a:ext cx="2108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800" b="0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+25%*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3317DF1-18FB-7FDF-0135-ECDD035FDA83}"/>
              </a:ext>
            </a:extLst>
          </p:cNvPr>
          <p:cNvSpPr txBox="1"/>
          <p:nvPr/>
        </p:nvSpPr>
        <p:spPr>
          <a:xfrm>
            <a:off x="8775532" y="3586510"/>
            <a:ext cx="2108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NEW</a:t>
            </a:r>
            <a:br>
              <a:rPr kumimoji="0" lang="de-DE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</a:br>
            <a:r>
              <a:rPr kumimoji="0" lang="de-DE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PATIENTS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6AF4E017-0135-7BA2-394E-867E9E749C2C}"/>
              </a:ext>
            </a:extLst>
          </p:cNvPr>
          <p:cNvSpPr txBox="1"/>
          <p:nvPr/>
        </p:nvSpPr>
        <p:spPr>
          <a:xfrm>
            <a:off x="311321" y="6468174"/>
            <a:ext cx="54017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*</a:t>
            </a:r>
            <a:r>
              <a:rPr kumimoji="0" lang="de-DE" sz="1100" b="0" i="0" u="none" strike="noStrike" kern="120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Paeds</a:t>
            </a: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</a:t>
            </a:r>
            <a:r>
              <a:rPr kumimoji="0" lang="de-DE" sz="1100" b="0" i="0" u="none" strike="noStrike" kern="120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new</a:t>
            </a: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</a:t>
            </a:r>
            <a:r>
              <a:rPr kumimoji="0" lang="de-DE" sz="1100" b="0" i="0" u="none" strike="noStrike" kern="1200" cap="none" spc="0" normalizeH="0" baseline="0" noProof="0" err="1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patients</a:t>
            </a:r>
            <a:r>
              <a: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492A80"/>
                </a:solidFill>
                <a:effectLst/>
                <a:uLnTx/>
                <a:uFillTx/>
                <a:latin typeface="Bariol Regular" panose="02000506040000020003" pitchFamily="2" charset="0"/>
                <a:ea typeface="+mn-ea"/>
                <a:cs typeface="+mn-cs"/>
              </a:rPr>
              <a:t> in ET Jr. MAT 05.24 vs. MAT 05.23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5274FDE-F7EE-7F10-0786-3978A6662D5E}"/>
              </a:ext>
            </a:extLst>
          </p:cNvPr>
          <p:cNvSpPr/>
          <p:nvPr/>
        </p:nvSpPr>
        <p:spPr>
          <a:xfrm rot="9054770">
            <a:off x="1216007" y="4092435"/>
            <a:ext cx="2088000" cy="2088000"/>
          </a:xfrm>
          <a:custGeom>
            <a:avLst/>
            <a:gdLst>
              <a:gd name="connsiteX0" fmla="*/ 0 w 2088000"/>
              <a:gd name="connsiteY0" fmla="*/ 1044000 h 2088000"/>
              <a:gd name="connsiteX1" fmla="*/ 1044000 w 2088000"/>
              <a:gd name="connsiteY1" fmla="*/ 0 h 2088000"/>
              <a:gd name="connsiteX2" fmla="*/ 2088000 w 2088000"/>
              <a:gd name="connsiteY2" fmla="*/ 1044000 h 2088000"/>
              <a:gd name="connsiteX3" fmla="*/ 1044000 w 2088000"/>
              <a:gd name="connsiteY3" fmla="*/ 2088000 h 2088000"/>
              <a:gd name="connsiteX4" fmla="*/ 0 w 2088000"/>
              <a:gd name="connsiteY4" fmla="*/ 104400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000" h="2088000" fill="none" extrusionOk="0">
                <a:moveTo>
                  <a:pt x="0" y="1044000"/>
                </a:moveTo>
                <a:cubicBezTo>
                  <a:pt x="423" y="364876"/>
                  <a:pt x="383284" y="-28980"/>
                  <a:pt x="1044000" y="0"/>
                </a:cubicBezTo>
                <a:cubicBezTo>
                  <a:pt x="1721725" y="101685"/>
                  <a:pt x="2014309" y="373714"/>
                  <a:pt x="2088000" y="1044000"/>
                </a:cubicBezTo>
                <a:cubicBezTo>
                  <a:pt x="2094092" y="1604579"/>
                  <a:pt x="1675110" y="2102613"/>
                  <a:pt x="1044000" y="2088000"/>
                </a:cubicBezTo>
                <a:cubicBezTo>
                  <a:pt x="458838" y="2039252"/>
                  <a:pt x="-19512" y="1582709"/>
                  <a:pt x="0" y="1044000"/>
                </a:cubicBezTo>
                <a:close/>
              </a:path>
              <a:path w="2088000" h="2088000" stroke="0" extrusionOk="0">
                <a:moveTo>
                  <a:pt x="0" y="1044000"/>
                </a:moveTo>
                <a:cubicBezTo>
                  <a:pt x="-42836" y="347665"/>
                  <a:pt x="460330" y="-85977"/>
                  <a:pt x="1044000" y="0"/>
                </a:cubicBezTo>
                <a:cubicBezTo>
                  <a:pt x="1562315" y="-14113"/>
                  <a:pt x="2012542" y="481628"/>
                  <a:pt x="2088000" y="1044000"/>
                </a:cubicBezTo>
                <a:cubicBezTo>
                  <a:pt x="2118933" y="1686023"/>
                  <a:pt x="1748496" y="2034866"/>
                  <a:pt x="1044000" y="2088000"/>
                </a:cubicBezTo>
                <a:cubicBezTo>
                  <a:pt x="558237" y="2092297"/>
                  <a:pt x="2085" y="1644405"/>
                  <a:pt x="0" y="1044000"/>
                </a:cubicBezTo>
                <a:close/>
              </a:path>
            </a:pathLst>
          </a:custGeom>
          <a:solidFill>
            <a:srgbClr val="C8BBD7">
              <a:alpha val="80000"/>
            </a:srgbClr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736FF994-155B-2C0D-F3FD-FB719C48CE88}"/>
              </a:ext>
            </a:extLst>
          </p:cNvPr>
          <p:cNvSpPr txBox="1"/>
          <p:nvPr/>
        </p:nvSpPr>
        <p:spPr>
          <a:xfrm>
            <a:off x="1230442" y="4720937"/>
            <a:ext cx="2108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all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Attractive</a:t>
            </a:r>
            <a:r>
              <a:rPr kumimoji="0" lang="de-DE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 </a:t>
            </a:r>
            <a:br>
              <a:rPr kumimoji="0" lang="de-DE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</a:br>
            <a:r>
              <a:rPr kumimoji="0" lang="de-DE" sz="2400" b="1" i="0" u="none" strike="noStrike" kern="1200" cap="all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margin</a:t>
            </a:r>
            <a:endParaRPr kumimoji="0" lang="de-DE" sz="24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iol Bold" panose="02000506040000020003" pitchFamily="50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C24365E-598D-EB83-3343-8678F1D7E892}"/>
              </a:ext>
            </a:extLst>
          </p:cNvPr>
          <p:cNvSpPr/>
          <p:nvPr/>
        </p:nvSpPr>
        <p:spPr>
          <a:xfrm rot="9054770">
            <a:off x="1304800" y="1347216"/>
            <a:ext cx="2088000" cy="2088000"/>
          </a:xfrm>
          <a:custGeom>
            <a:avLst/>
            <a:gdLst>
              <a:gd name="connsiteX0" fmla="*/ 0 w 2088000"/>
              <a:gd name="connsiteY0" fmla="*/ 1044000 h 2088000"/>
              <a:gd name="connsiteX1" fmla="*/ 1044000 w 2088000"/>
              <a:gd name="connsiteY1" fmla="*/ 0 h 2088000"/>
              <a:gd name="connsiteX2" fmla="*/ 2088000 w 2088000"/>
              <a:gd name="connsiteY2" fmla="*/ 1044000 h 2088000"/>
              <a:gd name="connsiteX3" fmla="*/ 1044000 w 2088000"/>
              <a:gd name="connsiteY3" fmla="*/ 2088000 h 2088000"/>
              <a:gd name="connsiteX4" fmla="*/ 0 w 2088000"/>
              <a:gd name="connsiteY4" fmla="*/ 104400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000" h="2088000" fill="none" extrusionOk="0">
                <a:moveTo>
                  <a:pt x="0" y="1044000"/>
                </a:moveTo>
                <a:cubicBezTo>
                  <a:pt x="423" y="364876"/>
                  <a:pt x="383284" y="-28980"/>
                  <a:pt x="1044000" y="0"/>
                </a:cubicBezTo>
                <a:cubicBezTo>
                  <a:pt x="1721725" y="101685"/>
                  <a:pt x="2014309" y="373714"/>
                  <a:pt x="2088000" y="1044000"/>
                </a:cubicBezTo>
                <a:cubicBezTo>
                  <a:pt x="2094092" y="1604579"/>
                  <a:pt x="1675110" y="2102613"/>
                  <a:pt x="1044000" y="2088000"/>
                </a:cubicBezTo>
                <a:cubicBezTo>
                  <a:pt x="458838" y="2039252"/>
                  <a:pt x="-19512" y="1582709"/>
                  <a:pt x="0" y="1044000"/>
                </a:cubicBezTo>
                <a:close/>
              </a:path>
              <a:path w="2088000" h="2088000" stroke="0" extrusionOk="0">
                <a:moveTo>
                  <a:pt x="0" y="1044000"/>
                </a:moveTo>
                <a:cubicBezTo>
                  <a:pt x="-42836" y="347665"/>
                  <a:pt x="460330" y="-85977"/>
                  <a:pt x="1044000" y="0"/>
                </a:cubicBezTo>
                <a:cubicBezTo>
                  <a:pt x="1562315" y="-14113"/>
                  <a:pt x="2012542" y="481628"/>
                  <a:pt x="2088000" y="1044000"/>
                </a:cubicBezTo>
                <a:cubicBezTo>
                  <a:pt x="2118933" y="1686023"/>
                  <a:pt x="1748496" y="2034866"/>
                  <a:pt x="1044000" y="2088000"/>
                </a:cubicBezTo>
                <a:cubicBezTo>
                  <a:pt x="558237" y="2092297"/>
                  <a:pt x="2085" y="1644405"/>
                  <a:pt x="0" y="1044000"/>
                </a:cubicBezTo>
                <a:close/>
              </a:path>
            </a:pathLst>
          </a:custGeom>
          <a:solidFill>
            <a:srgbClr val="C8BBD7">
              <a:alpha val="80000"/>
            </a:srgbClr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03697DE-A236-ED3C-401F-13577455B900}"/>
              </a:ext>
            </a:extLst>
          </p:cNvPr>
          <p:cNvSpPr txBox="1"/>
          <p:nvPr/>
        </p:nvSpPr>
        <p:spPr>
          <a:xfrm>
            <a:off x="1290644" y="1775053"/>
            <a:ext cx="21082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all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Biggest</a:t>
            </a:r>
            <a:r>
              <a:rPr kumimoji="0" lang="de-DE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400" b="1" i="0" u="none" strike="noStrike" kern="1200" cap="all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growth</a:t>
            </a:r>
            <a:r>
              <a:rPr kumimoji="0" lang="de-DE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de-DE" sz="2400" b="1" i="0" u="none" strike="noStrike" kern="1200" cap="all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driver</a:t>
            </a:r>
            <a:endParaRPr kumimoji="0" lang="de-DE" sz="24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iol Bold" panose="02000506040000020003" pitchFamily="50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A63F770A-37AD-4808-32E4-FFBBF5D8E1E6}"/>
              </a:ext>
            </a:extLst>
          </p:cNvPr>
          <p:cNvSpPr/>
          <p:nvPr/>
        </p:nvSpPr>
        <p:spPr>
          <a:xfrm rot="9054770">
            <a:off x="7712649" y="4712220"/>
            <a:ext cx="2088000" cy="2088000"/>
          </a:xfrm>
          <a:custGeom>
            <a:avLst/>
            <a:gdLst>
              <a:gd name="connsiteX0" fmla="*/ 0 w 2088000"/>
              <a:gd name="connsiteY0" fmla="*/ 1044000 h 2088000"/>
              <a:gd name="connsiteX1" fmla="*/ 1044000 w 2088000"/>
              <a:gd name="connsiteY1" fmla="*/ 0 h 2088000"/>
              <a:gd name="connsiteX2" fmla="*/ 2088000 w 2088000"/>
              <a:gd name="connsiteY2" fmla="*/ 1044000 h 2088000"/>
              <a:gd name="connsiteX3" fmla="*/ 1044000 w 2088000"/>
              <a:gd name="connsiteY3" fmla="*/ 2088000 h 2088000"/>
              <a:gd name="connsiteX4" fmla="*/ 0 w 2088000"/>
              <a:gd name="connsiteY4" fmla="*/ 1044000 h 208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8000" h="2088000" fill="none" extrusionOk="0">
                <a:moveTo>
                  <a:pt x="0" y="1044000"/>
                </a:moveTo>
                <a:cubicBezTo>
                  <a:pt x="423" y="364876"/>
                  <a:pt x="383284" y="-28980"/>
                  <a:pt x="1044000" y="0"/>
                </a:cubicBezTo>
                <a:cubicBezTo>
                  <a:pt x="1721725" y="101685"/>
                  <a:pt x="2014309" y="373714"/>
                  <a:pt x="2088000" y="1044000"/>
                </a:cubicBezTo>
                <a:cubicBezTo>
                  <a:pt x="2094092" y="1604579"/>
                  <a:pt x="1675110" y="2102613"/>
                  <a:pt x="1044000" y="2088000"/>
                </a:cubicBezTo>
                <a:cubicBezTo>
                  <a:pt x="458838" y="2039252"/>
                  <a:pt x="-19512" y="1582709"/>
                  <a:pt x="0" y="1044000"/>
                </a:cubicBezTo>
                <a:close/>
              </a:path>
              <a:path w="2088000" h="2088000" stroke="0" extrusionOk="0">
                <a:moveTo>
                  <a:pt x="0" y="1044000"/>
                </a:moveTo>
                <a:cubicBezTo>
                  <a:pt x="-42836" y="347665"/>
                  <a:pt x="460330" y="-85977"/>
                  <a:pt x="1044000" y="0"/>
                </a:cubicBezTo>
                <a:cubicBezTo>
                  <a:pt x="1562315" y="-14113"/>
                  <a:pt x="2012542" y="481628"/>
                  <a:pt x="2088000" y="1044000"/>
                </a:cubicBezTo>
                <a:cubicBezTo>
                  <a:pt x="2118933" y="1686023"/>
                  <a:pt x="1748496" y="2034866"/>
                  <a:pt x="1044000" y="2088000"/>
                </a:cubicBezTo>
                <a:cubicBezTo>
                  <a:pt x="558237" y="2092297"/>
                  <a:pt x="2085" y="1644405"/>
                  <a:pt x="0" y="1044000"/>
                </a:cubicBezTo>
                <a:close/>
              </a:path>
            </a:pathLst>
          </a:custGeom>
          <a:solidFill>
            <a:srgbClr val="C8BBD7">
              <a:alpha val="80000"/>
            </a:srgbClr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CA793465-4049-EEB7-9911-B9317C7D59DD}"/>
              </a:ext>
            </a:extLst>
          </p:cNvPr>
          <p:cNvSpPr txBox="1"/>
          <p:nvPr/>
        </p:nvSpPr>
        <p:spPr>
          <a:xfrm>
            <a:off x="7742882" y="5076634"/>
            <a:ext cx="21082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sharpened </a:t>
            </a:r>
            <a:r>
              <a:rPr kumimoji="0" lang="en-AU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value proposition </a:t>
            </a:r>
            <a:r>
              <a:rPr kumimoji="0" lang="en-AU" sz="20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in 2023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C2351D72-5BE1-CFE0-7639-221709167D74}"/>
              </a:ext>
            </a:extLst>
          </p:cNvPr>
          <p:cNvSpPr/>
          <p:nvPr/>
        </p:nvSpPr>
        <p:spPr>
          <a:xfrm>
            <a:off x="764228" y="1360540"/>
            <a:ext cx="914400" cy="913074"/>
          </a:xfrm>
          <a:prstGeom prst="ellipse">
            <a:avLst/>
          </a:prstGeom>
          <a:solidFill>
            <a:srgbClr val="D3C9D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3" name="Grafik 18" descr="Aufwärtstrend Silhouette">
            <a:extLst>
              <a:ext uri="{FF2B5EF4-FFF2-40B4-BE49-F238E27FC236}">
                <a16:creationId xmlns:a16="http://schemas.microsoft.com/office/drawing/2014/main" id="{136B4434-9CAD-2790-0A4B-636D1FA17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7366" y="1425354"/>
            <a:ext cx="688126" cy="688126"/>
          </a:xfrm>
          <a:prstGeom prst="rect">
            <a:avLst/>
          </a:prstGeom>
        </p:spPr>
      </p:pic>
      <p:sp>
        <p:nvSpPr>
          <p:cNvPr id="22" name="Ellipse 21">
            <a:extLst>
              <a:ext uri="{FF2B5EF4-FFF2-40B4-BE49-F238E27FC236}">
                <a16:creationId xmlns:a16="http://schemas.microsoft.com/office/drawing/2014/main" id="{6443055D-3AB1-75BB-0263-8B21C5EF7E70}"/>
              </a:ext>
            </a:extLst>
          </p:cNvPr>
          <p:cNvSpPr/>
          <p:nvPr/>
        </p:nvSpPr>
        <p:spPr>
          <a:xfrm rot="9054770">
            <a:off x="7302529" y="1313284"/>
            <a:ext cx="1807348" cy="1721752"/>
          </a:xfrm>
          <a:custGeom>
            <a:avLst/>
            <a:gdLst>
              <a:gd name="connsiteX0" fmla="*/ 0 w 1807348"/>
              <a:gd name="connsiteY0" fmla="*/ 860876 h 1721752"/>
              <a:gd name="connsiteX1" fmla="*/ 903674 w 1807348"/>
              <a:gd name="connsiteY1" fmla="*/ 0 h 1721752"/>
              <a:gd name="connsiteX2" fmla="*/ 1807348 w 1807348"/>
              <a:gd name="connsiteY2" fmla="*/ 860876 h 1721752"/>
              <a:gd name="connsiteX3" fmla="*/ 903674 w 1807348"/>
              <a:gd name="connsiteY3" fmla="*/ 1721752 h 1721752"/>
              <a:gd name="connsiteX4" fmla="*/ 0 w 1807348"/>
              <a:gd name="connsiteY4" fmla="*/ 860876 h 1721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7348" h="1721752" fill="none" extrusionOk="0">
                <a:moveTo>
                  <a:pt x="0" y="860876"/>
                </a:moveTo>
                <a:cubicBezTo>
                  <a:pt x="480" y="269211"/>
                  <a:pt x="316677" y="-30282"/>
                  <a:pt x="903674" y="0"/>
                </a:cubicBezTo>
                <a:cubicBezTo>
                  <a:pt x="1437253" y="34680"/>
                  <a:pt x="1750880" y="313626"/>
                  <a:pt x="1807348" y="860876"/>
                </a:cubicBezTo>
                <a:cubicBezTo>
                  <a:pt x="1848473" y="1228276"/>
                  <a:pt x="1487732" y="1744526"/>
                  <a:pt x="903674" y="1721752"/>
                </a:cubicBezTo>
                <a:cubicBezTo>
                  <a:pt x="396673" y="1676763"/>
                  <a:pt x="-32000" y="1274211"/>
                  <a:pt x="0" y="860876"/>
                </a:cubicBezTo>
                <a:close/>
              </a:path>
              <a:path w="1807348" h="1721752" stroke="0" extrusionOk="0">
                <a:moveTo>
                  <a:pt x="0" y="860876"/>
                </a:moveTo>
                <a:cubicBezTo>
                  <a:pt x="-19072" y="332109"/>
                  <a:pt x="400583" y="-48616"/>
                  <a:pt x="903674" y="0"/>
                </a:cubicBezTo>
                <a:cubicBezTo>
                  <a:pt x="1367590" y="-8518"/>
                  <a:pt x="1705473" y="404616"/>
                  <a:pt x="1807348" y="860876"/>
                </a:cubicBezTo>
                <a:cubicBezTo>
                  <a:pt x="1823288" y="1370047"/>
                  <a:pt x="1419605" y="1714754"/>
                  <a:pt x="903674" y="1721752"/>
                </a:cubicBezTo>
                <a:cubicBezTo>
                  <a:pt x="495298" y="1726044"/>
                  <a:pt x="5754" y="1402072"/>
                  <a:pt x="0" y="860876"/>
                </a:cubicBezTo>
                <a:close/>
              </a:path>
            </a:pathLst>
          </a:custGeom>
          <a:solidFill>
            <a:srgbClr val="C8BBD7">
              <a:alpha val="80000"/>
            </a:srgbClr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0CBB0058-BBB4-247E-F23A-04D2C7E95678}"/>
              </a:ext>
            </a:extLst>
          </p:cNvPr>
          <p:cNvSpPr txBox="1"/>
          <p:nvPr/>
        </p:nvSpPr>
        <p:spPr>
          <a:xfrm>
            <a:off x="7137538" y="1769875"/>
            <a:ext cx="21082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all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Unique </a:t>
            </a:r>
            <a:r>
              <a:rPr kumimoji="0" lang="de-DE" sz="2400" b="1" i="0" u="none" strike="noStrike" kern="1200" cap="all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Calibri" panose="020F0502020204030204" pitchFamily="34" charset="0"/>
              </a:rPr>
              <a:t>service</a:t>
            </a:r>
            <a:endParaRPr kumimoji="0" lang="de-DE" sz="2400" b="1" i="0" u="none" strike="noStrike" kern="1200" cap="all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ariol Bold" panose="02000506040000020003" pitchFamily="50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E56949D3-E515-7A4B-AC24-275BDF77931F}"/>
              </a:ext>
            </a:extLst>
          </p:cNvPr>
          <p:cNvSpPr/>
          <p:nvPr/>
        </p:nvSpPr>
        <p:spPr>
          <a:xfrm>
            <a:off x="725723" y="3981634"/>
            <a:ext cx="914400" cy="913074"/>
          </a:xfrm>
          <a:prstGeom prst="ellipse">
            <a:avLst/>
          </a:prstGeom>
          <a:solidFill>
            <a:srgbClr val="D3C9D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28" name="Grafik 27" descr="Münzen Silhouette">
            <a:extLst>
              <a:ext uri="{FF2B5EF4-FFF2-40B4-BE49-F238E27FC236}">
                <a16:creationId xmlns:a16="http://schemas.microsoft.com/office/drawing/2014/main" id="{46411EF9-D9CB-BCF8-0B4E-77DB5CF870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2534" y="4113583"/>
            <a:ext cx="680421" cy="680421"/>
          </a:xfrm>
          <a:prstGeom prst="rect">
            <a:avLst/>
          </a:prstGeom>
        </p:spPr>
      </p:pic>
      <p:sp>
        <p:nvSpPr>
          <p:cNvPr id="31" name="Ellipse 30">
            <a:extLst>
              <a:ext uri="{FF2B5EF4-FFF2-40B4-BE49-F238E27FC236}">
                <a16:creationId xmlns:a16="http://schemas.microsoft.com/office/drawing/2014/main" id="{C4668CFB-7853-C057-01B2-A0530CFE3288}"/>
              </a:ext>
            </a:extLst>
          </p:cNvPr>
          <p:cNvSpPr/>
          <p:nvPr/>
        </p:nvSpPr>
        <p:spPr>
          <a:xfrm>
            <a:off x="8808263" y="1170450"/>
            <a:ext cx="914400" cy="913074"/>
          </a:xfrm>
          <a:prstGeom prst="ellipse">
            <a:avLst/>
          </a:prstGeom>
          <a:solidFill>
            <a:srgbClr val="D3C9D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30" name="Grafik 29" descr="Kranz Silhouette">
            <a:extLst>
              <a:ext uri="{FF2B5EF4-FFF2-40B4-BE49-F238E27FC236}">
                <a16:creationId xmlns:a16="http://schemas.microsoft.com/office/drawing/2014/main" id="{E0402F4A-1A33-F160-929A-3C9F0B3311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57667" y="1346899"/>
            <a:ext cx="637367" cy="637367"/>
          </a:xfrm>
          <a:prstGeom prst="rect">
            <a:avLst/>
          </a:prstGeom>
        </p:spPr>
      </p:pic>
      <p:sp>
        <p:nvSpPr>
          <p:cNvPr id="34" name="Ellipse 33">
            <a:extLst>
              <a:ext uri="{FF2B5EF4-FFF2-40B4-BE49-F238E27FC236}">
                <a16:creationId xmlns:a16="http://schemas.microsoft.com/office/drawing/2014/main" id="{351CF2D1-A0D0-029C-EAF2-FC91D625D2DB}"/>
              </a:ext>
            </a:extLst>
          </p:cNvPr>
          <p:cNvSpPr/>
          <p:nvPr/>
        </p:nvSpPr>
        <p:spPr>
          <a:xfrm>
            <a:off x="7190911" y="4595624"/>
            <a:ext cx="914400" cy="913074"/>
          </a:xfrm>
          <a:prstGeom prst="ellipse">
            <a:avLst/>
          </a:prstGeom>
          <a:solidFill>
            <a:srgbClr val="D3C9DF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33" name="Grafik 32" descr="Raute Silhouette">
            <a:extLst>
              <a:ext uri="{FF2B5EF4-FFF2-40B4-BE49-F238E27FC236}">
                <a16:creationId xmlns:a16="http://schemas.microsoft.com/office/drawing/2014/main" id="{7BF84C5E-931F-2BA1-AD98-6E60847BF7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12394" y="4720014"/>
            <a:ext cx="673030" cy="734214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ED7AF26-7FC0-E0E5-896A-E28EC5188DA6}"/>
              </a:ext>
            </a:extLst>
          </p:cNvPr>
          <p:cNvSpPr txBox="1">
            <a:spLocks/>
          </p:cNvSpPr>
          <p:nvPr/>
        </p:nvSpPr>
        <p:spPr>
          <a:xfrm>
            <a:off x="334301" y="27737"/>
            <a:ext cx="4132925" cy="34373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all" spc="0" normalizeH="0" baseline="0" noProof="0">
                <a:ln>
                  <a:noFill/>
                </a:ln>
                <a:solidFill>
                  <a:srgbClr val="6A4B97"/>
                </a:solidFill>
                <a:effectLst/>
                <a:uLnTx/>
                <a:uFillTx/>
                <a:latin typeface="Bariol Bold" panose="02000506040000020003" pitchFamily="50" charset="0"/>
                <a:ea typeface="+mn-ea"/>
                <a:cs typeface="+mn-cs"/>
              </a:rPr>
              <a:t>02 MAKE NUTRINI FUTURE PROOF</a:t>
            </a:r>
          </a:p>
        </p:txBody>
      </p:sp>
      <p:sp>
        <p:nvSpPr>
          <p:cNvPr id="11" name="Titel 16">
            <a:extLst>
              <a:ext uri="{FF2B5EF4-FFF2-40B4-BE49-F238E27FC236}">
                <a16:creationId xmlns:a16="http://schemas.microsoft.com/office/drawing/2014/main" id="{8B87CF53-FC23-89C4-9B5D-4FA3188B8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30" y="656243"/>
            <a:ext cx="10187940" cy="447240"/>
          </a:xfr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Unique Service </a:t>
            </a:r>
            <a:r>
              <a:rPr lang="de-DE" err="1"/>
              <a:t>with</a:t>
            </a:r>
            <a:r>
              <a:rPr lang="de-DE"/>
              <a:t> </a:t>
            </a:r>
            <a:r>
              <a:rPr lang="de-DE" err="1"/>
              <a:t>skyrocketing</a:t>
            </a:r>
            <a:r>
              <a:rPr lang="de-DE"/>
              <a:t> </a:t>
            </a:r>
            <a:r>
              <a:rPr lang="de-DE" err="1"/>
              <a:t>growth</a:t>
            </a:r>
            <a:r>
              <a:rPr lang="de-DE"/>
              <a:t>: </a:t>
            </a:r>
            <a:r>
              <a:rPr lang="de-DE" err="1"/>
              <a:t>Our</a:t>
            </a:r>
            <a:r>
              <a:rPr lang="de-DE"/>
              <a:t> ET Junior</a:t>
            </a:r>
          </a:p>
        </p:txBody>
      </p:sp>
      <p:pic>
        <p:nvPicPr>
          <p:cNvPr id="4" name="Picture 3" descr="Circle flag of Germany. 11571346 PNG">
            <a:extLst>
              <a:ext uri="{FF2B5EF4-FFF2-40B4-BE49-F238E27FC236}">
                <a16:creationId xmlns:a16="http://schemas.microsoft.com/office/drawing/2014/main" id="{D9C6464C-768F-3203-881D-3DD587422E0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138018" y="288303"/>
            <a:ext cx="734483" cy="74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231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hteck 72">
            <a:extLst>
              <a:ext uri="{FF2B5EF4-FFF2-40B4-BE49-F238E27FC236}">
                <a16:creationId xmlns:a16="http://schemas.microsoft.com/office/drawing/2014/main" id="{A0F4C019-54EC-F801-7800-479BB5CD8CB9}"/>
              </a:ext>
            </a:extLst>
          </p:cNvPr>
          <p:cNvSpPr/>
          <p:nvPr/>
        </p:nvSpPr>
        <p:spPr>
          <a:xfrm>
            <a:off x="3283592" y="4249784"/>
            <a:ext cx="2605181" cy="457609"/>
          </a:xfrm>
          <a:prstGeom prst="rect">
            <a:avLst/>
          </a:prstGeom>
          <a:solidFill>
            <a:srgbClr val="F7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7E3552-D495-B5AB-B326-F8214CEC7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lang="en-US"/>
            </a:defPPr>
            <a:lvl1pPr marL="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19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638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09570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1275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1594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1913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2232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5519" algn="l" defTabSz="40638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Condensed" panose="020B0504030202020204" pitchFamily="34" charset="0"/>
                <a:ea typeface="+mn-ea"/>
              </a:rPr>
              <a:t>NUTRINI</a:t>
            </a:r>
          </a:p>
        </p:txBody>
      </p:sp>
      <p:sp>
        <p:nvSpPr>
          <p:cNvPr id="7" name="Titel 2">
            <a:extLst>
              <a:ext uri="{FF2B5EF4-FFF2-40B4-BE49-F238E27FC236}">
                <a16:creationId xmlns:a16="http://schemas.microsoft.com/office/drawing/2014/main" id="{4970B9C5-7C74-C829-6C80-76420DEFF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25" y="299899"/>
            <a:ext cx="7696201" cy="1052651"/>
          </a:xfrm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>
                <a:latin typeface="+mj-lt"/>
                <a:ea typeface="+mj-ea"/>
              </a:rPr>
              <a:t>We will continue driving double digit growth for </a:t>
            </a:r>
            <a:r>
              <a:rPr lang="en-GB" sz="2400" err="1">
                <a:latin typeface="+mj-lt"/>
                <a:ea typeface="+mj-ea"/>
              </a:rPr>
              <a:t>Nutrini</a:t>
            </a:r>
            <a:r>
              <a:rPr lang="en-GB" sz="2400">
                <a:latin typeface="+mj-lt"/>
                <a:ea typeface="+mj-ea"/>
              </a:rPr>
              <a:t> in DACH by pushing penetration &amp; strong TA Focus </a:t>
            </a: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EB476CEB-042F-B263-6959-2D52B5D434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166"/>
          <a:stretch/>
        </p:blipFill>
        <p:spPr>
          <a:xfrm>
            <a:off x="9409552" y="1"/>
            <a:ext cx="2158171" cy="862105"/>
          </a:xfrm>
          <a:prstGeom prst="rect">
            <a:avLst/>
          </a:prstGeom>
        </p:spPr>
      </p:pic>
      <p:pic>
        <p:nvPicPr>
          <p:cNvPr id="36" name="Grafik 35">
            <a:extLst>
              <a:ext uri="{FF2B5EF4-FFF2-40B4-BE49-F238E27FC236}">
                <a16:creationId xmlns:a16="http://schemas.microsoft.com/office/drawing/2014/main" id="{45E89652-34FD-124B-B96F-801016A28FD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77" b="1"/>
          <a:stretch/>
        </p:blipFill>
        <p:spPr>
          <a:xfrm>
            <a:off x="9852845" y="-44151"/>
            <a:ext cx="1271583" cy="695020"/>
          </a:xfrm>
          <a:prstGeom prst="rect">
            <a:avLst/>
          </a:prstGeom>
        </p:spPr>
      </p:pic>
      <p:sp>
        <p:nvSpPr>
          <p:cNvPr id="8" name="Pfeil: gebogen 7">
            <a:extLst>
              <a:ext uri="{FF2B5EF4-FFF2-40B4-BE49-F238E27FC236}">
                <a16:creationId xmlns:a16="http://schemas.microsoft.com/office/drawing/2014/main" id="{10C67163-B94F-3817-CD49-87568FE6C16C}"/>
              </a:ext>
            </a:extLst>
          </p:cNvPr>
          <p:cNvSpPr/>
          <p:nvPr/>
        </p:nvSpPr>
        <p:spPr>
          <a:xfrm rot="8286797" flipH="1" flipV="1">
            <a:off x="2664126" y="3296524"/>
            <a:ext cx="1890991" cy="1396966"/>
          </a:xfrm>
          <a:custGeom>
            <a:avLst/>
            <a:gdLst>
              <a:gd name="connsiteX0" fmla="*/ 847953 w 1890991"/>
              <a:gd name="connsiteY0" fmla="*/ 167980 h 1396966"/>
              <a:gd name="connsiteX1" fmla="*/ 1549290 w 1890991"/>
              <a:gd name="connsiteY1" fmla="*/ 358899 h 1396966"/>
              <a:gd name="connsiteX2" fmla="*/ 1690054 w 1890991"/>
              <a:gd name="connsiteY2" fmla="*/ 321778 h 1396966"/>
              <a:gd name="connsiteX3" fmla="*/ 1600780 w 1890991"/>
              <a:gd name="connsiteY3" fmla="*/ 525677 h 1396966"/>
              <a:gd name="connsiteX4" fmla="*/ 1228949 w 1890991"/>
              <a:gd name="connsiteY4" fmla="*/ 443376 h 1396966"/>
              <a:gd name="connsiteX5" fmla="*/ 1361794 w 1890991"/>
              <a:gd name="connsiteY5" fmla="*/ 408344 h 1396966"/>
              <a:gd name="connsiteX6" fmla="*/ 875070 w 1890991"/>
              <a:gd name="connsiteY6" fmla="*/ 315464 h 1396966"/>
              <a:gd name="connsiteX7" fmla="*/ 847953 w 1890991"/>
              <a:gd name="connsiteY7" fmla="*/ 167980 h 1396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0991" h="1396966" fill="none" extrusionOk="0">
                <a:moveTo>
                  <a:pt x="847953" y="167980"/>
                </a:moveTo>
                <a:cubicBezTo>
                  <a:pt x="1126375" y="145692"/>
                  <a:pt x="1355962" y="198683"/>
                  <a:pt x="1549290" y="358899"/>
                </a:cubicBezTo>
                <a:cubicBezTo>
                  <a:pt x="1600209" y="349038"/>
                  <a:pt x="1638693" y="335267"/>
                  <a:pt x="1690054" y="321778"/>
                </a:cubicBezTo>
                <a:cubicBezTo>
                  <a:pt x="1673127" y="402550"/>
                  <a:pt x="1634179" y="426870"/>
                  <a:pt x="1600780" y="525677"/>
                </a:cubicBezTo>
                <a:cubicBezTo>
                  <a:pt x="1414992" y="504238"/>
                  <a:pt x="1340393" y="473275"/>
                  <a:pt x="1228949" y="443376"/>
                </a:cubicBezTo>
                <a:cubicBezTo>
                  <a:pt x="1291721" y="427772"/>
                  <a:pt x="1344744" y="412978"/>
                  <a:pt x="1361794" y="408344"/>
                </a:cubicBezTo>
                <a:cubicBezTo>
                  <a:pt x="1230302" y="339190"/>
                  <a:pt x="1057606" y="315454"/>
                  <a:pt x="875070" y="315464"/>
                </a:cubicBezTo>
                <a:cubicBezTo>
                  <a:pt x="872982" y="281663"/>
                  <a:pt x="841758" y="207615"/>
                  <a:pt x="847953" y="167980"/>
                </a:cubicBezTo>
                <a:close/>
              </a:path>
              <a:path w="1890991" h="1396966" stroke="0" extrusionOk="0">
                <a:moveTo>
                  <a:pt x="847953" y="167980"/>
                </a:moveTo>
                <a:cubicBezTo>
                  <a:pt x="1116282" y="140661"/>
                  <a:pt x="1402850" y="228876"/>
                  <a:pt x="1549290" y="358899"/>
                </a:cubicBezTo>
                <a:cubicBezTo>
                  <a:pt x="1567563" y="345383"/>
                  <a:pt x="1627931" y="333482"/>
                  <a:pt x="1690054" y="321778"/>
                </a:cubicBezTo>
                <a:cubicBezTo>
                  <a:pt x="1666424" y="379633"/>
                  <a:pt x="1638798" y="451480"/>
                  <a:pt x="1600780" y="525677"/>
                </a:cubicBezTo>
                <a:cubicBezTo>
                  <a:pt x="1483893" y="510952"/>
                  <a:pt x="1290865" y="437014"/>
                  <a:pt x="1228949" y="443376"/>
                </a:cubicBezTo>
                <a:cubicBezTo>
                  <a:pt x="1254807" y="424637"/>
                  <a:pt x="1345398" y="413425"/>
                  <a:pt x="1361794" y="408344"/>
                </a:cubicBezTo>
                <a:cubicBezTo>
                  <a:pt x="1211884" y="340363"/>
                  <a:pt x="1048972" y="323526"/>
                  <a:pt x="875070" y="315464"/>
                </a:cubicBezTo>
                <a:cubicBezTo>
                  <a:pt x="868782" y="253774"/>
                  <a:pt x="852187" y="213455"/>
                  <a:pt x="847953" y="167980"/>
                </a:cubicBezTo>
                <a:close/>
              </a:path>
            </a:pathLst>
          </a:custGeom>
          <a:solidFill>
            <a:srgbClr val="E1CCF0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704653997">
                  <a:prstGeom prst="circularArrow">
                    <a:avLst>
                      <a:gd name="adj1" fmla="val 10685"/>
                      <a:gd name="adj2" fmla="val 1008088"/>
                      <a:gd name="adj3" fmla="val 19705518"/>
                      <a:gd name="adj4" fmla="val 15574892"/>
                      <a:gd name="adj5" fmla="val 170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00F727CA-5C1C-C073-ADBF-B7C299924656}"/>
              </a:ext>
            </a:extLst>
          </p:cNvPr>
          <p:cNvSpPr/>
          <p:nvPr/>
        </p:nvSpPr>
        <p:spPr>
          <a:xfrm>
            <a:off x="2769246" y="3648803"/>
            <a:ext cx="1080000" cy="1080000"/>
          </a:xfrm>
          <a:custGeom>
            <a:avLst/>
            <a:gdLst>
              <a:gd name="connsiteX0" fmla="*/ 0 w 1080000"/>
              <a:gd name="connsiteY0" fmla="*/ 540000 h 1080000"/>
              <a:gd name="connsiteX1" fmla="*/ 540000 w 1080000"/>
              <a:gd name="connsiteY1" fmla="*/ 0 h 1080000"/>
              <a:gd name="connsiteX2" fmla="*/ 1080000 w 1080000"/>
              <a:gd name="connsiteY2" fmla="*/ 540000 h 1080000"/>
              <a:gd name="connsiteX3" fmla="*/ 540000 w 1080000"/>
              <a:gd name="connsiteY3" fmla="*/ 1080000 h 1080000"/>
              <a:gd name="connsiteX4" fmla="*/ 0 w 1080000"/>
              <a:gd name="connsiteY4" fmla="*/ 54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1080000" fill="none" extrusionOk="0">
                <a:moveTo>
                  <a:pt x="0" y="540000"/>
                </a:moveTo>
                <a:cubicBezTo>
                  <a:pt x="-27485" y="214552"/>
                  <a:pt x="196678" y="34480"/>
                  <a:pt x="540000" y="0"/>
                </a:cubicBezTo>
                <a:cubicBezTo>
                  <a:pt x="814419" y="1071"/>
                  <a:pt x="1028681" y="252352"/>
                  <a:pt x="1080000" y="540000"/>
                </a:cubicBezTo>
                <a:cubicBezTo>
                  <a:pt x="1069341" y="797022"/>
                  <a:pt x="835002" y="1073925"/>
                  <a:pt x="540000" y="1080000"/>
                </a:cubicBezTo>
                <a:cubicBezTo>
                  <a:pt x="277092" y="1076563"/>
                  <a:pt x="-1210" y="834347"/>
                  <a:pt x="0" y="540000"/>
                </a:cubicBezTo>
                <a:close/>
              </a:path>
              <a:path w="1080000" h="1080000" stroke="0" extrusionOk="0">
                <a:moveTo>
                  <a:pt x="0" y="540000"/>
                </a:moveTo>
                <a:cubicBezTo>
                  <a:pt x="10911" y="241637"/>
                  <a:pt x="209006" y="-34662"/>
                  <a:pt x="540000" y="0"/>
                </a:cubicBezTo>
                <a:cubicBezTo>
                  <a:pt x="866666" y="-20873"/>
                  <a:pt x="1038306" y="220873"/>
                  <a:pt x="1080000" y="540000"/>
                </a:cubicBezTo>
                <a:cubicBezTo>
                  <a:pt x="1083819" y="834990"/>
                  <a:pt x="817568" y="1061095"/>
                  <a:pt x="540000" y="1080000"/>
                </a:cubicBezTo>
                <a:cubicBezTo>
                  <a:pt x="241969" y="1127801"/>
                  <a:pt x="-10823" y="794481"/>
                  <a:pt x="0" y="540000"/>
                </a:cubicBezTo>
                <a:close/>
              </a:path>
            </a:pathLst>
          </a:custGeom>
          <a:solidFill>
            <a:srgbClr val="A996C0"/>
          </a:solidFill>
          <a:ln w="28575">
            <a:solidFill>
              <a:srgbClr val="8678B4"/>
            </a:solidFill>
            <a:extLst>
              <a:ext uri="{C807C97D-BFC1-408E-A445-0C87EB9F89A2}">
                <ask:lineSketchStyleProps xmlns:ask="http://schemas.microsoft.com/office/drawing/2018/sketchyshapes" sd="165418954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37" name="Pfeil: gebogen 36">
            <a:extLst>
              <a:ext uri="{FF2B5EF4-FFF2-40B4-BE49-F238E27FC236}">
                <a16:creationId xmlns:a16="http://schemas.microsoft.com/office/drawing/2014/main" id="{8B180477-45B1-E47C-E6D4-C6D89E56E38A}"/>
              </a:ext>
            </a:extLst>
          </p:cNvPr>
          <p:cNvSpPr/>
          <p:nvPr/>
        </p:nvSpPr>
        <p:spPr>
          <a:xfrm rot="8286797" flipH="1" flipV="1">
            <a:off x="3791639" y="2605384"/>
            <a:ext cx="1890991" cy="1396966"/>
          </a:xfrm>
          <a:custGeom>
            <a:avLst/>
            <a:gdLst>
              <a:gd name="connsiteX0" fmla="*/ 847953 w 1890991"/>
              <a:gd name="connsiteY0" fmla="*/ 167980 h 1396966"/>
              <a:gd name="connsiteX1" fmla="*/ 1549290 w 1890991"/>
              <a:gd name="connsiteY1" fmla="*/ 358899 h 1396966"/>
              <a:gd name="connsiteX2" fmla="*/ 1690054 w 1890991"/>
              <a:gd name="connsiteY2" fmla="*/ 321778 h 1396966"/>
              <a:gd name="connsiteX3" fmla="*/ 1600780 w 1890991"/>
              <a:gd name="connsiteY3" fmla="*/ 525677 h 1396966"/>
              <a:gd name="connsiteX4" fmla="*/ 1228949 w 1890991"/>
              <a:gd name="connsiteY4" fmla="*/ 443376 h 1396966"/>
              <a:gd name="connsiteX5" fmla="*/ 1361794 w 1890991"/>
              <a:gd name="connsiteY5" fmla="*/ 408344 h 1396966"/>
              <a:gd name="connsiteX6" fmla="*/ 875070 w 1890991"/>
              <a:gd name="connsiteY6" fmla="*/ 315464 h 1396966"/>
              <a:gd name="connsiteX7" fmla="*/ 847953 w 1890991"/>
              <a:gd name="connsiteY7" fmla="*/ 167980 h 1396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0991" h="1396966" fill="none" extrusionOk="0">
                <a:moveTo>
                  <a:pt x="847953" y="167980"/>
                </a:moveTo>
                <a:cubicBezTo>
                  <a:pt x="1126375" y="145692"/>
                  <a:pt x="1355962" y="198683"/>
                  <a:pt x="1549290" y="358899"/>
                </a:cubicBezTo>
                <a:cubicBezTo>
                  <a:pt x="1600209" y="349038"/>
                  <a:pt x="1638693" y="335267"/>
                  <a:pt x="1690054" y="321778"/>
                </a:cubicBezTo>
                <a:cubicBezTo>
                  <a:pt x="1673127" y="402550"/>
                  <a:pt x="1634179" y="426870"/>
                  <a:pt x="1600780" y="525677"/>
                </a:cubicBezTo>
                <a:cubicBezTo>
                  <a:pt x="1414992" y="504238"/>
                  <a:pt x="1340393" y="473275"/>
                  <a:pt x="1228949" y="443376"/>
                </a:cubicBezTo>
                <a:cubicBezTo>
                  <a:pt x="1291721" y="427772"/>
                  <a:pt x="1344744" y="412978"/>
                  <a:pt x="1361794" y="408344"/>
                </a:cubicBezTo>
                <a:cubicBezTo>
                  <a:pt x="1230302" y="339190"/>
                  <a:pt x="1057606" y="315454"/>
                  <a:pt x="875070" y="315464"/>
                </a:cubicBezTo>
                <a:cubicBezTo>
                  <a:pt x="872982" y="281663"/>
                  <a:pt x="841758" y="207615"/>
                  <a:pt x="847953" y="167980"/>
                </a:cubicBezTo>
                <a:close/>
              </a:path>
              <a:path w="1890991" h="1396966" stroke="0" extrusionOk="0">
                <a:moveTo>
                  <a:pt x="847953" y="167980"/>
                </a:moveTo>
                <a:cubicBezTo>
                  <a:pt x="1116282" y="140661"/>
                  <a:pt x="1402850" y="228876"/>
                  <a:pt x="1549290" y="358899"/>
                </a:cubicBezTo>
                <a:cubicBezTo>
                  <a:pt x="1567563" y="345383"/>
                  <a:pt x="1627931" y="333482"/>
                  <a:pt x="1690054" y="321778"/>
                </a:cubicBezTo>
                <a:cubicBezTo>
                  <a:pt x="1666424" y="379633"/>
                  <a:pt x="1638798" y="451480"/>
                  <a:pt x="1600780" y="525677"/>
                </a:cubicBezTo>
                <a:cubicBezTo>
                  <a:pt x="1483893" y="510952"/>
                  <a:pt x="1290865" y="437014"/>
                  <a:pt x="1228949" y="443376"/>
                </a:cubicBezTo>
                <a:cubicBezTo>
                  <a:pt x="1254807" y="424637"/>
                  <a:pt x="1345398" y="413425"/>
                  <a:pt x="1361794" y="408344"/>
                </a:cubicBezTo>
                <a:cubicBezTo>
                  <a:pt x="1211884" y="340363"/>
                  <a:pt x="1048972" y="323526"/>
                  <a:pt x="875070" y="315464"/>
                </a:cubicBezTo>
                <a:cubicBezTo>
                  <a:pt x="868782" y="253774"/>
                  <a:pt x="852187" y="213455"/>
                  <a:pt x="847953" y="167980"/>
                </a:cubicBezTo>
                <a:close/>
              </a:path>
            </a:pathLst>
          </a:custGeom>
          <a:solidFill>
            <a:srgbClr val="E1CCF0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704653997">
                  <a:prstGeom prst="circularArrow">
                    <a:avLst>
                      <a:gd name="adj1" fmla="val 10685"/>
                      <a:gd name="adj2" fmla="val 1008088"/>
                      <a:gd name="adj3" fmla="val 19705518"/>
                      <a:gd name="adj4" fmla="val 15574892"/>
                      <a:gd name="adj5" fmla="val 170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39" name="Pfeil: gebogen 38">
            <a:extLst>
              <a:ext uri="{FF2B5EF4-FFF2-40B4-BE49-F238E27FC236}">
                <a16:creationId xmlns:a16="http://schemas.microsoft.com/office/drawing/2014/main" id="{9D5A739D-F411-93C7-2205-67E1B7C7FCF2}"/>
              </a:ext>
            </a:extLst>
          </p:cNvPr>
          <p:cNvSpPr/>
          <p:nvPr/>
        </p:nvSpPr>
        <p:spPr>
          <a:xfrm rot="8286797" flipH="1" flipV="1">
            <a:off x="1462737" y="3959874"/>
            <a:ext cx="1890991" cy="1396966"/>
          </a:xfrm>
          <a:custGeom>
            <a:avLst/>
            <a:gdLst>
              <a:gd name="connsiteX0" fmla="*/ 847953 w 1890991"/>
              <a:gd name="connsiteY0" fmla="*/ 167980 h 1396966"/>
              <a:gd name="connsiteX1" fmla="*/ 1549290 w 1890991"/>
              <a:gd name="connsiteY1" fmla="*/ 358899 h 1396966"/>
              <a:gd name="connsiteX2" fmla="*/ 1690054 w 1890991"/>
              <a:gd name="connsiteY2" fmla="*/ 321778 h 1396966"/>
              <a:gd name="connsiteX3" fmla="*/ 1600780 w 1890991"/>
              <a:gd name="connsiteY3" fmla="*/ 525677 h 1396966"/>
              <a:gd name="connsiteX4" fmla="*/ 1228949 w 1890991"/>
              <a:gd name="connsiteY4" fmla="*/ 443376 h 1396966"/>
              <a:gd name="connsiteX5" fmla="*/ 1361794 w 1890991"/>
              <a:gd name="connsiteY5" fmla="*/ 408344 h 1396966"/>
              <a:gd name="connsiteX6" fmla="*/ 875070 w 1890991"/>
              <a:gd name="connsiteY6" fmla="*/ 315464 h 1396966"/>
              <a:gd name="connsiteX7" fmla="*/ 847953 w 1890991"/>
              <a:gd name="connsiteY7" fmla="*/ 167980 h 1396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0991" h="1396966" fill="none" extrusionOk="0">
                <a:moveTo>
                  <a:pt x="847953" y="167980"/>
                </a:moveTo>
                <a:cubicBezTo>
                  <a:pt x="1126375" y="145692"/>
                  <a:pt x="1355962" y="198683"/>
                  <a:pt x="1549290" y="358899"/>
                </a:cubicBezTo>
                <a:cubicBezTo>
                  <a:pt x="1600209" y="349038"/>
                  <a:pt x="1638693" y="335267"/>
                  <a:pt x="1690054" y="321778"/>
                </a:cubicBezTo>
                <a:cubicBezTo>
                  <a:pt x="1673127" y="402550"/>
                  <a:pt x="1634179" y="426870"/>
                  <a:pt x="1600780" y="525677"/>
                </a:cubicBezTo>
                <a:cubicBezTo>
                  <a:pt x="1414992" y="504238"/>
                  <a:pt x="1340393" y="473275"/>
                  <a:pt x="1228949" y="443376"/>
                </a:cubicBezTo>
                <a:cubicBezTo>
                  <a:pt x="1291721" y="427772"/>
                  <a:pt x="1344744" y="412978"/>
                  <a:pt x="1361794" y="408344"/>
                </a:cubicBezTo>
                <a:cubicBezTo>
                  <a:pt x="1230302" y="339190"/>
                  <a:pt x="1057606" y="315454"/>
                  <a:pt x="875070" y="315464"/>
                </a:cubicBezTo>
                <a:cubicBezTo>
                  <a:pt x="872982" y="281663"/>
                  <a:pt x="841758" y="207615"/>
                  <a:pt x="847953" y="167980"/>
                </a:cubicBezTo>
                <a:close/>
              </a:path>
              <a:path w="1890991" h="1396966" stroke="0" extrusionOk="0">
                <a:moveTo>
                  <a:pt x="847953" y="167980"/>
                </a:moveTo>
                <a:cubicBezTo>
                  <a:pt x="1116282" y="140661"/>
                  <a:pt x="1402850" y="228876"/>
                  <a:pt x="1549290" y="358899"/>
                </a:cubicBezTo>
                <a:cubicBezTo>
                  <a:pt x="1567563" y="345383"/>
                  <a:pt x="1627931" y="333482"/>
                  <a:pt x="1690054" y="321778"/>
                </a:cubicBezTo>
                <a:cubicBezTo>
                  <a:pt x="1666424" y="379633"/>
                  <a:pt x="1638798" y="451480"/>
                  <a:pt x="1600780" y="525677"/>
                </a:cubicBezTo>
                <a:cubicBezTo>
                  <a:pt x="1483893" y="510952"/>
                  <a:pt x="1290865" y="437014"/>
                  <a:pt x="1228949" y="443376"/>
                </a:cubicBezTo>
                <a:cubicBezTo>
                  <a:pt x="1254807" y="424637"/>
                  <a:pt x="1345398" y="413425"/>
                  <a:pt x="1361794" y="408344"/>
                </a:cubicBezTo>
                <a:cubicBezTo>
                  <a:pt x="1211884" y="340363"/>
                  <a:pt x="1048972" y="323526"/>
                  <a:pt x="875070" y="315464"/>
                </a:cubicBezTo>
                <a:cubicBezTo>
                  <a:pt x="868782" y="253774"/>
                  <a:pt x="852187" y="213455"/>
                  <a:pt x="847953" y="167980"/>
                </a:cubicBezTo>
                <a:close/>
              </a:path>
            </a:pathLst>
          </a:custGeom>
          <a:solidFill>
            <a:srgbClr val="E1CCF0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704653997">
                  <a:prstGeom prst="circularArrow">
                    <a:avLst>
                      <a:gd name="adj1" fmla="val 10685"/>
                      <a:gd name="adj2" fmla="val 1008088"/>
                      <a:gd name="adj3" fmla="val 19705518"/>
                      <a:gd name="adj4" fmla="val 15574892"/>
                      <a:gd name="adj5" fmla="val 170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40" name="Ellipse 39">
            <a:extLst>
              <a:ext uri="{FF2B5EF4-FFF2-40B4-BE49-F238E27FC236}">
                <a16:creationId xmlns:a16="http://schemas.microsoft.com/office/drawing/2014/main" id="{8D523B4A-FD1D-E100-1A88-1A84FCB4CFE6}"/>
              </a:ext>
            </a:extLst>
          </p:cNvPr>
          <p:cNvSpPr/>
          <p:nvPr/>
        </p:nvSpPr>
        <p:spPr>
          <a:xfrm>
            <a:off x="1596413" y="4331922"/>
            <a:ext cx="1080000" cy="1080000"/>
          </a:xfrm>
          <a:custGeom>
            <a:avLst/>
            <a:gdLst>
              <a:gd name="connsiteX0" fmla="*/ 0 w 1080000"/>
              <a:gd name="connsiteY0" fmla="*/ 540000 h 1080000"/>
              <a:gd name="connsiteX1" fmla="*/ 540000 w 1080000"/>
              <a:gd name="connsiteY1" fmla="*/ 0 h 1080000"/>
              <a:gd name="connsiteX2" fmla="*/ 1080000 w 1080000"/>
              <a:gd name="connsiteY2" fmla="*/ 540000 h 1080000"/>
              <a:gd name="connsiteX3" fmla="*/ 540000 w 1080000"/>
              <a:gd name="connsiteY3" fmla="*/ 1080000 h 1080000"/>
              <a:gd name="connsiteX4" fmla="*/ 0 w 1080000"/>
              <a:gd name="connsiteY4" fmla="*/ 54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1080000" fill="none" extrusionOk="0">
                <a:moveTo>
                  <a:pt x="0" y="540000"/>
                </a:moveTo>
                <a:cubicBezTo>
                  <a:pt x="-27485" y="214552"/>
                  <a:pt x="196678" y="34480"/>
                  <a:pt x="540000" y="0"/>
                </a:cubicBezTo>
                <a:cubicBezTo>
                  <a:pt x="814419" y="1071"/>
                  <a:pt x="1028681" y="252352"/>
                  <a:pt x="1080000" y="540000"/>
                </a:cubicBezTo>
                <a:cubicBezTo>
                  <a:pt x="1069341" y="797022"/>
                  <a:pt x="835002" y="1073925"/>
                  <a:pt x="540000" y="1080000"/>
                </a:cubicBezTo>
                <a:cubicBezTo>
                  <a:pt x="277092" y="1076563"/>
                  <a:pt x="-1210" y="834347"/>
                  <a:pt x="0" y="540000"/>
                </a:cubicBezTo>
                <a:close/>
              </a:path>
              <a:path w="1080000" h="1080000" stroke="0" extrusionOk="0">
                <a:moveTo>
                  <a:pt x="0" y="540000"/>
                </a:moveTo>
                <a:cubicBezTo>
                  <a:pt x="10911" y="241637"/>
                  <a:pt x="209006" y="-34662"/>
                  <a:pt x="540000" y="0"/>
                </a:cubicBezTo>
                <a:cubicBezTo>
                  <a:pt x="866666" y="-20873"/>
                  <a:pt x="1038306" y="220873"/>
                  <a:pt x="1080000" y="540000"/>
                </a:cubicBezTo>
                <a:cubicBezTo>
                  <a:pt x="1083819" y="834990"/>
                  <a:pt x="817568" y="1061095"/>
                  <a:pt x="540000" y="1080000"/>
                </a:cubicBezTo>
                <a:cubicBezTo>
                  <a:pt x="241969" y="1127801"/>
                  <a:pt x="-10823" y="794481"/>
                  <a:pt x="0" y="540000"/>
                </a:cubicBezTo>
                <a:close/>
              </a:path>
            </a:pathLst>
          </a:custGeom>
          <a:solidFill>
            <a:srgbClr val="A996C0"/>
          </a:solidFill>
          <a:ln w="28575">
            <a:solidFill>
              <a:srgbClr val="8678B4"/>
            </a:solidFill>
            <a:extLst>
              <a:ext uri="{C807C97D-BFC1-408E-A445-0C87EB9F89A2}">
                <ask:lineSketchStyleProps xmlns:ask="http://schemas.microsoft.com/office/drawing/2018/sketchyshapes" sd="165418954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3EEBB4B8-15B8-EA41-0122-C7D332C8EB10}"/>
              </a:ext>
            </a:extLst>
          </p:cNvPr>
          <p:cNvSpPr/>
          <p:nvPr/>
        </p:nvSpPr>
        <p:spPr>
          <a:xfrm>
            <a:off x="1337357" y="4629850"/>
            <a:ext cx="1587812" cy="4924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2023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28,6M€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14F28D54-EABA-F200-7604-389516896B72}"/>
              </a:ext>
            </a:extLst>
          </p:cNvPr>
          <p:cNvSpPr/>
          <p:nvPr/>
        </p:nvSpPr>
        <p:spPr>
          <a:xfrm>
            <a:off x="2521275" y="3965365"/>
            <a:ext cx="1587812" cy="4924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2024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34,7M€</a:t>
            </a:r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94577F38-53AA-ECD5-0C61-3C420EB2ACDD}"/>
              </a:ext>
            </a:extLst>
          </p:cNvPr>
          <p:cNvSpPr/>
          <p:nvPr/>
        </p:nvSpPr>
        <p:spPr>
          <a:xfrm>
            <a:off x="4007978" y="2943096"/>
            <a:ext cx="1080000" cy="1080000"/>
          </a:xfrm>
          <a:custGeom>
            <a:avLst/>
            <a:gdLst>
              <a:gd name="connsiteX0" fmla="*/ 0 w 1080000"/>
              <a:gd name="connsiteY0" fmla="*/ 540000 h 1080000"/>
              <a:gd name="connsiteX1" fmla="*/ 540000 w 1080000"/>
              <a:gd name="connsiteY1" fmla="*/ 0 h 1080000"/>
              <a:gd name="connsiteX2" fmla="*/ 1080000 w 1080000"/>
              <a:gd name="connsiteY2" fmla="*/ 540000 h 1080000"/>
              <a:gd name="connsiteX3" fmla="*/ 540000 w 1080000"/>
              <a:gd name="connsiteY3" fmla="*/ 1080000 h 1080000"/>
              <a:gd name="connsiteX4" fmla="*/ 0 w 1080000"/>
              <a:gd name="connsiteY4" fmla="*/ 54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1080000" fill="none" extrusionOk="0">
                <a:moveTo>
                  <a:pt x="0" y="540000"/>
                </a:moveTo>
                <a:cubicBezTo>
                  <a:pt x="-27485" y="214552"/>
                  <a:pt x="196678" y="34480"/>
                  <a:pt x="540000" y="0"/>
                </a:cubicBezTo>
                <a:cubicBezTo>
                  <a:pt x="814419" y="1071"/>
                  <a:pt x="1028681" y="252352"/>
                  <a:pt x="1080000" y="540000"/>
                </a:cubicBezTo>
                <a:cubicBezTo>
                  <a:pt x="1069341" y="797022"/>
                  <a:pt x="835002" y="1073925"/>
                  <a:pt x="540000" y="1080000"/>
                </a:cubicBezTo>
                <a:cubicBezTo>
                  <a:pt x="277092" y="1076563"/>
                  <a:pt x="-1210" y="834347"/>
                  <a:pt x="0" y="540000"/>
                </a:cubicBezTo>
                <a:close/>
              </a:path>
              <a:path w="1080000" h="1080000" stroke="0" extrusionOk="0">
                <a:moveTo>
                  <a:pt x="0" y="540000"/>
                </a:moveTo>
                <a:cubicBezTo>
                  <a:pt x="10911" y="241637"/>
                  <a:pt x="209006" y="-34662"/>
                  <a:pt x="540000" y="0"/>
                </a:cubicBezTo>
                <a:cubicBezTo>
                  <a:pt x="866666" y="-20873"/>
                  <a:pt x="1038306" y="220873"/>
                  <a:pt x="1080000" y="540000"/>
                </a:cubicBezTo>
                <a:cubicBezTo>
                  <a:pt x="1083819" y="834990"/>
                  <a:pt x="817568" y="1061095"/>
                  <a:pt x="540000" y="1080000"/>
                </a:cubicBezTo>
                <a:cubicBezTo>
                  <a:pt x="241969" y="1127801"/>
                  <a:pt x="-10823" y="794481"/>
                  <a:pt x="0" y="540000"/>
                </a:cubicBezTo>
                <a:close/>
              </a:path>
            </a:pathLst>
          </a:custGeom>
          <a:solidFill>
            <a:srgbClr val="A996C0"/>
          </a:solidFill>
          <a:ln w="28575">
            <a:solidFill>
              <a:srgbClr val="8678B4"/>
            </a:solidFill>
            <a:extLst>
              <a:ext uri="{C807C97D-BFC1-408E-A445-0C87EB9F89A2}">
                <ask:lineSketchStyleProps xmlns:ask="http://schemas.microsoft.com/office/drawing/2018/sketchyshapes" sd="165418954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E9768E06-D67B-D932-F436-80AF007E9238}"/>
              </a:ext>
            </a:extLst>
          </p:cNvPr>
          <p:cNvSpPr/>
          <p:nvPr/>
        </p:nvSpPr>
        <p:spPr>
          <a:xfrm>
            <a:off x="3746432" y="3217335"/>
            <a:ext cx="1587812" cy="5386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2025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38,9 Mio€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92241581-EBEE-9AA6-C9FC-59EC699A060A}"/>
              </a:ext>
            </a:extLst>
          </p:cNvPr>
          <p:cNvSpPr/>
          <p:nvPr/>
        </p:nvSpPr>
        <p:spPr>
          <a:xfrm>
            <a:off x="6336060" y="1286037"/>
            <a:ext cx="1692000" cy="1692000"/>
          </a:xfrm>
          <a:custGeom>
            <a:avLst/>
            <a:gdLst>
              <a:gd name="connsiteX0" fmla="*/ 0 w 1692000"/>
              <a:gd name="connsiteY0" fmla="*/ 846000 h 1692000"/>
              <a:gd name="connsiteX1" fmla="*/ 846000 w 1692000"/>
              <a:gd name="connsiteY1" fmla="*/ 0 h 1692000"/>
              <a:gd name="connsiteX2" fmla="*/ 1692000 w 1692000"/>
              <a:gd name="connsiteY2" fmla="*/ 846000 h 1692000"/>
              <a:gd name="connsiteX3" fmla="*/ 846000 w 1692000"/>
              <a:gd name="connsiteY3" fmla="*/ 1692000 h 1692000"/>
              <a:gd name="connsiteX4" fmla="*/ 0 w 1692000"/>
              <a:gd name="connsiteY4" fmla="*/ 846000 h 16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92000" h="1692000" fill="none" extrusionOk="0">
                <a:moveTo>
                  <a:pt x="0" y="846000"/>
                </a:moveTo>
                <a:cubicBezTo>
                  <a:pt x="-48459" y="330787"/>
                  <a:pt x="308117" y="54029"/>
                  <a:pt x="846000" y="0"/>
                </a:cubicBezTo>
                <a:cubicBezTo>
                  <a:pt x="1266769" y="2090"/>
                  <a:pt x="1683901" y="380438"/>
                  <a:pt x="1692000" y="846000"/>
                </a:cubicBezTo>
                <a:cubicBezTo>
                  <a:pt x="1670420" y="1229794"/>
                  <a:pt x="1269360" y="1609534"/>
                  <a:pt x="846000" y="1692000"/>
                </a:cubicBezTo>
                <a:cubicBezTo>
                  <a:pt x="469483" y="1683175"/>
                  <a:pt x="-18135" y="1254959"/>
                  <a:pt x="0" y="846000"/>
                </a:cubicBezTo>
                <a:close/>
              </a:path>
              <a:path w="1692000" h="1692000" stroke="0" extrusionOk="0">
                <a:moveTo>
                  <a:pt x="0" y="846000"/>
                </a:moveTo>
                <a:cubicBezTo>
                  <a:pt x="69605" y="377947"/>
                  <a:pt x="324691" y="-57215"/>
                  <a:pt x="846000" y="0"/>
                </a:cubicBezTo>
                <a:cubicBezTo>
                  <a:pt x="1388524" y="-55275"/>
                  <a:pt x="1657839" y="361649"/>
                  <a:pt x="1692000" y="846000"/>
                </a:cubicBezTo>
                <a:cubicBezTo>
                  <a:pt x="1716858" y="1292117"/>
                  <a:pt x="1251597" y="1635616"/>
                  <a:pt x="846000" y="1692000"/>
                </a:cubicBezTo>
                <a:cubicBezTo>
                  <a:pt x="378833" y="1707542"/>
                  <a:pt x="-15703" y="1249752"/>
                  <a:pt x="0" y="846000"/>
                </a:cubicBezTo>
                <a:close/>
              </a:path>
            </a:pathLst>
          </a:custGeom>
          <a:solidFill>
            <a:srgbClr val="F3D03E"/>
          </a:solidFill>
          <a:ln w="57150">
            <a:solidFill>
              <a:srgbClr val="FBF1C5"/>
            </a:solidFill>
            <a:extLst>
              <a:ext uri="{C807C97D-BFC1-408E-A445-0C87EB9F89A2}">
                <ask:lineSketchStyleProps xmlns:ask="http://schemas.microsoft.com/office/drawing/2018/sketchyshapes" sd="165418954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499F72DC-D987-45D6-3F1A-864D052F208F}"/>
              </a:ext>
            </a:extLst>
          </p:cNvPr>
          <p:cNvSpPr/>
          <p:nvPr/>
        </p:nvSpPr>
        <p:spPr>
          <a:xfrm>
            <a:off x="5613038" y="1626274"/>
            <a:ext cx="3120392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log Script" panose="02000503000000020004" pitchFamily="50" charset="0"/>
                <a:ea typeface="+mn-ea"/>
                <a:cs typeface="+mn-cs"/>
              </a:rPr>
              <a:t>2027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log Script" panose="02000503000000020004" pitchFamily="50" charset="0"/>
                <a:ea typeface="+mn-ea"/>
                <a:cs typeface="+mn-cs"/>
              </a:rPr>
              <a:t>50,0 Mio€</a:t>
            </a:r>
            <a:endParaRPr kumimoji="0" lang="en-US" sz="11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log Script" panose="02000503000000020004" pitchFamily="50" charset="0"/>
              <a:ea typeface="+mn-ea"/>
              <a:cs typeface="+mn-cs"/>
            </a:endParaRPr>
          </a:p>
        </p:txBody>
      </p:sp>
      <p:sp>
        <p:nvSpPr>
          <p:cNvPr id="51" name="Pfeil: gebogen 50">
            <a:extLst>
              <a:ext uri="{FF2B5EF4-FFF2-40B4-BE49-F238E27FC236}">
                <a16:creationId xmlns:a16="http://schemas.microsoft.com/office/drawing/2014/main" id="{0C262112-AF10-8B3E-9FB4-9A8F1BF153AE}"/>
              </a:ext>
            </a:extLst>
          </p:cNvPr>
          <p:cNvSpPr/>
          <p:nvPr/>
        </p:nvSpPr>
        <p:spPr>
          <a:xfrm rot="8286797" flipH="1" flipV="1">
            <a:off x="224744" y="4708352"/>
            <a:ext cx="1890991" cy="1396966"/>
          </a:xfrm>
          <a:custGeom>
            <a:avLst/>
            <a:gdLst>
              <a:gd name="connsiteX0" fmla="*/ 847953 w 1890991"/>
              <a:gd name="connsiteY0" fmla="*/ 167980 h 1396966"/>
              <a:gd name="connsiteX1" fmla="*/ 1549290 w 1890991"/>
              <a:gd name="connsiteY1" fmla="*/ 358899 h 1396966"/>
              <a:gd name="connsiteX2" fmla="*/ 1690054 w 1890991"/>
              <a:gd name="connsiteY2" fmla="*/ 321778 h 1396966"/>
              <a:gd name="connsiteX3" fmla="*/ 1600780 w 1890991"/>
              <a:gd name="connsiteY3" fmla="*/ 525677 h 1396966"/>
              <a:gd name="connsiteX4" fmla="*/ 1228949 w 1890991"/>
              <a:gd name="connsiteY4" fmla="*/ 443376 h 1396966"/>
              <a:gd name="connsiteX5" fmla="*/ 1361794 w 1890991"/>
              <a:gd name="connsiteY5" fmla="*/ 408344 h 1396966"/>
              <a:gd name="connsiteX6" fmla="*/ 875070 w 1890991"/>
              <a:gd name="connsiteY6" fmla="*/ 315464 h 1396966"/>
              <a:gd name="connsiteX7" fmla="*/ 847953 w 1890991"/>
              <a:gd name="connsiteY7" fmla="*/ 167980 h 1396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0991" h="1396966" fill="none" extrusionOk="0">
                <a:moveTo>
                  <a:pt x="847953" y="167980"/>
                </a:moveTo>
                <a:cubicBezTo>
                  <a:pt x="1126375" y="145692"/>
                  <a:pt x="1355962" y="198683"/>
                  <a:pt x="1549290" y="358899"/>
                </a:cubicBezTo>
                <a:cubicBezTo>
                  <a:pt x="1600209" y="349038"/>
                  <a:pt x="1638693" y="335267"/>
                  <a:pt x="1690054" y="321778"/>
                </a:cubicBezTo>
                <a:cubicBezTo>
                  <a:pt x="1673127" y="402550"/>
                  <a:pt x="1634179" y="426870"/>
                  <a:pt x="1600780" y="525677"/>
                </a:cubicBezTo>
                <a:cubicBezTo>
                  <a:pt x="1414992" y="504238"/>
                  <a:pt x="1340393" y="473275"/>
                  <a:pt x="1228949" y="443376"/>
                </a:cubicBezTo>
                <a:cubicBezTo>
                  <a:pt x="1291721" y="427772"/>
                  <a:pt x="1344744" y="412978"/>
                  <a:pt x="1361794" y="408344"/>
                </a:cubicBezTo>
                <a:cubicBezTo>
                  <a:pt x="1230302" y="339190"/>
                  <a:pt x="1057606" y="315454"/>
                  <a:pt x="875070" y="315464"/>
                </a:cubicBezTo>
                <a:cubicBezTo>
                  <a:pt x="872982" y="281663"/>
                  <a:pt x="841758" y="207615"/>
                  <a:pt x="847953" y="167980"/>
                </a:cubicBezTo>
                <a:close/>
              </a:path>
              <a:path w="1890991" h="1396966" stroke="0" extrusionOk="0">
                <a:moveTo>
                  <a:pt x="847953" y="167980"/>
                </a:moveTo>
                <a:cubicBezTo>
                  <a:pt x="1116282" y="140661"/>
                  <a:pt x="1402850" y="228876"/>
                  <a:pt x="1549290" y="358899"/>
                </a:cubicBezTo>
                <a:cubicBezTo>
                  <a:pt x="1567563" y="345383"/>
                  <a:pt x="1627931" y="333482"/>
                  <a:pt x="1690054" y="321778"/>
                </a:cubicBezTo>
                <a:cubicBezTo>
                  <a:pt x="1666424" y="379633"/>
                  <a:pt x="1638798" y="451480"/>
                  <a:pt x="1600780" y="525677"/>
                </a:cubicBezTo>
                <a:cubicBezTo>
                  <a:pt x="1483893" y="510952"/>
                  <a:pt x="1290865" y="437014"/>
                  <a:pt x="1228949" y="443376"/>
                </a:cubicBezTo>
                <a:cubicBezTo>
                  <a:pt x="1254807" y="424637"/>
                  <a:pt x="1345398" y="413425"/>
                  <a:pt x="1361794" y="408344"/>
                </a:cubicBezTo>
                <a:cubicBezTo>
                  <a:pt x="1211884" y="340363"/>
                  <a:pt x="1048972" y="323526"/>
                  <a:pt x="875070" y="315464"/>
                </a:cubicBezTo>
                <a:cubicBezTo>
                  <a:pt x="868782" y="253774"/>
                  <a:pt x="852187" y="213455"/>
                  <a:pt x="847953" y="167980"/>
                </a:cubicBezTo>
                <a:close/>
              </a:path>
            </a:pathLst>
          </a:custGeom>
          <a:solidFill>
            <a:srgbClr val="E1CCF0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704653997">
                  <a:prstGeom prst="circularArrow">
                    <a:avLst>
                      <a:gd name="adj1" fmla="val 10685"/>
                      <a:gd name="adj2" fmla="val 1008088"/>
                      <a:gd name="adj3" fmla="val 19705518"/>
                      <a:gd name="adj4" fmla="val 15574892"/>
                      <a:gd name="adj5" fmla="val 170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42787ABB-E031-C3C0-E89A-97E19353DA1C}"/>
              </a:ext>
            </a:extLst>
          </p:cNvPr>
          <p:cNvSpPr/>
          <p:nvPr/>
        </p:nvSpPr>
        <p:spPr>
          <a:xfrm>
            <a:off x="367945" y="5061350"/>
            <a:ext cx="1080000" cy="1080000"/>
          </a:xfrm>
          <a:custGeom>
            <a:avLst/>
            <a:gdLst>
              <a:gd name="connsiteX0" fmla="*/ 0 w 1080000"/>
              <a:gd name="connsiteY0" fmla="*/ 540000 h 1080000"/>
              <a:gd name="connsiteX1" fmla="*/ 540000 w 1080000"/>
              <a:gd name="connsiteY1" fmla="*/ 0 h 1080000"/>
              <a:gd name="connsiteX2" fmla="*/ 1080000 w 1080000"/>
              <a:gd name="connsiteY2" fmla="*/ 540000 h 1080000"/>
              <a:gd name="connsiteX3" fmla="*/ 540000 w 1080000"/>
              <a:gd name="connsiteY3" fmla="*/ 1080000 h 1080000"/>
              <a:gd name="connsiteX4" fmla="*/ 0 w 1080000"/>
              <a:gd name="connsiteY4" fmla="*/ 54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1080000" fill="none" extrusionOk="0">
                <a:moveTo>
                  <a:pt x="0" y="540000"/>
                </a:moveTo>
                <a:cubicBezTo>
                  <a:pt x="-27485" y="214552"/>
                  <a:pt x="196678" y="34480"/>
                  <a:pt x="540000" y="0"/>
                </a:cubicBezTo>
                <a:cubicBezTo>
                  <a:pt x="814419" y="1071"/>
                  <a:pt x="1028681" y="252352"/>
                  <a:pt x="1080000" y="540000"/>
                </a:cubicBezTo>
                <a:cubicBezTo>
                  <a:pt x="1069341" y="797022"/>
                  <a:pt x="835002" y="1073925"/>
                  <a:pt x="540000" y="1080000"/>
                </a:cubicBezTo>
                <a:cubicBezTo>
                  <a:pt x="277092" y="1076563"/>
                  <a:pt x="-1210" y="834347"/>
                  <a:pt x="0" y="540000"/>
                </a:cubicBezTo>
                <a:close/>
              </a:path>
              <a:path w="1080000" h="1080000" stroke="0" extrusionOk="0">
                <a:moveTo>
                  <a:pt x="0" y="540000"/>
                </a:moveTo>
                <a:cubicBezTo>
                  <a:pt x="10911" y="241637"/>
                  <a:pt x="209006" y="-34662"/>
                  <a:pt x="540000" y="0"/>
                </a:cubicBezTo>
                <a:cubicBezTo>
                  <a:pt x="866666" y="-20873"/>
                  <a:pt x="1038306" y="220873"/>
                  <a:pt x="1080000" y="540000"/>
                </a:cubicBezTo>
                <a:cubicBezTo>
                  <a:pt x="1083819" y="834990"/>
                  <a:pt x="817568" y="1061095"/>
                  <a:pt x="540000" y="1080000"/>
                </a:cubicBezTo>
                <a:cubicBezTo>
                  <a:pt x="241969" y="1127801"/>
                  <a:pt x="-10823" y="794481"/>
                  <a:pt x="0" y="540000"/>
                </a:cubicBezTo>
                <a:close/>
              </a:path>
            </a:pathLst>
          </a:custGeom>
          <a:solidFill>
            <a:srgbClr val="A996C0"/>
          </a:solidFill>
          <a:ln w="28575">
            <a:solidFill>
              <a:srgbClr val="8678B4"/>
            </a:solidFill>
            <a:extLst>
              <a:ext uri="{C807C97D-BFC1-408E-A445-0C87EB9F89A2}">
                <ask:lineSketchStyleProps xmlns:ask="http://schemas.microsoft.com/office/drawing/2018/sketchyshapes" sd="165418954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53" name="Rechteck 52">
            <a:extLst>
              <a:ext uri="{FF2B5EF4-FFF2-40B4-BE49-F238E27FC236}">
                <a16:creationId xmlns:a16="http://schemas.microsoft.com/office/drawing/2014/main" id="{8871A553-134E-A369-9844-96873243CB9E}"/>
              </a:ext>
            </a:extLst>
          </p:cNvPr>
          <p:cNvSpPr/>
          <p:nvPr/>
        </p:nvSpPr>
        <p:spPr>
          <a:xfrm>
            <a:off x="103961" y="5343589"/>
            <a:ext cx="158781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2022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25,2M€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58" name="Pfeil: gebogen 57">
            <a:extLst>
              <a:ext uri="{FF2B5EF4-FFF2-40B4-BE49-F238E27FC236}">
                <a16:creationId xmlns:a16="http://schemas.microsoft.com/office/drawing/2014/main" id="{C9902A4B-4E07-075E-3AA3-F149F6C675D9}"/>
              </a:ext>
            </a:extLst>
          </p:cNvPr>
          <p:cNvSpPr/>
          <p:nvPr/>
        </p:nvSpPr>
        <p:spPr>
          <a:xfrm rot="8286797" flipH="1" flipV="1">
            <a:off x="4938031" y="2018978"/>
            <a:ext cx="1890991" cy="1396966"/>
          </a:xfrm>
          <a:custGeom>
            <a:avLst/>
            <a:gdLst>
              <a:gd name="connsiteX0" fmla="*/ 847953 w 1890991"/>
              <a:gd name="connsiteY0" fmla="*/ 167980 h 1396966"/>
              <a:gd name="connsiteX1" fmla="*/ 1549290 w 1890991"/>
              <a:gd name="connsiteY1" fmla="*/ 358899 h 1396966"/>
              <a:gd name="connsiteX2" fmla="*/ 1690054 w 1890991"/>
              <a:gd name="connsiteY2" fmla="*/ 321778 h 1396966"/>
              <a:gd name="connsiteX3" fmla="*/ 1600780 w 1890991"/>
              <a:gd name="connsiteY3" fmla="*/ 525677 h 1396966"/>
              <a:gd name="connsiteX4" fmla="*/ 1228949 w 1890991"/>
              <a:gd name="connsiteY4" fmla="*/ 443376 h 1396966"/>
              <a:gd name="connsiteX5" fmla="*/ 1361794 w 1890991"/>
              <a:gd name="connsiteY5" fmla="*/ 408344 h 1396966"/>
              <a:gd name="connsiteX6" fmla="*/ 875070 w 1890991"/>
              <a:gd name="connsiteY6" fmla="*/ 315464 h 1396966"/>
              <a:gd name="connsiteX7" fmla="*/ 847953 w 1890991"/>
              <a:gd name="connsiteY7" fmla="*/ 167980 h 1396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0991" h="1396966" fill="none" extrusionOk="0">
                <a:moveTo>
                  <a:pt x="847953" y="167980"/>
                </a:moveTo>
                <a:cubicBezTo>
                  <a:pt x="1126375" y="145692"/>
                  <a:pt x="1355962" y="198683"/>
                  <a:pt x="1549290" y="358899"/>
                </a:cubicBezTo>
                <a:cubicBezTo>
                  <a:pt x="1600209" y="349038"/>
                  <a:pt x="1638693" y="335267"/>
                  <a:pt x="1690054" y="321778"/>
                </a:cubicBezTo>
                <a:cubicBezTo>
                  <a:pt x="1673127" y="402550"/>
                  <a:pt x="1634179" y="426870"/>
                  <a:pt x="1600780" y="525677"/>
                </a:cubicBezTo>
                <a:cubicBezTo>
                  <a:pt x="1414992" y="504238"/>
                  <a:pt x="1340393" y="473275"/>
                  <a:pt x="1228949" y="443376"/>
                </a:cubicBezTo>
                <a:cubicBezTo>
                  <a:pt x="1291721" y="427772"/>
                  <a:pt x="1344744" y="412978"/>
                  <a:pt x="1361794" y="408344"/>
                </a:cubicBezTo>
                <a:cubicBezTo>
                  <a:pt x="1230302" y="339190"/>
                  <a:pt x="1057606" y="315454"/>
                  <a:pt x="875070" y="315464"/>
                </a:cubicBezTo>
                <a:cubicBezTo>
                  <a:pt x="872982" y="281663"/>
                  <a:pt x="841758" y="207615"/>
                  <a:pt x="847953" y="167980"/>
                </a:cubicBezTo>
                <a:close/>
              </a:path>
              <a:path w="1890991" h="1396966" stroke="0" extrusionOk="0">
                <a:moveTo>
                  <a:pt x="847953" y="167980"/>
                </a:moveTo>
                <a:cubicBezTo>
                  <a:pt x="1116282" y="140661"/>
                  <a:pt x="1402850" y="228876"/>
                  <a:pt x="1549290" y="358899"/>
                </a:cubicBezTo>
                <a:cubicBezTo>
                  <a:pt x="1567563" y="345383"/>
                  <a:pt x="1627931" y="333482"/>
                  <a:pt x="1690054" y="321778"/>
                </a:cubicBezTo>
                <a:cubicBezTo>
                  <a:pt x="1666424" y="379633"/>
                  <a:pt x="1638798" y="451480"/>
                  <a:pt x="1600780" y="525677"/>
                </a:cubicBezTo>
                <a:cubicBezTo>
                  <a:pt x="1483893" y="510952"/>
                  <a:pt x="1290865" y="437014"/>
                  <a:pt x="1228949" y="443376"/>
                </a:cubicBezTo>
                <a:cubicBezTo>
                  <a:pt x="1254807" y="424637"/>
                  <a:pt x="1345398" y="413425"/>
                  <a:pt x="1361794" y="408344"/>
                </a:cubicBezTo>
                <a:cubicBezTo>
                  <a:pt x="1211884" y="340363"/>
                  <a:pt x="1048972" y="323526"/>
                  <a:pt x="875070" y="315464"/>
                </a:cubicBezTo>
                <a:cubicBezTo>
                  <a:pt x="868782" y="253774"/>
                  <a:pt x="852187" y="213455"/>
                  <a:pt x="847953" y="167980"/>
                </a:cubicBezTo>
                <a:close/>
              </a:path>
            </a:pathLst>
          </a:custGeom>
          <a:solidFill>
            <a:srgbClr val="E1CCF0"/>
          </a:solidFill>
          <a:ln>
            <a:noFill/>
            <a:extLst>
              <a:ext uri="{C807C97D-BFC1-408E-A445-0C87EB9F89A2}">
                <ask:lineSketchStyleProps xmlns:ask="http://schemas.microsoft.com/office/drawing/2018/sketchyshapes" sd="3704653997">
                  <a:prstGeom prst="circularArrow">
                    <a:avLst>
                      <a:gd name="adj1" fmla="val 10685"/>
                      <a:gd name="adj2" fmla="val 1008088"/>
                      <a:gd name="adj3" fmla="val 19705518"/>
                      <a:gd name="adj4" fmla="val 15574892"/>
                      <a:gd name="adj5" fmla="val 17068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59" name="Ellipse 58">
            <a:extLst>
              <a:ext uri="{FF2B5EF4-FFF2-40B4-BE49-F238E27FC236}">
                <a16:creationId xmlns:a16="http://schemas.microsoft.com/office/drawing/2014/main" id="{B4271FF9-9C48-654C-7B93-E78D4D854BD4}"/>
              </a:ext>
            </a:extLst>
          </p:cNvPr>
          <p:cNvSpPr/>
          <p:nvPr/>
        </p:nvSpPr>
        <p:spPr>
          <a:xfrm>
            <a:off x="5154370" y="2356691"/>
            <a:ext cx="1080000" cy="1080000"/>
          </a:xfrm>
          <a:custGeom>
            <a:avLst/>
            <a:gdLst>
              <a:gd name="connsiteX0" fmla="*/ 0 w 1080000"/>
              <a:gd name="connsiteY0" fmla="*/ 540000 h 1080000"/>
              <a:gd name="connsiteX1" fmla="*/ 540000 w 1080000"/>
              <a:gd name="connsiteY1" fmla="*/ 0 h 1080000"/>
              <a:gd name="connsiteX2" fmla="*/ 1080000 w 1080000"/>
              <a:gd name="connsiteY2" fmla="*/ 540000 h 1080000"/>
              <a:gd name="connsiteX3" fmla="*/ 540000 w 1080000"/>
              <a:gd name="connsiteY3" fmla="*/ 1080000 h 1080000"/>
              <a:gd name="connsiteX4" fmla="*/ 0 w 1080000"/>
              <a:gd name="connsiteY4" fmla="*/ 54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000" h="1080000" fill="none" extrusionOk="0">
                <a:moveTo>
                  <a:pt x="0" y="540000"/>
                </a:moveTo>
                <a:cubicBezTo>
                  <a:pt x="-27485" y="214552"/>
                  <a:pt x="196678" y="34480"/>
                  <a:pt x="540000" y="0"/>
                </a:cubicBezTo>
                <a:cubicBezTo>
                  <a:pt x="814419" y="1071"/>
                  <a:pt x="1028681" y="252352"/>
                  <a:pt x="1080000" y="540000"/>
                </a:cubicBezTo>
                <a:cubicBezTo>
                  <a:pt x="1069341" y="797022"/>
                  <a:pt x="835002" y="1073925"/>
                  <a:pt x="540000" y="1080000"/>
                </a:cubicBezTo>
                <a:cubicBezTo>
                  <a:pt x="277092" y="1076563"/>
                  <a:pt x="-1210" y="834347"/>
                  <a:pt x="0" y="540000"/>
                </a:cubicBezTo>
                <a:close/>
              </a:path>
              <a:path w="1080000" h="1080000" stroke="0" extrusionOk="0">
                <a:moveTo>
                  <a:pt x="0" y="540000"/>
                </a:moveTo>
                <a:cubicBezTo>
                  <a:pt x="10911" y="241637"/>
                  <a:pt x="209006" y="-34662"/>
                  <a:pt x="540000" y="0"/>
                </a:cubicBezTo>
                <a:cubicBezTo>
                  <a:pt x="866666" y="-20873"/>
                  <a:pt x="1038306" y="220873"/>
                  <a:pt x="1080000" y="540000"/>
                </a:cubicBezTo>
                <a:cubicBezTo>
                  <a:pt x="1083819" y="834990"/>
                  <a:pt x="817568" y="1061095"/>
                  <a:pt x="540000" y="1080000"/>
                </a:cubicBezTo>
                <a:cubicBezTo>
                  <a:pt x="241969" y="1127801"/>
                  <a:pt x="-10823" y="794481"/>
                  <a:pt x="0" y="540000"/>
                </a:cubicBezTo>
                <a:close/>
              </a:path>
            </a:pathLst>
          </a:custGeom>
          <a:solidFill>
            <a:srgbClr val="A996C0"/>
          </a:solidFill>
          <a:ln w="28575">
            <a:solidFill>
              <a:srgbClr val="8678B4"/>
            </a:solidFill>
            <a:extLst>
              <a:ext uri="{C807C97D-BFC1-408E-A445-0C87EB9F89A2}">
                <ask:lineSketchStyleProps xmlns:ask="http://schemas.microsoft.com/office/drawing/2018/sketchyshapes" sd="165418954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9CB14158-FA89-0B80-14E9-EAB7ABF8251A}"/>
              </a:ext>
            </a:extLst>
          </p:cNvPr>
          <p:cNvSpPr/>
          <p:nvPr/>
        </p:nvSpPr>
        <p:spPr>
          <a:xfrm>
            <a:off x="4892824" y="2630930"/>
            <a:ext cx="1587812" cy="53860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2026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43,9Mio€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Danone One Light"/>
              <a:ea typeface="+mn-ea"/>
              <a:cs typeface="+mn-cs"/>
            </a:endParaRPr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6BEAAF1C-4A0B-39FE-00CF-BBDDCE0C76A9}"/>
              </a:ext>
            </a:extLst>
          </p:cNvPr>
          <p:cNvSpPr/>
          <p:nvPr/>
        </p:nvSpPr>
        <p:spPr>
          <a:xfrm>
            <a:off x="1652085" y="3648804"/>
            <a:ext cx="158781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+ 15,0%</a:t>
            </a:r>
          </a:p>
        </p:txBody>
      </p:sp>
      <p:sp>
        <p:nvSpPr>
          <p:cNvPr id="62" name="Rechteck 61">
            <a:extLst>
              <a:ext uri="{FF2B5EF4-FFF2-40B4-BE49-F238E27FC236}">
                <a16:creationId xmlns:a16="http://schemas.microsoft.com/office/drawing/2014/main" id="{B8F3847B-3808-4362-CE5B-3826EC7B5879}"/>
              </a:ext>
            </a:extLst>
          </p:cNvPr>
          <p:cNvSpPr/>
          <p:nvPr/>
        </p:nvSpPr>
        <p:spPr>
          <a:xfrm>
            <a:off x="2904932" y="2951120"/>
            <a:ext cx="158781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+11,9%</a:t>
            </a:r>
          </a:p>
        </p:txBody>
      </p:sp>
      <p:sp>
        <p:nvSpPr>
          <p:cNvPr id="63" name="Rechteck 62">
            <a:extLst>
              <a:ext uri="{FF2B5EF4-FFF2-40B4-BE49-F238E27FC236}">
                <a16:creationId xmlns:a16="http://schemas.microsoft.com/office/drawing/2014/main" id="{DB3617A6-8F44-8C12-0593-3EF9888CE449}"/>
              </a:ext>
            </a:extLst>
          </p:cNvPr>
          <p:cNvSpPr/>
          <p:nvPr/>
        </p:nvSpPr>
        <p:spPr>
          <a:xfrm>
            <a:off x="4164029" y="2273040"/>
            <a:ext cx="158781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+13,0%</a:t>
            </a: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79B5ADC3-5FBB-CA58-3397-38E8CBE2BE79}"/>
              </a:ext>
            </a:extLst>
          </p:cNvPr>
          <p:cNvSpPr/>
          <p:nvPr/>
        </p:nvSpPr>
        <p:spPr>
          <a:xfrm>
            <a:off x="5206163" y="1678137"/>
            <a:ext cx="158781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+13,9%</a:t>
            </a:r>
          </a:p>
        </p:txBody>
      </p:sp>
      <p:pic>
        <p:nvPicPr>
          <p:cNvPr id="67" name="Picture Placeholder 13" descr="A child holding his hand up to the wall&#10;&#10;Description automatically generated">
            <a:extLst>
              <a:ext uri="{FF2B5EF4-FFF2-40B4-BE49-F238E27FC236}">
                <a16:creationId xmlns:a16="http://schemas.microsoft.com/office/drawing/2014/main" id="{69EB06EB-F92E-7A99-9F76-CD96916E0A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70000"/>
          </a:blip>
          <a:srcRect l="56654" r="1"/>
          <a:stretch/>
        </p:blipFill>
        <p:spPr>
          <a:xfrm>
            <a:off x="8129750" y="0"/>
            <a:ext cx="3422696" cy="68580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69" name="Rechteck 68">
            <a:extLst>
              <a:ext uri="{FF2B5EF4-FFF2-40B4-BE49-F238E27FC236}">
                <a16:creationId xmlns:a16="http://schemas.microsoft.com/office/drawing/2014/main" id="{3036EC48-FE2A-D925-2E38-9FD5757ADA5F}"/>
              </a:ext>
            </a:extLst>
          </p:cNvPr>
          <p:cNvSpPr/>
          <p:nvPr/>
        </p:nvSpPr>
        <p:spPr>
          <a:xfrm>
            <a:off x="7315684" y="6109376"/>
            <a:ext cx="1587812" cy="5078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MS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&gt;88%</a:t>
            </a:r>
          </a:p>
        </p:txBody>
      </p:sp>
      <p:pic>
        <p:nvPicPr>
          <p:cNvPr id="70" name="Grafik 69">
            <a:extLst>
              <a:ext uri="{FF2B5EF4-FFF2-40B4-BE49-F238E27FC236}">
                <a16:creationId xmlns:a16="http://schemas.microsoft.com/office/drawing/2014/main" id="{EC98A7FC-562F-7EC3-0FAB-35433E24D9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0166"/>
          <a:stretch/>
        </p:blipFill>
        <p:spPr>
          <a:xfrm>
            <a:off x="9409552" y="1"/>
            <a:ext cx="2158171" cy="862105"/>
          </a:xfrm>
          <a:prstGeom prst="rect">
            <a:avLst/>
          </a:prstGeom>
        </p:spPr>
      </p:pic>
      <p:pic>
        <p:nvPicPr>
          <p:cNvPr id="71" name="Grafik 70">
            <a:extLst>
              <a:ext uri="{FF2B5EF4-FFF2-40B4-BE49-F238E27FC236}">
                <a16:creationId xmlns:a16="http://schemas.microsoft.com/office/drawing/2014/main" id="{48D1BEA5-34F2-E2B6-6257-F9694157F6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577" b="1"/>
          <a:stretch/>
        </p:blipFill>
        <p:spPr>
          <a:xfrm>
            <a:off x="9852845" y="-44151"/>
            <a:ext cx="1271583" cy="695020"/>
          </a:xfrm>
          <a:prstGeom prst="rect">
            <a:avLst/>
          </a:prstGeom>
        </p:spPr>
      </p:pic>
      <p:sp>
        <p:nvSpPr>
          <p:cNvPr id="72" name="Textfeld 71">
            <a:extLst>
              <a:ext uri="{FF2B5EF4-FFF2-40B4-BE49-F238E27FC236}">
                <a16:creationId xmlns:a16="http://schemas.microsoft.com/office/drawing/2014/main" id="{BC4E1B4F-3BEF-7F1A-9EEC-83957AE6736C}"/>
              </a:ext>
            </a:extLst>
          </p:cNvPr>
          <p:cNvSpPr txBox="1"/>
          <p:nvPr/>
        </p:nvSpPr>
        <p:spPr>
          <a:xfrm>
            <a:off x="3988785" y="4168185"/>
            <a:ext cx="204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Surpassing</a:t>
            </a: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growth</a:t>
            </a: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of</a:t>
            </a: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 </a:t>
            </a:r>
            <a:r>
              <a:rPr kumimoji="0" lang="de-DE" sz="1200" b="0" i="0" u="none" strike="noStrike" kern="1200" cap="none" spc="0" normalizeH="0" baseline="0" noProof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Nutrison</a:t>
            </a: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, </a:t>
            </a:r>
            <a:r>
              <a:rPr kumimoji="0" lang="de-DE" sz="1200" b="0" i="0" u="none" strike="noStrike" kern="1200" cap="none" spc="0" normalizeH="0" baseline="0" noProof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Flocare</a:t>
            </a: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, Milupa </a:t>
            </a:r>
            <a:r>
              <a:rPr kumimoji="0" lang="de-DE" sz="1200" b="0" i="0" u="none" strike="noStrike" kern="1200" cap="none" spc="0" normalizeH="0" baseline="0" noProof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Milks</a:t>
            </a: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, </a:t>
            </a:r>
            <a:r>
              <a:rPr kumimoji="0" lang="de-DE" sz="1200" b="0" i="0" u="none" strike="noStrike" kern="1200" cap="none" spc="0" normalizeH="0" baseline="0" noProof="0" err="1">
                <a:ln>
                  <a:noFill/>
                </a:ln>
                <a:solidFill>
                  <a:srgbClr val="002677"/>
                </a:solidFill>
                <a:effectLst/>
                <a:uLnTx/>
                <a:uFillTx/>
                <a:latin typeface="Danone One Condensed"/>
                <a:ea typeface="+mn-ea"/>
                <a:cs typeface="+mn-cs"/>
              </a:rPr>
              <a:t>Neocate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002677"/>
              </a:solidFill>
              <a:effectLst/>
              <a:uLnTx/>
              <a:uFillTx/>
              <a:latin typeface="Danone One Condensed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286512-3EDC-755F-4D7E-E122C10C3385}"/>
              </a:ext>
            </a:extLst>
          </p:cNvPr>
          <p:cNvSpPr txBox="1"/>
          <p:nvPr/>
        </p:nvSpPr>
        <p:spPr>
          <a:xfrm>
            <a:off x="457919" y="6686570"/>
            <a:ext cx="46442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based on </a:t>
            </a:r>
            <a:r>
              <a:rPr kumimoji="0" lang="en-IE" sz="7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strat</a:t>
            </a:r>
            <a:r>
              <a:rPr kumimoji="0" lang="en-IE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Danone One Light"/>
                <a:ea typeface="+mn-ea"/>
                <a:cs typeface="+mn-cs"/>
              </a:rPr>
              <a:t> plan 24-27</a:t>
            </a:r>
          </a:p>
        </p:txBody>
      </p:sp>
      <p:pic>
        <p:nvPicPr>
          <p:cNvPr id="5" name="Picture 4" descr="Circle flag of Germany. 11571346 PNG">
            <a:extLst>
              <a:ext uri="{FF2B5EF4-FFF2-40B4-BE49-F238E27FC236}">
                <a16:creationId xmlns:a16="http://schemas.microsoft.com/office/drawing/2014/main" id="{23C37401-B233-74F3-4E14-A76F7CDE8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9054" y="-312333"/>
            <a:ext cx="734483" cy="745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87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7" grpId="0" animBg="1"/>
      <p:bldP spid="39" grpId="0" animBg="1"/>
      <p:bldP spid="40" grpId="0" animBg="1"/>
      <p:bldP spid="41" grpId="0"/>
      <p:bldP spid="42" grpId="0"/>
      <p:bldP spid="43" grpId="0" animBg="1"/>
      <p:bldP spid="44" grpId="0"/>
      <p:bldP spid="45" grpId="0" animBg="1"/>
      <p:bldP spid="46" grpId="0"/>
      <p:bldP spid="51" grpId="0" animBg="1"/>
      <p:bldP spid="52" grpId="0" animBg="1"/>
      <p:bldP spid="53" grpId="0"/>
      <p:bldP spid="58" grpId="0" animBg="1"/>
      <p:bldP spid="59" grpId="0" animBg="1"/>
      <p:bldP spid="60" grpId="0"/>
      <p:bldP spid="61" grpId="0"/>
      <p:bldP spid="62" grpId="0"/>
      <p:bldP spid="63" grpId="0"/>
      <p:bldP spid="64" grpId="0"/>
      <p:bldP spid="6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BEST PRACTICE: DACH  Key success factors</vt:lpstr>
      <vt:lpstr>PowerPoint Presentation</vt:lpstr>
      <vt:lpstr>GROWTH CATEGORY IS DRIVEN BY TA ACTIVATION: continued BIG headroom in our strategic playing Fields</vt:lpstr>
      <vt:lpstr>The clarity on the demand generation model helps us unlock further penetration </vt:lpstr>
      <vt:lpstr>The clarity on the demand generation model helps us unlock further penetration: HCP coverage </vt:lpstr>
      <vt:lpstr>Drive Penetration by leveraging our unique validated screening tool FNST for our biggest TA cerebral palsY</vt:lpstr>
      <vt:lpstr>Grow Penetration By Meeting Patients desire for Normality…. </vt:lpstr>
      <vt:lpstr>Unique Service with skyrocketing growth: Our ET Junior</vt:lpstr>
      <vt:lpstr>We will continue driving double digit growth for Nutrini in DACH by pushing penetration &amp; strong TA Focus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9</cp:revision>
  <dcterms:created xsi:type="dcterms:W3CDTF">2025-06-24T07:40:59Z</dcterms:created>
  <dcterms:modified xsi:type="dcterms:W3CDTF">2025-07-09T12:56:07Z</dcterms:modified>
</cp:coreProperties>
</file>