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394" r:id="rId2"/>
    <p:sldId id="267" r:id="rId3"/>
    <p:sldId id="2147483120" r:id="rId4"/>
    <p:sldId id="2147483121" r:id="rId5"/>
    <p:sldId id="2147483123" r:id="rId6"/>
    <p:sldId id="2147483125" r:id="rId7"/>
    <p:sldId id="214748312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8663E2-E672-F96B-CBB6-CDD4F1EBB6E4}" v="32" dt="2025-07-09T13:33:13.1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a  Racheva" userId="S::gabriela.racheva@danoneexternal.com::e1c8593a-1a23-4fee-a97e-e785e8f178b9" providerId="AD" clId="Web-{828663E2-E672-F96B-CBB6-CDD4F1EBB6E4}"/>
    <pc:docChg chg="addSld modSld sldOrd">
      <pc:chgData name="Gabriela  Racheva" userId="S::gabriela.racheva@danoneexternal.com::e1c8593a-1a23-4fee-a97e-e785e8f178b9" providerId="AD" clId="Web-{828663E2-E672-F96B-CBB6-CDD4F1EBB6E4}" dt="2025-07-09T13:33:12.087" v="29" actId="20577"/>
      <pc:docMkLst>
        <pc:docMk/>
      </pc:docMkLst>
      <pc:sldChg chg="addSp delSp modSp add ord">
        <pc:chgData name="Gabriela  Racheva" userId="S::gabriela.racheva@danoneexternal.com::e1c8593a-1a23-4fee-a97e-e785e8f178b9" providerId="AD" clId="Web-{828663E2-E672-F96B-CBB6-CDD4F1EBB6E4}" dt="2025-07-09T13:33:12.087" v="29" actId="20577"/>
        <pc:sldMkLst>
          <pc:docMk/>
          <pc:sldMk cId="1274248489" sldId="394"/>
        </pc:sldMkLst>
        <pc:spChg chg="mod">
          <ac:chgData name="Gabriela  Racheva" userId="S::gabriela.racheva@danoneexternal.com::e1c8593a-1a23-4fee-a97e-e785e8f178b9" providerId="AD" clId="Web-{828663E2-E672-F96B-CBB6-CDD4F1EBB6E4}" dt="2025-07-09T13:32:28.148" v="23" actId="20577"/>
          <ac:spMkLst>
            <pc:docMk/>
            <pc:sldMk cId="1274248489" sldId="394"/>
            <ac:spMk id="2" creationId="{62554217-6938-3B18-308D-4374916C8407}"/>
          </ac:spMkLst>
        </pc:spChg>
        <pc:spChg chg="mod">
          <ac:chgData name="Gabriela  Racheva" userId="S::gabriela.racheva@danoneexternal.com::e1c8593a-1a23-4fee-a97e-e785e8f178b9" providerId="AD" clId="Web-{828663E2-E672-F96B-CBB6-CDD4F1EBB6E4}" dt="2025-07-09T13:33:12.087" v="29" actId="20577"/>
          <ac:spMkLst>
            <pc:docMk/>
            <pc:sldMk cId="1274248489" sldId="394"/>
            <ac:spMk id="3" creationId="{55DE9168-9382-BCFC-B3AF-754E67408CF0}"/>
          </ac:spMkLst>
        </pc:spChg>
        <pc:picChg chg="add del">
          <ac:chgData name="Gabriela  Racheva" userId="S::gabriela.racheva@danoneexternal.com::e1c8593a-1a23-4fee-a97e-e785e8f178b9" providerId="AD" clId="Web-{828663E2-E672-F96B-CBB6-CDD4F1EBB6E4}" dt="2025-07-09T13:33:07.618" v="25"/>
          <ac:picMkLst>
            <pc:docMk/>
            <pc:sldMk cId="1274248489" sldId="394"/>
            <ac:picMk id="12" creationId="{25571018-E4D8-5060-BDBB-051B35ED575F}"/>
          </ac:picMkLst>
        </pc:picChg>
      </pc:sldChg>
    </pc:docChg>
  </pc:docChgLst>
  <pc:docChgLst>
    <pc:chgData name="Gabriela  Racheva" userId="S::gabriela.racheva@danoneexternal.com::e1c8593a-1a23-4fee-a97e-e785e8f178b9" providerId="AD" clId="Web-{C111D4F4-6097-A9E0-B274-0F7DBD673D17}"/>
    <pc:docChg chg="addSld delSld">
      <pc:chgData name="Gabriela  Racheva" userId="S::gabriela.racheva@danoneexternal.com::e1c8593a-1a23-4fee-a97e-e785e8f178b9" providerId="AD" clId="Web-{C111D4F4-6097-A9E0-B274-0F7DBD673D17}" dt="2025-06-24T07:40:08.085" v="18"/>
      <pc:docMkLst>
        <pc:docMk/>
      </pc:docMkLst>
      <pc:sldChg chg="del">
        <pc:chgData name="Gabriela  Racheva" userId="S::gabriela.racheva@danoneexternal.com::e1c8593a-1a23-4fee-a97e-e785e8f178b9" providerId="AD" clId="Web-{C111D4F4-6097-A9E0-B274-0F7DBD673D17}" dt="2025-06-24T07:40:08.085" v="18"/>
        <pc:sldMkLst>
          <pc:docMk/>
          <pc:sldMk cId="109857222" sldId="256"/>
        </pc:sldMkLst>
      </pc:sldChg>
      <pc:sldChg chg="add del">
        <pc:chgData name="Gabriela  Racheva" userId="S::gabriela.racheva@danoneexternal.com::e1c8593a-1a23-4fee-a97e-e785e8f178b9" providerId="AD" clId="Web-{C111D4F4-6097-A9E0-B274-0F7DBD673D17}" dt="2025-06-24T07:39:57.538" v="12"/>
        <pc:sldMkLst>
          <pc:docMk/>
          <pc:sldMk cId="2836167228" sldId="267"/>
        </pc:sldMkLst>
      </pc:sldChg>
      <pc:sldChg chg="add del">
        <pc:chgData name="Gabriela  Racheva" userId="S::gabriela.racheva@danoneexternal.com::e1c8593a-1a23-4fee-a97e-e785e8f178b9" providerId="AD" clId="Web-{C111D4F4-6097-A9E0-B274-0F7DBD673D17}" dt="2025-06-24T07:39:57.788" v="13"/>
        <pc:sldMkLst>
          <pc:docMk/>
          <pc:sldMk cId="2554491154" sldId="2147483120"/>
        </pc:sldMkLst>
      </pc:sldChg>
      <pc:sldChg chg="add del">
        <pc:chgData name="Gabriela  Racheva" userId="S::gabriela.racheva@danoneexternal.com::e1c8593a-1a23-4fee-a97e-e785e8f178b9" providerId="AD" clId="Web-{C111D4F4-6097-A9E0-B274-0F7DBD673D17}" dt="2025-06-24T07:39:58.116" v="14"/>
        <pc:sldMkLst>
          <pc:docMk/>
          <pc:sldMk cId="3674009818" sldId="2147483121"/>
        </pc:sldMkLst>
      </pc:sldChg>
      <pc:sldChg chg="add del">
        <pc:chgData name="Gabriela  Racheva" userId="S::gabriela.racheva@danoneexternal.com::e1c8593a-1a23-4fee-a97e-e785e8f178b9" providerId="AD" clId="Web-{C111D4F4-6097-A9E0-B274-0F7DBD673D17}" dt="2025-06-24T07:39:58.382" v="15"/>
        <pc:sldMkLst>
          <pc:docMk/>
          <pc:sldMk cId="3988729949" sldId="2147483123"/>
        </pc:sldMkLst>
      </pc:sldChg>
      <pc:sldChg chg="add del">
        <pc:chgData name="Gabriela  Racheva" userId="S::gabriela.racheva@danoneexternal.com::e1c8593a-1a23-4fee-a97e-e785e8f178b9" providerId="AD" clId="Web-{C111D4F4-6097-A9E0-B274-0F7DBD673D17}" dt="2025-06-24T07:39:58.773" v="16"/>
        <pc:sldMkLst>
          <pc:docMk/>
          <pc:sldMk cId="202861802" sldId="2147483125"/>
        </pc:sldMkLst>
      </pc:sldChg>
      <pc:sldChg chg="add del">
        <pc:chgData name="Gabriela  Racheva" userId="S::gabriela.racheva@danoneexternal.com::e1c8593a-1a23-4fee-a97e-e785e8f178b9" providerId="AD" clId="Web-{C111D4F4-6097-A9E0-B274-0F7DBD673D17}" dt="2025-06-24T07:39:59.741" v="17"/>
        <pc:sldMkLst>
          <pc:docMk/>
          <pc:sldMk cId="153194180" sldId="2147483126"/>
        </pc:sldMkLst>
      </pc:sldChg>
      <pc:sldMasterChg chg="addSldLayout">
        <pc:chgData name="Gabriela  Racheva" userId="S::gabriela.racheva@danoneexternal.com::e1c8593a-1a23-4fee-a97e-e785e8f178b9" providerId="AD" clId="Web-{C111D4F4-6097-A9E0-B274-0F7DBD673D17}" dt="2025-06-24T07:39:48.366" v="1"/>
        <pc:sldMasterMkLst>
          <pc:docMk/>
          <pc:sldMasterMk cId="2460954070" sldId="2147483660"/>
        </pc:sldMasterMkLst>
        <pc:sldLayoutChg chg="add">
          <pc:chgData name="Gabriela  Racheva" userId="S::gabriela.racheva@danoneexternal.com::e1c8593a-1a23-4fee-a97e-e785e8f178b9" providerId="AD" clId="Web-{C111D4F4-6097-A9E0-B274-0F7DBD673D17}" dt="2025-06-24T07:39:48.272" v="0"/>
          <pc:sldLayoutMkLst>
            <pc:docMk/>
            <pc:sldMasterMk cId="2460954070" sldId="2147483660"/>
            <pc:sldLayoutMk cId="2302300478" sldId="2147483672"/>
          </pc:sldLayoutMkLst>
        </pc:sldLayoutChg>
        <pc:sldLayoutChg chg="add">
          <pc:chgData name="Gabriela  Racheva" userId="S::gabriela.racheva@danoneexternal.com::e1c8593a-1a23-4fee-a97e-e785e8f178b9" providerId="AD" clId="Web-{C111D4F4-6097-A9E0-B274-0F7DBD673D17}" dt="2025-06-24T07:39:48.366" v="1"/>
          <pc:sldLayoutMkLst>
            <pc:docMk/>
            <pc:sldMasterMk cId="2460954070" sldId="2147483660"/>
            <pc:sldLayoutMk cId="1104586998" sldId="2147483673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anone-my.sharepoint.com/personal/adeline_putri_danone_com/Documents/GROWTH/2024/AOP/Acceleration%203.0_v0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'FSMP Market Size v2'!$AI$68</c:f>
              <c:strCache>
                <c:ptCount val="1"/>
                <c:pt idx="0">
                  <c:v>Danone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Danone One" panose="020B050403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'FSMP Market Size v2'!$AJ$65:$AK$65</c:f>
              <c:strCache>
                <c:ptCount val="2"/>
                <c:pt idx="0">
                  <c:v>FY 2023</c:v>
                </c:pt>
                <c:pt idx="1">
                  <c:v>FY 2024</c:v>
                </c:pt>
              </c:strCache>
            </c:strRef>
          </c:cat>
          <c:val>
            <c:numRef>
              <c:f>'FSMP Market Size v2'!$AJ$68:$AK$68</c:f>
              <c:numCache>
                <c:formatCode>_(* #,##0_);_(* \(#,##0\);_(* "-"??_);_(@_)</c:formatCode>
                <c:ptCount val="2"/>
                <c:pt idx="0">
                  <c:v>160333.33333333331</c:v>
                </c:pt>
                <c:pt idx="1">
                  <c:v>241087.2420053173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A3-4018-BF82-75706C348C2C}"/>
            </c:ext>
          </c:extLst>
        </c:ser>
        <c:ser>
          <c:idx val="1"/>
          <c:order val="1"/>
          <c:tx>
            <c:strRef>
              <c:f>'FSMP Market Size v2'!$AI$67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FF999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anone One" panose="020B050403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'FSMP Market Size v2'!$AJ$65:$AK$65</c:f>
              <c:strCache>
                <c:ptCount val="2"/>
                <c:pt idx="0">
                  <c:v>FY 2023</c:v>
                </c:pt>
                <c:pt idx="1">
                  <c:v>FY 2024</c:v>
                </c:pt>
              </c:strCache>
            </c:strRef>
          </c:cat>
          <c:val>
            <c:numRef>
              <c:f>'FSMP Market Size v2'!$AJ$67:$AK$67</c:f>
              <c:numCache>
                <c:formatCode>_(* #,##0_);_(* \(#,##0\);_(* "-"??_);_(@_)</c:formatCode>
                <c:ptCount val="2"/>
                <c:pt idx="0">
                  <c:v>118285.71428571429</c:v>
                </c:pt>
                <c:pt idx="1">
                  <c:v>127748.57142857143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A3-4018-BF82-75706C348C2C}"/>
            </c:ext>
          </c:extLst>
        </c:ser>
        <c:ser>
          <c:idx val="2"/>
          <c:order val="2"/>
          <c:tx>
            <c:strRef>
              <c:f>'FSMP Market Size v2'!$AI$66</c:f>
              <c:strCache>
                <c:ptCount val="1"/>
                <c:pt idx="0">
                  <c:v>Headroom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anone One" panose="020B050403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'FSMP Market Size v2'!$AJ$65:$AK$65</c:f>
              <c:strCache>
                <c:ptCount val="2"/>
                <c:pt idx="0">
                  <c:v>FY 2023</c:v>
                </c:pt>
                <c:pt idx="1">
                  <c:v>FY 2024</c:v>
                </c:pt>
              </c:strCache>
            </c:strRef>
          </c:cat>
          <c:val>
            <c:numRef>
              <c:f>'FSMP Market Size v2'!$AJ$66:$AK$66</c:f>
              <c:numCache>
                <c:formatCode>_(* #,##0_);_(* \(#,##0\);_(* "-"??_);_(@_)</c:formatCode>
                <c:ptCount val="2"/>
                <c:pt idx="0">
                  <c:v>3726830.9523809524</c:v>
                </c:pt>
                <c:pt idx="1">
                  <c:v>3636614.1865661112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A3-4018-BF82-75706C348C2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786983328"/>
        <c:axId val="1769774464"/>
      </c:barChart>
      <c:catAx>
        <c:axId val="1786983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Danone One" panose="020B0504030202020204" pitchFamily="34" charset="0"/>
                <a:ea typeface="+mn-ea"/>
                <a:cs typeface="+mn-cs"/>
              </a:defRPr>
            </a:pPr>
            <a:endParaRPr lang="en-US"/>
          </a:p>
        </c:txPr>
        <c:crossAx val="1769774464"/>
        <c:crosses val="autoZero"/>
        <c:auto val="1"/>
        <c:lblAlgn val="ctr"/>
        <c:lblOffset val="100"/>
        <c:noMultiLvlLbl val="0"/>
      </c:catAx>
      <c:valAx>
        <c:axId val="1769774464"/>
        <c:scaling>
          <c:orientation val="minMax"/>
        </c:scaling>
        <c:delete val="1"/>
        <c:axPos val="l"/>
        <c:numFmt formatCode="_(* #,##0_);_(* \(#,##0\);_(* &quot;-&quot;??_);_(@_)" sourceLinked="1"/>
        <c:majorTickMark val="none"/>
        <c:minorTickMark val="none"/>
        <c:tickLblPos val="nextTo"/>
        <c:crossAx val="1786983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417973484525967"/>
          <c:y val="0.89367107133432822"/>
          <c:w val="0.41164053030948061"/>
          <c:h val="5.56371837032470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Danone One" panose="020B050403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01D53B-D416-4010-9919-7BF8394B51FA}" type="datetimeFigureOut">
              <a:t>7/9/2025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8500F6-EAAA-4F96-A1AA-A1CC0289FCE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901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>
              <a:latin typeface="Danone One Condensed" panose="020B050403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10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+mn-cs"/>
              <a:sym typeface="Danone One Condensed" panose="020B050403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1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06" name="Google Shape;60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89859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7" name="Google Shape;617;p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90611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7" name="Google Shape;617;p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70728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N: Divider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356BD0E6-8D46-AD1B-6BF6-34247144171F}"/>
              </a:ext>
            </a:extLst>
          </p:cNvPr>
          <p:cNvSpPr>
            <a:spLocks/>
          </p:cNvSpPr>
          <p:nvPr userDrawn="1"/>
        </p:nvSpPr>
        <p:spPr>
          <a:xfrm>
            <a:off x="11568114" y="0"/>
            <a:ext cx="62388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>
              <a:latin typeface="Danone One Light" panose="020B0304030202020204" pitchFamily="34" charset="0"/>
            </a:endParaRPr>
          </a:p>
        </p:txBody>
      </p:sp>
      <p:pic>
        <p:nvPicPr>
          <p:cNvPr id="29" name="Picture 2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74A4E17-E478-6AE0-CD99-19BA69555043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7956"/>
            <a:ext cx="6363616" cy="6858000"/>
          </a:xfrm>
          <a:prstGeom prst="rect">
            <a:avLst/>
          </a:prstGeom>
          <a:solidFill>
            <a:srgbClr val="7658A2"/>
          </a:solidFill>
        </p:spPr>
      </p:pic>
      <p:sp>
        <p:nvSpPr>
          <p:cNvPr id="12" name="Picture Placeholder">
            <a:extLst>
              <a:ext uri="{FF2B5EF4-FFF2-40B4-BE49-F238E27FC236}">
                <a16:creationId xmlns:a16="http://schemas.microsoft.com/office/drawing/2014/main" id="{4FF37727-F1D2-A951-31C3-29142E37E8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50899" y="1593"/>
            <a:ext cx="5824199" cy="6858000"/>
          </a:xfr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rgbClr val="7658A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98410667-DE0C-406F-ABAB-1605DFB73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7658A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6735634D-C28F-4BF0-BE53-7F846FCBD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7658A2"/>
                </a:solidFill>
              </a:defRPr>
            </a:lvl1pPr>
          </a:lstStyle>
          <a:p>
            <a:fld id="{B5F9A4F6-7BA3-4126-88A5-A8B8CE7104E5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3" name="Semi Transparent">
            <a:extLst>
              <a:ext uri="{FF2B5EF4-FFF2-40B4-BE49-F238E27FC236}">
                <a16:creationId xmlns:a16="http://schemas.microsoft.com/office/drawing/2014/main" id="{E2280AB0-2448-17DF-846E-B918CC3D6593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5744802" y="-1594"/>
            <a:ext cx="612000" cy="6858000"/>
          </a:xfrm>
          <a:solidFill>
            <a:srgbClr val="7658A2">
              <a:alpha val="60000"/>
            </a:srgbClr>
          </a:solidFill>
        </p:spPr>
        <p:txBody>
          <a:bodyPr/>
          <a:lstStyle>
            <a:lvl1pPr>
              <a:defRPr sz="100">
                <a:latin typeface="Danone One Light" panose="020B0304030202020204" pitchFamily="34" charset="0"/>
              </a:defRPr>
            </a:lvl1pPr>
          </a:lstStyle>
          <a:p>
            <a:pPr lvl="0"/>
            <a:r>
              <a:rPr lang="en-US"/>
              <a:t>.</a:t>
            </a:r>
            <a:endParaRPr lang="nl-NL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BAF6153B-88E0-4141-AF10-03BD087EF86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87375" y="3503830"/>
            <a:ext cx="3639568" cy="1500187"/>
          </a:xfrm>
        </p:spPr>
        <p:txBody>
          <a:bodyPr>
            <a:noAutofit/>
          </a:bodyPr>
          <a:lstStyle>
            <a:lvl1pPr marL="0" indent="0">
              <a:buNone/>
              <a:defRPr lang="en-US" sz="2000" b="0" kern="1200" cap="none" baseline="0" dirty="0">
                <a:solidFill>
                  <a:schemeClr val="bg1"/>
                </a:solidFill>
                <a:latin typeface="Danone One" panose="020B0504030202020204" pitchFamily="34" charset="0"/>
                <a:ea typeface="Danone One" panose="020B0604020202020204" charset="0"/>
                <a:cs typeface="Danone One Condensed" panose="020B0604020202020204" charset="0"/>
              </a:defRPr>
            </a:lvl1pPr>
            <a:lvl2pPr marL="45722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3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5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7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Insert presentation subtitle             – can span over multiple lines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4EB386-55D4-4C75-82D9-19AEA17FB5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438477"/>
            <a:ext cx="3639568" cy="2852737"/>
          </a:xfrm>
        </p:spPr>
        <p:txBody>
          <a:bodyPr anchor="b">
            <a:noAutofit/>
          </a:bodyPr>
          <a:lstStyle>
            <a:lvl1pPr marL="0" algn="l" defTabSz="914446" rtl="0" eaLnBrk="1" latinLnBrk="0" hangingPunct="1">
              <a:defRPr lang="en-GB" sz="4000" kern="1200" cap="all" baseline="0" dirty="0">
                <a:solidFill>
                  <a:schemeClr val="bg1"/>
                </a:solidFill>
                <a:latin typeface="Danone One Condensed" panose="020B0504030202020204" pitchFamily="34" charset="0"/>
                <a:ea typeface="Danone One Condensed" panose="020B0604020202020204" charset="0"/>
                <a:cs typeface="Danone One Condensed" panose="020B0604020202020204" charset="0"/>
              </a:defRPr>
            </a:lvl1pPr>
          </a:lstStyle>
          <a:p>
            <a:r>
              <a:rPr lang="en-US"/>
              <a:t>Insert presentation title - NAVY</a:t>
            </a:r>
            <a:endParaRPr lang="en-GB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BD67235-6779-3C95-3CC5-27C6C5AE41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456"/>
          <a:stretch/>
        </p:blipFill>
        <p:spPr>
          <a:xfrm>
            <a:off x="1898840" y="6131293"/>
            <a:ext cx="1949261" cy="598516"/>
          </a:xfrm>
          <a:prstGeom prst="rect">
            <a:avLst/>
          </a:prstGeom>
        </p:spPr>
      </p:pic>
      <p:pic>
        <p:nvPicPr>
          <p:cNvPr id="8" name="Danone-_Danone_Logo_Seconadry_Watercolour_Horizontal.png">
            <a:extLst>
              <a:ext uri="{FF2B5EF4-FFF2-40B4-BE49-F238E27FC236}">
                <a16:creationId xmlns:a16="http://schemas.microsoft.com/office/drawing/2014/main" id="{54FF1DE0-978D-D594-B02D-9857F6DDA362}"/>
              </a:ext>
            </a:extLst>
          </p:cNvPr>
          <p:cNvPicPr>
            <a:picLocks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87724" y="6445340"/>
            <a:ext cx="869765" cy="2179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0230047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P - Superior Portfolio">
  <p:cSld name="BP - Superior Portfolio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9"/>
          <p:cNvSpPr/>
          <p:nvPr/>
        </p:nvSpPr>
        <p:spPr>
          <a:xfrm>
            <a:off x="275503" y="994190"/>
            <a:ext cx="11649233" cy="5446368"/>
          </a:xfrm>
          <a:prstGeom prst="roundRect">
            <a:avLst>
              <a:gd name="adj" fmla="val 2088"/>
            </a:avLst>
          </a:prstGeom>
          <a:gradFill>
            <a:gsLst>
              <a:gs pos="0">
                <a:srgbClr val="562083">
                  <a:alpha val="9411"/>
                </a:srgbClr>
              </a:gs>
              <a:gs pos="60000">
                <a:srgbClr val="562083">
                  <a:alpha val="9411"/>
                </a:srgbClr>
              </a:gs>
              <a:gs pos="100000">
                <a:srgbClr val="562083">
                  <a:alpha val="4313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tr-TR" sz="5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5400" b="1" i="0" u="none" strike="noStrike" cap="none">
              <a:solidFill>
                <a:srgbClr val="B2179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" name="Google Shape;48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595858" y="229118"/>
            <a:ext cx="3596143" cy="572561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39"/>
          <p:cNvSpPr txBox="1">
            <a:spLocks noGrp="1"/>
          </p:cNvSpPr>
          <p:nvPr>
            <p:ph type="title"/>
          </p:nvPr>
        </p:nvSpPr>
        <p:spPr>
          <a:xfrm>
            <a:off x="1011395" y="301669"/>
            <a:ext cx="4885811" cy="441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Oswald SemiBold"/>
              <a:buNone/>
              <a:defRPr sz="2200" cap="none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9"/>
          <p:cNvSpPr txBox="1">
            <a:spLocks noGrp="1"/>
          </p:cNvSpPr>
          <p:nvPr>
            <p:ph type="body" idx="1"/>
          </p:nvPr>
        </p:nvSpPr>
        <p:spPr>
          <a:xfrm>
            <a:off x="1011854" y="765346"/>
            <a:ext cx="4885351" cy="428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23" lvl="0" indent="-22861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cap="none">
                <a:solidFill>
                  <a:schemeClr val="accent2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  <a:lvl2pPr marL="914446" lvl="1" indent="-22861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69" lvl="2" indent="-22861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91" lvl="3" indent="-34291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  <a:defRPr/>
            </a:lvl4pPr>
            <a:lvl5pPr marL="2286114" lvl="4" indent="-34291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  <a:defRPr/>
            </a:lvl5pPr>
            <a:lvl6pPr marL="2743337" lvl="5" indent="-34291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560" lvl="6" indent="-34291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783" lvl="7" indent="-34291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5006" lvl="8" indent="-34291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39"/>
          <p:cNvSpPr>
            <a:spLocks noGrp="1"/>
          </p:cNvSpPr>
          <p:nvPr>
            <p:ph type="pic" idx="2"/>
          </p:nvPr>
        </p:nvSpPr>
        <p:spPr>
          <a:xfrm>
            <a:off x="268138" y="261490"/>
            <a:ext cx="667516" cy="667516"/>
          </a:xfrm>
          <a:prstGeom prst="ellipse">
            <a:avLst/>
          </a:prstGeom>
          <a:solidFill>
            <a:schemeClr val="accent2"/>
          </a:solidFill>
          <a:ln w="22225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39"/>
          <p:cNvSpPr/>
          <p:nvPr/>
        </p:nvSpPr>
        <p:spPr>
          <a:xfrm>
            <a:off x="8903656" y="347374"/>
            <a:ext cx="292063" cy="350045"/>
          </a:xfrm>
          <a:custGeom>
            <a:avLst/>
            <a:gdLst/>
            <a:ahLst/>
            <a:cxnLst/>
            <a:rect l="l" t="t" r="r" b="b"/>
            <a:pathLst>
              <a:path w="4577610" h="5486400" extrusionOk="0">
                <a:moveTo>
                  <a:pt x="698422" y="580616"/>
                </a:moveTo>
                <a:lnTo>
                  <a:pt x="328174" y="580616"/>
                </a:lnTo>
                <a:cubicBezTo>
                  <a:pt x="159880" y="580616"/>
                  <a:pt x="0" y="740496"/>
                  <a:pt x="0" y="908790"/>
                </a:cubicBezTo>
                <a:cubicBezTo>
                  <a:pt x="0" y="1674530"/>
                  <a:pt x="218783" y="2120511"/>
                  <a:pt x="900376" y="2541247"/>
                </a:cubicBezTo>
                <a:cubicBezTo>
                  <a:pt x="1144403" y="3071374"/>
                  <a:pt x="1556724" y="3483696"/>
                  <a:pt x="2044778" y="3769796"/>
                </a:cubicBezTo>
                <a:lnTo>
                  <a:pt x="1935387" y="4022238"/>
                </a:lnTo>
                <a:lnTo>
                  <a:pt x="2642224" y="4022238"/>
                </a:lnTo>
                <a:lnTo>
                  <a:pt x="2532832" y="3769796"/>
                </a:lnTo>
                <a:cubicBezTo>
                  <a:pt x="3020886" y="3483696"/>
                  <a:pt x="3433208" y="3071374"/>
                  <a:pt x="3677235" y="2541247"/>
                </a:cubicBezTo>
                <a:cubicBezTo>
                  <a:pt x="4358827" y="2120511"/>
                  <a:pt x="4577610" y="1674530"/>
                  <a:pt x="4577610" y="908790"/>
                </a:cubicBezTo>
                <a:cubicBezTo>
                  <a:pt x="4577610" y="740496"/>
                  <a:pt x="4417730" y="580616"/>
                  <a:pt x="4249436" y="580616"/>
                </a:cubicBezTo>
                <a:lnTo>
                  <a:pt x="3879188" y="580616"/>
                </a:lnTo>
                <a:cubicBezTo>
                  <a:pt x="3879188" y="-193539"/>
                  <a:pt x="698422" y="-193539"/>
                  <a:pt x="698422" y="580616"/>
                </a:cubicBezTo>
                <a:close/>
                <a:moveTo>
                  <a:pt x="2288805" y="2086852"/>
                </a:moveTo>
                <a:lnTo>
                  <a:pt x="1716604" y="2499173"/>
                </a:lnTo>
                <a:lnTo>
                  <a:pt x="1918557" y="1800751"/>
                </a:lnTo>
                <a:lnTo>
                  <a:pt x="1346356" y="1396844"/>
                </a:lnTo>
                <a:lnTo>
                  <a:pt x="2086852" y="1396844"/>
                </a:lnTo>
                <a:lnTo>
                  <a:pt x="2288805" y="698422"/>
                </a:lnTo>
                <a:lnTo>
                  <a:pt x="2490759" y="1396844"/>
                </a:lnTo>
                <a:lnTo>
                  <a:pt x="3231254" y="1396844"/>
                </a:lnTo>
                <a:lnTo>
                  <a:pt x="2659053" y="1800751"/>
                </a:lnTo>
                <a:lnTo>
                  <a:pt x="2861006" y="2499173"/>
                </a:lnTo>
                <a:lnTo>
                  <a:pt x="2288805" y="2086852"/>
                </a:lnTo>
                <a:close/>
                <a:moveTo>
                  <a:pt x="2659053" y="4055897"/>
                </a:moveTo>
                <a:cubicBezTo>
                  <a:pt x="2776859" y="4055897"/>
                  <a:pt x="2810518" y="4207362"/>
                  <a:pt x="2818933" y="4308339"/>
                </a:cubicBezTo>
                <a:lnTo>
                  <a:pt x="1758677" y="4308339"/>
                </a:lnTo>
                <a:cubicBezTo>
                  <a:pt x="1767092" y="4207362"/>
                  <a:pt x="1800751" y="4055897"/>
                  <a:pt x="1918557" y="4055897"/>
                </a:cubicBezTo>
                <a:lnTo>
                  <a:pt x="2659053" y="4055897"/>
                </a:lnTo>
                <a:close/>
                <a:moveTo>
                  <a:pt x="2945154" y="4341998"/>
                </a:moveTo>
                <a:cubicBezTo>
                  <a:pt x="3037716" y="4341998"/>
                  <a:pt x="3121863" y="4527122"/>
                  <a:pt x="3163936" y="4594440"/>
                </a:cubicBezTo>
                <a:lnTo>
                  <a:pt x="1413674" y="4594440"/>
                </a:lnTo>
                <a:cubicBezTo>
                  <a:pt x="1455747" y="4527122"/>
                  <a:pt x="1539895" y="4341998"/>
                  <a:pt x="1632457" y="4341998"/>
                </a:cubicBezTo>
                <a:lnTo>
                  <a:pt x="2945154" y="4341998"/>
                </a:lnTo>
                <a:close/>
                <a:moveTo>
                  <a:pt x="3189181" y="4628098"/>
                </a:moveTo>
                <a:cubicBezTo>
                  <a:pt x="3231254" y="4628098"/>
                  <a:pt x="3231254" y="4670172"/>
                  <a:pt x="3231254" y="4670172"/>
                </a:cubicBezTo>
                <a:lnTo>
                  <a:pt x="3231254" y="5360179"/>
                </a:lnTo>
                <a:cubicBezTo>
                  <a:pt x="3231254" y="5402253"/>
                  <a:pt x="3147107" y="5486400"/>
                  <a:pt x="3105033" y="5486400"/>
                </a:cubicBezTo>
                <a:lnTo>
                  <a:pt x="1472577" y="5486400"/>
                </a:lnTo>
                <a:cubicBezTo>
                  <a:pt x="1430503" y="5486400"/>
                  <a:pt x="1346356" y="5402253"/>
                  <a:pt x="1346356" y="5360179"/>
                </a:cubicBezTo>
                <a:lnTo>
                  <a:pt x="1346356" y="4670172"/>
                </a:lnTo>
                <a:cubicBezTo>
                  <a:pt x="1346356" y="4670172"/>
                  <a:pt x="1346356" y="4628098"/>
                  <a:pt x="1388430" y="4628098"/>
                </a:cubicBezTo>
                <a:lnTo>
                  <a:pt x="1388430" y="4628098"/>
                </a:lnTo>
                <a:lnTo>
                  <a:pt x="3189181" y="4628098"/>
                </a:lnTo>
                <a:lnTo>
                  <a:pt x="3189181" y="4628098"/>
                </a:lnTo>
                <a:close/>
                <a:moveTo>
                  <a:pt x="3879188" y="824643"/>
                </a:moveTo>
                <a:lnTo>
                  <a:pt x="4249436" y="824643"/>
                </a:lnTo>
                <a:cubicBezTo>
                  <a:pt x="4291510" y="824643"/>
                  <a:pt x="4333583" y="866717"/>
                  <a:pt x="4333583" y="908790"/>
                </a:cubicBezTo>
                <a:cubicBezTo>
                  <a:pt x="4333583" y="1430503"/>
                  <a:pt x="4266265" y="1783922"/>
                  <a:pt x="3803455" y="2128925"/>
                </a:cubicBezTo>
                <a:cubicBezTo>
                  <a:pt x="3803455" y="2128925"/>
                  <a:pt x="3879188" y="934034"/>
                  <a:pt x="3879188" y="824643"/>
                </a:cubicBezTo>
                <a:close/>
                <a:moveTo>
                  <a:pt x="698422" y="824643"/>
                </a:moveTo>
                <a:lnTo>
                  <a:pt x="328174" y="824643"/>
                </a:lnTo>
                <a:cubicBezTo>
                  <a:pt x="286101" y="824643"/>
                  <a:pt x="244027" y="866717"/>
                  <a:pt x="244027" y="908790"/>
                </a:cubicBezTo>
                <a:cubicBezTo>
                  <a:pt x="244027" y="1430503"/>
                  <a:pt x="311345" y="1783922"/>
                  <a:pt x="774155" y="2128925"/>
                </a:cubicBezTo>
                <a:cubicBezTo>
                  <a:pt x="774155" y="2128925"/>
                  <a:pt x="698422" y="934034"/>
                  <a:pt x="698422" y="82464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swald Light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39"/>
          <p:cNvSpPr txBox="1">
            <a:spLocks noGrp="1"/>
          </p:cNvSpPr>
          <p:nvPr>
            <p:ph type="body" idx="3"/>
          </p:nvPr>
        </p:nvSpPr>
        <p:spPr>
          <a:xfrm>
            <a:off x="9294608" y="314179"/>
            <a:ext cx="2437830" cy="350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23" lvl="0" indent="-22861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marL="914446" lvl="1" indent="-22861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69" lvl="2" indent="-22861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91" lvl="3" indent="-34291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  <a:defRPr/>
            </a:lvl4pPr>
            <a:lvl5pPr marL="2286114" lvl="4" indent="-34291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  <a:defRPr/>
            </a:lvl5pPr>
            <a:lvl6pPr marL="2743337" lvl="5" indent="-34291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560" lvl="6" indent="-34291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783" lvl="7" indent="-34291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5006" lvl="8" indent="-34291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39"/>
          <p:cNvSpPr txBox="1">
            <a:spLocks noGrp="1"/>
          </p:cNvSpPr>
          <p:nvPr>
            <p:ph type="body" idx="4"/>
          </p:nvPr>
        </p:nvSpPr>
        <p:spPr>
          <a:xfrm>
            <a:off x="781706" y="1670050"/>
            <a:ext cx="10442885" cy="4262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23" lvl="0" indent="-22861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3200"/>
            </a:lvl1pPr>
            <a:lvl2pPr marL="914446" lvl="1" indent="-22861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69" lvl="2" indent="-22861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91" lvl="3" indent="-34291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  <a:defRPr/>
            </a:lvl4pPr>
            <a:lvl5pPr marL="2286114" lvl="4" indent="-34291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  <a:defRPr/>
            </a:lvl5pPr>
            <a:lvl6pPr marL="2743337" lvl="5" indent="-34291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560" lvl="6" indent="-34291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783" lvl="7" indent="-34291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5006" lvl="8" indent="-34291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04586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image" Target="../media/image9.png"/><Relationship Id="rId5" Type="http://schemas.openxmlformats.org/officeDocument/2006/relationships/image" Target="../media/image8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microsoft.com/office/2007/relationships/hdphoto" Target="../media/hdphoto2.wdp"/><Relationship Id="rId3" Type="http://schemas.openxmlformats.org/officeDocument/2006/relationships/image" Target="../media/image9.png"/><Relationship Id="rId7" Type="http://schemas.openxmlformats.org/officeDocument/2006/relationships/image" Target="../media/image18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11" Type="http://schemas.openxmlformats.org/officeDocument/2006/relationships/image" Target="../media/image21.jpeg"/><Relationship Id="rId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9.png"/><Relationship Id="rId7" Type="http://schemas.openxmlformats.org/officeDocument/2006/relationships/image" Target="../media/image27.png"/><Relationship Id="rId12" Type="http://schemas.microsoft.com/office/2007/relationships/hdphoto" Target="../media/hdphoto3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jpe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ouple of children hugging&#10;&#10;Description automatically generated">
            <a:extLst>
              <a:ext uri="{FF2B5EF4-FFF2-40B4-BE49-F238E27FC236}">
                <a16:creationId xmlns:a16="http://schemas.microsoft.com/office/drawing/2014/main" id="{25571018-E4D8-5060-BDBB-051B35ED57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764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554217-6938-3B18-308D-4374916C84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0177" y="2020204"/>
            <a:ext cx="7976552" cy="1578054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4000" b="1" dirty="0">
                <a:solidFill>
                  <a:prstClr val="white"/>
                </a:solidFill>
                <a:latin typeface="Danone One"/>
                <a:ea typeface="+mn-ea"/>
                <a:cs typeface="+mn-cs"/>
              </a:rPr>
              <a:t>BEST PRACTICE: INDONESIA</a:t>
            </a:r>
            <a:br>
              <a:rPr lang="en-GB" sz="4000" b="1" dirty="0">
                <a:latin typeface="Danone One" panose="020B0504030202020204" pitchFamily="34" charset="0"/>
                <a:ea typeface="+mn-ea"/>
                <a:cs typeface="+mn-cs"/>
              </a:rPr>
            </a:br>
            <a:br>
              <a:rPr lang="en-GB" sz="4000" b="1" dirty="0">
                <a:latin typeface="Danone One" panose="020B0504030202020204" pitchFamily="34" charset="0"/>
                <a:ea typeface="+mn-ea"/>
                <a:cs typeface="+mn-cs"/>
              </a:rPr>
            </a:br>
            <a:r>
              <a:rPr lang="en-GB" sz="4000" b="1" dirty="0">
                <a:solidFill>
                  <a:prstClr val="white"/>
                </a:solidFill>
                <a:latin typeface="Danone One"/>
                <a:ea typeface="+mn-ea"/>
                <a:cs typeface="+mn-cs"/>
              </a:rPr>
              <a:t>Dual brand strategy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E9168-9382-BCFC-B3AF-754E67408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547" y="3819407"/>
            <a:ext cx="5449479" cy="411381"/>
          </a:xfrm>
        </p:spPr>
        <p:txBody>
          <a:bodyPr anchor="b">
            <a:normAutofit lnSpcReduction="10000"/>
          </a:bodyPr>
          <a:lstStyle/>
          <a:p>
            <a:pPr algn="l"/>
            <a:r>
              <a:rPr lang="en-GB" dirty="0">
                <a:solidFill>
                  <a:srgbClr val="FFFFFF"/>
                </a:solidFill>
                <a:latin typeface="Founders Grotesk Bold"/>
              </a:rPr>
              <a:t>2024</a:t>
            </a:r>
            <a:endParaRPr lang="en-GB" dirty="0">
              <a:solidFill>
                <a:srgbClr val="FFFFFF"/>
              </a:solidFill>
              <a:latin typeface="Founders Grotesk Bold" panose="020B0803030202060203" pitchFamily="34" charset="0"/>
            </a:endParaRPr>
          </a:p>
        </p:txBody>
      </p:sp>
      <p:pic>
        <p:nvPicPr>
          <p:cNvPr id="16" name="Picture 1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25896FC-19C1-B8EC-7CB0-8EC87F818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4805" y="0"/>
            <a:ext cx="2302886" cy="103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24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213E7B8C-4D2E-8FA1-8D4B-F87026E98D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graphicFrame>
        <p:nvGraphicFramePr>
          <p:cNvPr id="17" name="think-cell data - do not delete" hidden="1">
            <a:extLst>
              <a:ext uri="{FF2B5EF4-FFF2-40B4-BE49-F238E27FC236}">
                <a16:creationId xmlns:a16="http://schemas.microsoft.com/office/drawing/2014/main" id="{F11E1D28-BADE-6B72-B4CF-631F2A8DB00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1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11E1D28-BADE-6B72-B4CF-631F2A8DB0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78DE6BE0-29DC-4D20-3B42-610D36F32D70}"/>
              </a:ext>
            </a:extLst>
          </p:cNvPr>
          <p:cNvSpPr txBox="1">
            <a:spLocks/>
          </p:cNvSpPr>
          <p:nvPr/>
        </p:nvSpPr>
        <p:spPr>
          <a:xfrm>
            <a:off x="11697493" y="6356351"/>
            <a:ext cx="365127" cy="365125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F9A4F6-7BA3-4126-88A5-A8B8CE7104E5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7658A2"/>
                </a:solidFill>
                <a:effectLst/>
                <a:uLnTx/>
                <a:uFillTx/>
                <a:latin typeface="Danone One Condensed"/>
                <a:ea typeface="+mn-ea"/>
              </a:rPr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srgbClr val="7658A2"/>
              </a:solidFill>
              <a:effectLst/>
              <a:uLnTx/>
              <a:uFillTx/>
              <a:latin typeface="Danone One Condensed"/>
              <a:ea typeface="+mn-ea"/>
            </a:endParaRPr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991CB8F-4923-158B-0CB3-9D2597D3E325}"/>
              </a:ext>
            </a:extLst>
          </p:cNvPr>
          <p:cNvSpPr txBox="1">
            <a:spLocks/>
          </p:cNvSpPr>
          <p:nvPr/>
        </p:nvSpPr>
        <p:spPr>
          <a:xfrm rot="16200000">
            <a:off x="8924440" y="3177870"/>
            <a:ext cx="5911238" cy="365125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all" spc="0" normalizeH="0" baseline="0" noProof="0" dirty="0">
                <a:ln>
                  <a:noFill/>
                </a:ln>
                <a:solidFill>
                  <a:srgbClr val="7658A2"/>
                </a:solidFill>
                <a:effectLst/>
                <a:uLnTx/>
                <a:uFillTx/>
                <a:latin typeface="Danone One Condensed"/>
                <a:ea typeface="+mn-ea"/>
              </a:rPr>
              <a:t>PLAY TO WIN IN SPECIALIZED NUTRITION</a:t>
            </a:r>
          </a:p>
        </p:txBody>
      </p:sp>
      <p:sp>
        <p:nvSpPr>
          <p:cNvPr id="2" name="Google Shape;689;p23">
            <a:extLst>
              <a:ext uri="{FF2B5EF4-FFF2-40B4-BE49-F238E27FC236}">
                <a16:creationId xmlns:a16="http://schemas.microsoft.com/office/drawing/2014/main" id="{54EA405E-B4D0-E94B-C764-F87AE8DED21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6507" y="2894535"/>
            <a:ext cx="4688764" cy="1065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  <a:buSzPts val="2800"/>
              <a:defRPr/>
            </a:pPr>
            <a:r>
              <a:rPr lang="en-US" dirty="0">
                <a:solidFill>
                  <a:schemeClr val="bg1"/>
                </a:solidFill>
              </a:rPr>
              <a:t>ID Faltering Growth </a:t>
            </a:r>
            <a:r>
              <a:rPr lang="en-US" sz="3200" dirty="0">
                <a:solidFill>
                  <a:schemeClr val="bg1"/>
                </a:solidFill>
              </a:rPr>
              <a:t>Dual brand strategy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swald SemiBold"/>
              <a:sym typeface="Oswald SemiBold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3606088-2DF5-4705-A644-D2D0058C42E8}"/>
              </a:ext>
            </a:extLst>
          </p:cNvPr>
          <p:cNvSpPr/>
          <p:nvPr/>
        </p:nvSpPr>
        <p:spPr>
          <a:xfrm>
            <a:off x="589293" y="584074"/>
            <a:ext cx="949415" cy="904126"/>
          </a:xfrm>
          <a:prstGeom prst="ellipse">
            <a:avLst/>
          </a:prstGeom>
          <a:solidFill>
            <a:srgbClr val="F2F2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Flag of country</a:t>
            </a:r>
          </a:p>
        </p:txBody>
      </p:sp>
      <p:pic>
        <p:nvPicPr>
          <p:cNvPr id="1026" name="Picture 2" descr="Flag of Indonesia png images | PNGWing">
            <a:extLst>
              <a:ext uri="{FF2B5EF4-FFF2-40B4-BE49-F238E27FC236}">
                <a16:creationId xmlns:a16="http://schemas.microsoft.com/office/drawing/2014/main" id="{5661D8AB-589A-8F81-6590-B881F49B28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2" t="4879" r="16471" b="6006"/>
          <a:stretch/>
        </p:blipFill>
        <p:spPr bwMode="auto">
          <a:xfrm>
            <a:off x="526507" y="470422"/>
            <a:ext cx="1125712" cy="113142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K TARAKANITA 5 JAKARTA">
            <a:extLst>
              <a:ext uri="{FF2B5EF4-FFF2-40B4-BE49-F238E27FC236}">
                <a16:creationId xmlns:a16="http://schemas.microsoft.com/office/drawing/2014/main" id="{88639A06-CB94-8478-43AF-B2DC16F698E7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780" b="1078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2595032-3F22-7C9E-E0D6-B3830136C07F}"/>
              </a:ext>
            </a:extLst>
          </p:cNvPr>
          <p:cNvSpPr/>
          <p:nvPr/>
        </p:nvSpPr>
        <p:spPr>
          <a:xfrm>
            <a:off x="5744803" y="-1594"/>
            <a:ext cx="5824199" cy="6859594"/>
          </a:xfrm>
          <a:prstGeom prst="rect">
            <a:avLst/>
          </a:prstGeom>
          <a:solidFill>
            <a:srgbClr val="F2F2F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3C64EE-2181-A83A-E9CD-DE28A6E93868}"/>
              </a:ext>
            </a:extLst>
          </p:cNvPr>
          <p:cNvSpPr txBox="1"/>
          <p:nvPr/>
        </p:nvSpPr>
        <p:spPr>
          <a:xfrm>
            <a:off x="5571424" y="344008"/>
            <a:ext cx="6094070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DRIVER: LEAD POINT OF INITIATION</a:t>
            </a:r>
          </a:p>
        </p:txBody>
      </p:sp>
      <p:pic>
        <p:nvPicPr>
          <p:cNvPr id="13" name="Picture 12" descr="A logo with a house and stars&#10;&#10;Description automatically generated">
            <a:extLst>
              <a:ext uri="{FF2B5EF4-FFF2-40B4-BE49-F238E27FC236}">
                <a16:creationId xmlns:a16="http://schemas.microsoft.com/office/drawing/2014/main" id="{78859E10-89F2-3FE5-A6E1-1FDC0E1287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835" y="-233525"/>
            <a:ext cx="3162493" cy="235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16722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9698255E-2D15-660B-44B0-B91E03DEB248}"/>
              </a:ext>
            </a:extLst>
          </p:cNvPr>
          <p:cNvSpPr/>
          <p:nvPr/>
        </p:nvSpPr>
        <p:spPr>
          <a:xfrm>
            <a:off x="263094" y="975582"/>
            <a:ext cx="11665814" cy="2019008"/>
          </a:xfrm>
          <a:prstGeom prst="roundRect">
            <a:avLst>
              <a:gd name="adj" fmla="val 238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08" name="Google Shape;608;p15"/>
          <p:cNvSpPr txBox="1">
            <a:spLocks noGrp="1"/>
          </p:cNvSpPr>
          <p:nvPr>
            <p:ph type="title"/>
          </p:nvPr>
        </p:nvSpPr>
        <p:spPr>
          <a:xfrm>
            <a:off x="1081437" y="191056"/>
            <a:ext cx="7520641" cy="441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Oswald SemiBold"/>
              <a:buNone/>
            </a:pPr>
            <a:r>
              <a:rPr lang="en-GB" sz="2400" b="1" dirty="0">
                <a:solidFill>
                  <a:schemeClr val="accent4">
                    <a:lumMod val="10000"/>
                  </a:schemeClr>
                </a:solidFill>
                <a:latin typeface="Danone One Condensed" panose="020B0504030202020204" pitchFamily="34" charset="0"/>
              </a:rPr>
              <a:t>BIG HEADSPACE, BIG OPPORTUNITY: INDONESIA’S FOCUS IS ON </a:t>
            </a:r>
            <a:r>
              <a:rPr lang="en-GB" sz="2400" b="1" dirty="0">
                <a:solidFill>
                  <a:schemeClr val="accent2"/>
                </a:solidFill>
                <a:latin typeface="Danone One Condensed" panose="020B0504030202020204" pitchFamily="34" charset="0"/>
              </a:rPr>
              <a:t>ACCESSIBILITY, DIAGNOSIS AND AWARENESS</a:t>
            </a:r>
            <a:endParaRPr lang="en-NL" sz="2400" b="1" dirty="0">
              <a:solidFill>
                <a:schemeClr val="accent2"/>
              </a:solidFill>
              <a:latin typeface="Danone One Condensed" panose="020B0504030202020204" pitchFamily="34" charset="0"/>
            </a:endParaRPr>
          </a:p>
        </p:txBody>
      </p:sp>
      <p:sp>
        <p:nvSpPr>
          <p:cNvPr id="610" name="Google Shape;610;p15"/>
          <p:cNvSpPr txBox="1">
            <a:spLocks noGrp="1"/>
          </p:cNvSpPr>
          <p:nvPr>
            <p:ph type="body" idx="4294967295"/>
          </p:nvPr>
        </p:nvSpPr>
        <p:spPr>
          <a:xfrm>
            <a:off x="8426046" y="6545727"/>
            <a:ext cx="3538446" cy="31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None/>
            </a:pPr>
            <a:r>
              <a:rPr lang="tr-TR">
                <a:latin typeface="Danone One Condensed" panose="020B0504030202020204" pitchFamily="34" charset="0"/>
              </a:rPr>
              <a:t> </a:t>
            </a:r>
            <a:endParaRPr lang="en-NL">
              <a:latin typeface="Danone One Condensed" panose="020B050403020202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8C78B0C-EF7D-6DF7-D7D9-F199B28DB52D}"/>
              </a:ext>
            </a:extLst>
          </p:cNvPr>
          <p:cNvSpPr/>
          <p:nvPr/>
        </p:nvSpPr>
        <p:spPr>
          <a:xfrm>
            <a:off x="67898" y="51610"/>
            <a:ext cx="949415" cy="904126"/>
          </a:xfrm>
          <a:prstGeom prst="ellipse">
            <a:avLst/>
          </a:prstGeom>
          <a:solidFill>
            <a:srgbClr val="F2F2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Flag of country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ACB7B44-31F5-20CD-B139-E8F7690CFF1B}"/>
              </a:ext>
            </a:extLst>
          </p:cNvPr>
          <p:cNvSpPr txBox="1"/>
          <p:nvPr/>
        </p:nvSpPr>
        <p:spPr>
          <a:xfrm>
            <a:off x="9259616" y="340756"/>
            <a:ext cx="28903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CONTEXT &amp; POWER QUESTION</a:t>
            </a:r>
            <a:endParaRPr kumimoji="0" lang="en-NL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+mn-cs"/>
            </a:endParaRPr>
          </a:p>
        </p:txBody>
      </p:sp>
      <p:pic>
        <p:nvPicPr>
          <p:cNvPr id="3" name="Picture 2" descr="Flag of Indonesia png images | PNGWing">
            <a:extLst>
              <a:ext uri="{FF2B5EF4-FFF2-40B4-BE49-F238E27FC236}">
                <a16:creationId xmlns:a16="http://schemas.microsoft.com/office/drawing/2014/main" id="{1C4A7209-C1BF-813E-07A2-9E103A886F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2" t="4879" r="16471" b="6006"/>
          <a:stretch/>
        </p:blipFill>
        <p:spPr bwMode="auto">
          <a:xfrm>
            <a:off x="92825" y="86198"/>
            <a:ext cx="899559" cy="90412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44584A1-E4AC-B7BC-AE89-CB277A1900C2}"/>
              </a:ext>
            </a:extLst>
          </p:cNvPr>
          <p:cNvSpPr/>
          <p:nvPr/>
        </p:nvSpPr>
        <p:spPr>
          <a:xfrm>
            <a:off x="2509562" y="4601622"/>
            <a:ext cx="1995684" cy="779293"/>
          </a:xfrm>
          <a:prstGeom prst="rect">
            <a:avLst/>
          </a:prstGeom>
          <a:solidFill>
            <a:srgbClr val="EBAF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Key Barriers:</a:t>
            </a:r>
          </a:p>
          <a:p>
            <a:pPr marL="171459" marR="0" lvl="0" indent="-171459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Wide coverage of HCPs and multisectoral touchpoint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EAAD75-F8F6-B070-216E-E075C5B033A5}"/>
              </a:ext>
            </a:extLst>
          </p:cNvPr>
          <p:cNvSpPr/>
          <p:nvPr/>
        </p:nvSpPr>
        <p:spPr>
          <a:xfrm>
            <a:off x="550149" y="4614114"/>
            <a:ext cx="1905057" cy="722269"/>
          </a:xfrm>
          <a:prstGeom prst="rect">
            <a:avLst/>
          </a:prstGeom>
          <a:solidFill>
            <a:srgbClr val="97E4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Key Barriers:</a:t>
            </a:r>
          </a:p>
          <a:p>
            <a:pPr marL="176222" marR="0" lvl="0" indent="-176222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Moms know the word stunting but not the manifestation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E1A532-D750-4C2B-AC86-3925D54684A3}"/>
              </a:ext>
            </a:extLst>
          </p:cNvPr>
          <p:cNvSpPr/>
          <p:nvPr/>
        </p:nvSpPr>
        <p:spPr>
          <a:xfrm>
            <a:off x="2534347" y="3767170"/>
            <a:ext cx="1995684" cy="779293"/>
          </a:xfrm>
          <a:prstGeom prst="rect">
            <a:avLst/>
          </a:prstGeom>
          <a:solidFill>
            <a:srgbClr val="EBAF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Key Drivers:</a:t>
            </a:r>
          </a:p>
          <a:p>
            <a:pPr marL="176222" marR="0" lvl="0" indent="-176222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HCPs are open for screening tool</a:t>
            </a:r>
          </a:p>
        </p:txBody>
      </p:sp>
      <p:pic>
        <p:nvPicPr>
          <p:cNvPr id="8" name="object 7">
            <a:extLst>
              <a:ext uri="{FF2B5EF4-FFF2-40B4-BE49-F238E27FC236}">
                <a16:creationId xmlns:a16="http://schemas.microsoft.com/office/drawing/2014/main" id="{F228FA2B-ABE6-F024-CC13-8ECA9C0C8A3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1377" y="2054891"/>
            <a:ext cx="11081480" cy="775919"/>
          </a:xfrm>
          <a:prstGeom prst="rect">
            <a:avLst/>
          </a:prstGeom>
          <a:solidFill>
            <a:srgbClr val="EFEAF3"/>
          </a:solidFill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125EE3-7B89-18B1-D9A4-74A0B44840FF}"/>
              </a:ext>
            </a:extLst>
          </p:cNvPr>
          <p:cNvSpPr txBox="1"/>
          <p:nvPr/>
        </p:nvSpPr>
        <p:spPr>
          <a:xfrm>
            <a:off x="7146694" y="4383471"/>
            <a:ext cx="1235619" cy="1092607"/>
          </a:xfrm>
          <a:prstGeom prst="rect">
            <a:avLst/>
          </a:prstGeom>
          <a:solidFill>
            <a:srgbClr val="E5E5FF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Key Drivers:</a:t>
            </a:r>
            <a:endParaRPr kumimoji="0" lang="en-US" sz="1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 Condensed"/>
              <a:ea typeface="+mn-ea"/>
              <a:cs typeface="+mn-cs"/>
            </a:endParaRPr>
          </a:p>
          <a:p>
            <a:pPr marL="176222" marR="0" lvl="0" indent="-176222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Stunting is national priority agenda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1D50D03-84DA-49A6-DE7A-822EB1F8BCEC}"/>
              </a:ext>
            </a:extLst>
          </p:cNvPr>
          <p:cNvSpPr/>
          <p:nvPr/>
        </p:nvSpPr>
        <p:spPr>
          <a:xfrm>
            <a:off x="4638932" y="3772392"/>
            <a:ext cx="5195786" cy="254420"/>
          </a:xfrm>
          <a:prstGeom prst="rect">
            <a:avLst/>
          </a:prstGeom>
          <a:solidFill>
            <a:srgbClr val="E5E5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10%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 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HCP treatment using FSMP; 90% Core IMF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396E3D-BB4F-1154-7459-D9835FE62C6C}"/>
              </a:ext>
            </a:extLst>
          </p:cNvPr>
          <p:cNvSpPr/>
          <p:nvPr/>
        </p:nvSpPr>
        <p:spPr>
          <a:xfrm>
            <a:off x="561378" y="3824194"/>
            <a:ext cx="1905057" cy="722269"/>
          </a:xfrm>
          <a:prstGeom prst="rect">
            <a:avLst/>
          </a:prstGeom>
          <a:solidFill>
            <a:srgbClr val="97E4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Key Drivers:</a:t>
            </a:r>
          </a:p>
          <a:p>
            <a:pPr marL="176222" marR="0" lvl="0" indent="-176222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Moms care to children growth &amp; development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53EF55-88B5-9936-81D4-EB6B44887841}"/>
              </a:ext>
            </a:extLst>
          </p:cNvPr>
          <p:cNvSpPr txBox="1"/>
          <p:nvPr/>
        </p:nvSpPr>
        <p:spPr>
          <a:xfrm>
            <a:off x="564082" y="3426179"/>
            <a:ext cx="1905057" cy="523220"/>
          </a:xfrm>
          <a:prstGeom prst="rect">
            <a:avLst/>
          </a:prstGeom>
          <a:solidFill>
            <a:srgbClr val="008EC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Awareness (Origination)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one One Condensed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04A391-D53D-BCAE-3D23-ACA5F097AC8E}"/>
              </a:ext>
            </a:extLst>
          </p:cNvPr>
          <p:cNvSpPr txBox="1"/>
          <p:nvPr/>
        </p:nvSpPr>
        <p:spPr>
          <a:xfrm>
            <a:off x="9909362" y="3433417"/>
            <a:ext cx="1873361" cy="307777"/>
          </a:xfrm>
          <a:prstGeom prst="rect">
            <a:avLst/>
          </a:prstGeom>
          <a:solidFill>
            <a:srgbClr val="16BAB2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Adherence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one One Condensed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BFFD8B-87F6-F759-E66D-8C5087E959AB}"/>
              </a:ext>
            </a:extLst>
          </p:cNvPr>
          <p:cNvSpPr txBox="1"/>
          <p:nvPr/>
        </p:nvSpPr>
        <p:spPr>
          <a:xfrm>
            <a:off x="4644005" y="4374783"/>
            <a:ext cx="1181917" cy="1031051"/>
          </a:xfrm>
          <a:prstGeom prst="rect">
            <a:avLst/>
          </a:prstGeom>
          <a:solidFill>
            <a:srgbClr val="E5E5FF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Key Drivers: </a:t>
            </a:r>
          </a:p>
          <a:p>
            <a:pPr marL="174634" marR="0" lvl="0" indent="-174634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Calibri"/>
              </a:rPr>
              <a:t>Clinically proven</a:t>
            </a:r>
          </a:p>
          <a:p>
            <a:pPr marL="174634" marR="0" lvl="0" indent="-174634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Calibri"/>
              </a:rPr>
              <a:t>In national guideline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 Condensed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A611C8-A477-D180-C2E0-7CFAB5D39955}"/>
              </a:ext>
            </a:extLst>
          </p:cNvPr>
          <p:cNvSpPr txBox="1"/>
          <p:nvPr/>
        </p:nvSpPr>
        <p:spPr>
          <a:xfrm>
            <a:off x="9916260" y="3776996"/>
            <a:ext cx="1876594" cy="1908215"/>
          </a:xfrm>
          <a:prstGeom prst="rect">
            <a:avLst/>
          </a:prstGeom>
          <a:solidFill>
            <a:srgbClr val="CBF9F7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Consumer Barriers</a:t>
            </a:r>
            <a:r>
              <a:rPr kumimoji="0" lang="en-US" sz="1400" b="1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3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: </a:t>
            </a:r>
          </a:p>
          <a:p>
            <a:pPr marL="285764" marR="0" lvl="0" indent="-285764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Taste</a:t>
            </a:r>
          </a:p>
          <a:p>
            <a:pPr marL="285764" marR="0" lvl="0" indent="-285764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Price</a:t>
            </a:r>
          </a:p>
          <a:p>
            <a:pPr marL="285764" marR="0" lvl="0" indent="-285764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No perceivable impact on child’s growth </a:t>
            </a:r>
          </a:p>
          <a:p>
            <a:pPr marL="285764" marR="0" lvl="0" indent="-285764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Availability in retail channel</a:t>
            </a:r>
          </a:p>
          <a:p>
            <a:pPr marL="285764" marR="0" lvl="0" indent="-285764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 Condensed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5DBDC4A-23B9-0161-350A-D825C611BFA7}"/>
              </a:ext>
            </a:extLst>
          </p:cNvPr>
          <p:cNvSpPr/>
          <p:nvPr/>
        </p:nvSpPr>
        <p:spPr>
          <a:xfrm>
            <a:off x="2472070" y="2464981"/>
            <a:ext cx="366022" cy="305828"/>
          </a:xfrm>
          <a:prstGeom prst="ellipse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1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8446786-F2AA-4348-5667-A1EC5690DB3D}"/>
              </a:ext>
            </a:extLst>
          </p:cNvPr>
          <p:cNvSpPr/>
          <p:nvPr/>
        </p:nvSpPr>
        <p:spPr>
          <a:xfrm>
            <a:off x="9841964" y="2475718"/>
            <a:ext cx="366022" cy="305828"/>
          </a:xfrm>
          <a:prstGeom prst="ellipse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4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Condensed"/>
              <a:ea typeface="+mn-ea"/>
              <a:cs typeface="+mn-cs"/>
            </a:endParaRPr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DC872708-71A1-85DD-AC11-7CB2A66C6136}"/>
              </a:ext>
            </a:extLst>
          </p:cNvPr>
          <p:cNvSpPr/>
          <p:nvPr/>
        </p:nvSpPr>
        <p:spPr>
          <a:xfrm rot="15396733">
            <a:off x="5029419" y="1992051"/>
            <a:ext cx="396607" cy="286897"/>
          </a:xfrm>
          <a:prstGeom prst="downArrow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84411A6E-AA0B-F3EB-C5E6-DC964741B26E}"/>
              </a:ext>
            </a:extLst>
          </p:cNvPr>
          <p:cNvSpPr/>
          <p:nvPr/>
        </p:nvSpPr>
        <p:spPr>
          <a:xfrm rot="17250030">
            <a:off x="8847312" y="2500912"/>
            <a:ext cx="396607" cy="286897"/>
          </a:xfrm>
          <a:prstGeom prst="downArrow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bject 40">
            <a:extLst>
              <a:ext uri="{FF2B5EF4-FFF2-40B4-BE49-F238E27FC236}">
                <a16:creationId xmlns:a16="http://schemas.microsoft.com/office/drawing/2014/main" id="{2908B38A-B0B1-00A1-21D3-DA39CA31C95B}"/>
              </a:ext>
            </a:extLst>
          </p:cNvPr>
          <p:cNvSpPr txBox="1"/>
          <p:nvPr/>
        </p:nvSpPr>
        <p:spPr>
          <a:xfrm>
            <a:off x="2466434" y="2812260"/>
            <a:ext cx="14833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lvl="0" indent="0" algn="l" defTabSz="914446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Calibri"/>
              </a:rPr>
              <a:t>Initiation</a:t>
            </a:r>
          </a:p>
        </p:txBody>
      </p:sp>
      <p:sp>
        <p:nvSpPr>
          <p:cNvPr id="21" name="object 40">
            <a:extLst>
              <a:ext uri="{FF2B5EF4-FFF2-40B4-BE49-F238E27FC236}">
                <a16:creationId xmlns:a16="http://schemas.microsoft.com/office/drawing/2014/main" id="{732A389E-FDF5-D5F2-7D14-30223D5EDBC9}"/>
              </a:ext>
            </a:extLst>
          </p:cNvPr>
          <p:cNvSpPr txBox="1"/>
          <p:nvPr/>
        </p:nvSpPr>
        <p:spPr>
          <a:xfrm>
            <a:off x="9684665" y="2810443"/>
            <a:ext cx="148336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5080" lvl="0" indent="0" algn="l" defTabSz="914446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Calibri"/>
              </a:rPr>
              <a:t>Extending the journey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122D45D-A330-17D2-DF41-6C5C80F7B253}"/>
              </a:ext>
            </a:extLst>
          </p:cNvPr>
          <p:cNvSpPr txBox="1"/>
          <p:nvPr/>
        </p:nvSpPr>
        <p:spPr>
          <a:xfrm>
            <a:off x="2529852" y="3426177"/>
            <a:ext cx="1986930" cy="307777"/>
          </a:xfrm>
          <a:prstGeom prst="rect">
            <a:avLst/>
          </a:prstGeom>
          <a:solidFill>
            <a:srgbClr val="CC3399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Screening &amp; Diagnosis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one One Condensed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05F9D3C-D336-145B-24BB-C44177CCCE52}"/>
              </a:ext>
            </a:extLst>
          </p:cNvPr>
          <p:cNvSpPr txBox="1"/>
          <p:nvPr/>
        </p:nvSpPr>
        <p:spPr>
          <a:xfrm>
            <a:off x="10125993" y="1823843"/>
            <a:ext cx="15969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6BAB2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104 K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BAB2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80% Compliance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16BAB2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C810E83-40E8-A6B9-39F1-CF779E09AB3D}"/>
              </a:ext>
            </a:extLst>
          </p:cNvPr>
          <p:cNvSpPr txBox="1"/>
          <p:nvPr/>
        </p:nvSpPr>
        <p:spPr>
          <a:xfrm>
            <a:off x="564687" y="3049749"/>
            <a:ext cx="11218036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Indonesia Stunting Journey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9217530-5B0D-687B-55A5-E213BBBF0B83}"/>
              </a:ext>
            </a:extLst>
          </p:cNvPr>
          <p:cNvSpPr txBox="1"/>
          <p:nvPr/>
        </p:nvSpPr>
        <p:spPr>
          <a:xfrm>
            <a:off x="4840562" y="6147914"/>
            <a:ext cx="4990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*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Dinkes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: District of MoH</a:t>
            </a: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Ref: 1. SKI 2023; 2. ACS 2023; 3. Purple Study (IQVIA) 2024; 4. 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Devaera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 et al. PGHN, 2018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F69EA77-646C-3F92-3C3D-2CEFE5AD7AA6}"/>
              </a:ext>
            </a:extLst>
          </p:cNvPr>
          <p:cNvSpPr txBox="1"/>
          <p:nvPr/>
        </p:nvSpPr>
        <p:spPr>
          <a:xfrm>
            <a:off x="4619910" y="3399721"/>
            <a:ext cx="5217209" cy="307777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Access to Treatment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one One Condensed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4D60314-31E5-8E5B-88D5-D8D2D198289C}"/>
              </a:ext>
            </a:extLst>
          </p:cNvPr>
          <p:cNvSpPr txBox="1"/>
          <p:nvPr/>
        </p:nvSpPr>
        <p:spPr>
          <a:xfrm>
            <a:off x="8449747" y="4383470"/>
            <a:ext cx="1387372" cy="1292662"/>
          </a:xfrm>
          <a:prstGeom prst="rect">
            <a:avLst/>
          </a:prstGeom>
          <a:solidFill>
            <a:srgbClr val="E5E5FF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Key Barrier:</a:t>
            </a:r>
          </a:p>
          <a:p>
            <a:pPr marL="176222" marR="0" lvl="0" indent="-176222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1</a:t>
            </a:r>
            <a:r>
              <a:rPr kumimoji="0" lang="en-US" sz="13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st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 line treatment with local food &amp; biscuits </a:t>
            </a: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 Condensed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C58C405-2D0A-8659-FB32-372592F30350}"/>
              </a:ext>
            </a:extLst>
          </p:cNvPr>
          <p:cNvSpPr/>
          <p:nvPr/>
        </p:nvSpPr>
        <p:spPr>
          <a:xfrm>
            <a:off x="564686" y="5528198"/>
            <a:ext cx="1901749" cy="868115"/>
          </a:xfrm>
          <a:prstGeom prst="rect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E1A1298-531F-37CC-7172-DD1852F9E13A}"/>
              </a:ext>
            </a:extLst>
          </p:cNvPr>
          <p:cNvSpPr txBox="1"/>
          <p:nvPr/>
        </p:nvSpPr>
        <p:spPr>
          <a:xfrm>
            <a:off x="1182850" y="5643133"/>
            <a:ext cx="9284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HCP 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Influence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4DB7AFD-A47F-008B-0AFC-483C93EB0BE3}"/>
              </a:ext>
            </a:extLst>
          </p:cNvPr>
          <p:cNvSpPr/>
          <p:nvPr/>
        </p:nvSpPr>
        <p:spPr>
          <a:xfrm>
            <a:off x="2533870" y="5537277"/>
            <a:ext cx="9247402" cy="196997"/>
          </a:xfrm>
          <a:prstGeom prst="rect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Pediatrician (65%)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50ABC5E-C3E7-CE5D-719D-197AD481C442}"/>
              </a:ext>
            </a:extLst>
          </p:cNvPr>
          <p:cNvSpPr/>
          <p:nvPr/>
        </p:nvSpPr>
        <p:spPr>
          <a:xfrm>
            <a:off x="2529066" y="5788671"/>
            <a:ext cx="7312898" cy="170633"/>
          </a:xfrm>
          <a:prstGeom prst="rect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Midwives (35%)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B5E8826-A0EE-E17C-450A-D6B5BCC31D02}"/>
              </a:ext>
            </a:extLst>
          </p:cNvPr>
          <p:cNvSpPr/>
          <p:nvPr/>
        </p:nvSpPr>
        <p:spPr>
          <a:xfrm>
            <a:off x="2529066" y="5997603"/>
            <a:ext cx="7312898" cy="170633"/>
          </a:xfrm>
          <a:prstGeom prst="rect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General Practitioner (15%)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E9B2D46-E9C1-9ABF-12E8-220DE038A26C}"/>
              </a:ext>
            </a:extLst>
          </p:cNvPr>
          <p:cNvSpPr/>
          <p:nvPr/>
        </p:nvSpPr>
        <p:spPr>
          <a:xfrm>
            <a:off x="2529924" y="6217298"/>
            <a:ext cx="2029273" cy="170633"/>
          </a:xfrm>
          <a:prstGeom prst="rect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Other HCPs (5%)</a:t>
            </a:r>
          </a:p>
        </p:txBody>
      </p:sp>
      <p:pic>
        <p:nvPicPr>
          <p:cNvPr id="36" name="Graphic 35" descr="Doctor male with solid fill">
            <a:extLst>
              <a:ext uri="{FF2B5EF4-FFF2-40B4-BE49-F238E27FC236}">
                <a16:creationId xmlns:a16="http://schemas.microsoft.com/office/drawing/2014/main" id="{F108A566-3F51-4886-C676-68152F85E5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6572" y="5636666"/>
            <a:ext cx="595227" cy="619112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D7B7BAAD-BB13-4853-3E7C-6A2A7559B196}"/>
              </a:ext>
            </a:extLst>
          </p:cNvPr>
          <p:cNvSpPr/>
          <p:nvPr/>
        </p:nvSpPr>
        <p:spPr>
          <a:xfrm>
            <a:off x="4630342" y="2105403"/>
            <a:ext cx="366022" cy="305828"/>
          </a:xfrm>
          <a:prstGeom prst="ellipse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C7C8F87-87BE-8401-E9DD-B7006775048D}"/>
              </a:ext>
            </a:extLst>
          </p:cNvPr>
          <p:cNvSpPr txBox="1"/>
          <p:nvPr/>
        </p:nvSpPr>
        <p:spPr>
          <a:xfrm>
            <a:off x="6686883" y="1224957"/>
            <a:ext cx="11993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130 K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10% NDF Rx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30C4DC2-183D-89B1-2D50-761B729D518F}"/>
              </a:ext>
            </a:extLst>
          </p:cNvPr>
          <p:cNvSpPr/>
          <p:nvPr/>
        </p:nvSpPr>
        <p:spPr>
          <a:xfrm>
            <a:off x="7103556" y="2046766"/>
            <a:ext cx="366022" cy="305828"/>
          </a:xfrm>
          <a:prstGeom prst="ellipse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3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Condensed"/>
              <a:ea typeface="+mn-ea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A83FA52-A8D6-5263-93F8-49349E4BB5CB}"/>
              </a:ext>
            </a:extLst>
          </p:cNvPr>
          <p:cNvSpPr txBox="1"/>
          <p:nvPr/>
        </p:nvSpPr>
        <p:spPr>
          <a:xfrm>
            <a:off x="3433249" y="1095312"/>
            <a:ext cx="16843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1.3 M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37% Screened &amp; Diagnosed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CC3399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2 </a:t>
            </a:r>
          </a:p>
        </p:txBody>
      </p:sp>
      <p:sp>
        <p:nvSpPr>
          <p:cNvPr id="41" name="Arrow: Down 40">
            <a:extLst>
              <a:ext uri="{FF2B5EF4-FFF2-40B4-BE49-F238E27FC236}">
                <a16:creationId xmlns:a16="http://schemas.microsoft.com/office/drawing/2014/main" id="{454E1579-4D34-18D8-E57B-4A0AA71EDE0E}"/>
              </a:ext>
            </a:extLst>
          </p:cNvPr>
          <p:cNvSpPr/>
          <p:nvPr/>
        </p:nvSpPr>
        <p:spPr>
          <a:xfrm>
            <a:off x="1081437" y="1750063"/>
            <a:ext cx="708917" cy="355123"/>
          </a:xfrm>
          <a:prstGeom prst="downArrow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705B36D-8879-819C-303A-BBB165399CB0}"/>
              </a:ext>
            </a:extLst>
          </p:cNvPr>
          <p:cNvSpPr/>
          <p:nvPr/>
        </p:nvSpPr>
        <p:spPr>
          <a:xfrm>
            <a:off x="7146694" y="4091706"/>
            <a:ext cx="2690425" cy="224498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Reimbursement Market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one One" panose="020B0504030202020204" pitchFamily="34" charset="0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0534649-BCEB-09BE-FB9A-68444565E2B5}"/>
              </a:ext>
            </a:extLst>
          </p:cNvPr>
          <p:cNvSpPr/>
          <p:nvPr/>
        </p:nvSpPr>
        <p:spPr>
          <a:xfrm>
            <a:off x="4632919" y="4080007"/>
            <a:ext cx="2434633" cy="219440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Private Market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one One" panose="020B0504030202020204" pitchFamily="34" charset="0"/>
              <a:ea typeface="+mn-ea"/>
              <a:cs typeface="+mn-cs"/>
            </a:endParaRPr>
          </a:p>
        </p:txBody>
      </p:sp>
      <p:sp>
        <p:nvSpPr>
          <p:cNvPr id="44" name="Star: 5 Points 43">
            <a:extLst>
              <a:ext uri="{FF2B5EF4-FFF2-40B4-BE49-F238E27FC236}">
                <a16:creationId xmlns:a16="http://schemas.microsoft.com/office/drawing/2014/main" id="{5BE204F8-1C91-F72A-48E4-0E5EC9324DFA}"/>
              </a:ext>
            </a:extLst>
          </p:cNvPr>
          <p:cNvSpPr/>
          <p:nvPr/>
        </p:nvSpPr>
        <p:spPr>
          <a:xfrm>
            <a:off x="9351382" y="3970722"/>
            <a:ext cx="543943" cy="523220"/>
          </a:xfrm>
          <a:prstGeom prst="star5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none One" panose="020B0504030202020204" pitchFamily="34" charset="0"/>
              <a:ea typeface="+mn-ea"/>
              <a:cs typeface="+mn-cs"/>
            </a:endParaRPr>
          </a:p>
        </p:txBody>
      </p:sp>
      <p:sp>
        <p:nvSpPr>
          <p:cNvPr id="45" name="Star: 5 Points 44">
            <a:extLst>
              <a:ext uri="{FF2B5EF4-FFF2-40B4-BE49-F238E27FC236}">
                <a16:creationId xmlns:a16="http://schemas.microsoft.com/office/drawing/2014/main" id="{6E00354E-5FFE-6B7E-F81B-CEC5AB2293C7}"/>
              </a:ext>
            </a:extLst>
          </p:cNvPr>
          <p:cNvSpPr/>
          <p:nvPr/>
        </p:nvSpPr>
        <p:spPr>
          <a:xfrm>
            <a:off x="4632919" y="3931411"/>
            <a:ext cx="543943" cy="523220"/>
          </a:xfrm>
          <a:prstGeom prst="star5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none One" panose="020B0504030202020204" pitchFamily="34" charset="0"/>
              <a:ea typeface="+mn-ea"/>
              <a:cs typeface="+mn-cs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38FA301-B1DD-D31A-F5F6-B80A930A7F9A}"/>
              </a:ext>
            </a:extLst>
          </p:cNvPr>
          <p:cNvSpPr txBox="1"/>
          <p:nvPr/>
        </p:nvSpPr>
        <p:spPr>
          <a:xfrm>
            <a:off x="618433" y="2085909"/>
            <a:ext cx="168432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3.5 M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85% Visit to HCF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2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F56D852-9DC6-5CBC-339E-846EF1ED5394}"/>
              </a:ext>
            </a:extLst>
          </p:cNvPr>
          <p:cNvSpPr txBox="1"/>
          <p:nvPr/>
        </p:nvSpPr>
        <p:spPr>
          <a:xfrm>
            <a:off x="1" y="975582"/>
            <a:ext cx="29211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4 M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Children with Stunting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1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905D4E6-F7A7-43D0-A01C-AC09D1B9F106}"/>
              </a:ext>
            </a:extLst>
          </p:cNvPr>
          <p:cNvSpPr txBox="1"/>
          <p:nvPr/>
        </p:nvSpPr>
        <p:spPr>
          <a:xfrm>
            <a:off x="4708238" y="4044878"/>
            <a:ext cx="389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1a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" panose="020B0504030202020204" pitchFamily="34" charset="0"/>
              <a:ea typeface="+mn-ea"/>
              <a:cs typeface="+mn-c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252E2A2-5763-9307-7BB6-3D9DC7B274C9}"/>
              </a:ext>
            </a:extLst>
          </p:cNvPr>
          <p:cNvSpPr txBox="1"/>
          <p:nvPr/>
        </p:nvSpPr>
        <p:spPr>
          <a:xfrm>
            <a:off x="9428427" y="4078398"/>
            <a:ext cx="386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1b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" panose="020B0504030202020204" pitchFamily="34" charset="0"/>
              <a:ea typeface="+mn-ea"/>
              <a:cs typeface="+mn-cs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506E0FF2-D86C-B278-ECEA-0D88582933D1}"/>
              </a:ext>
            </a:extLst>
          </p:cNvPr>
          <p:cNvSpPr/>
          <p:nvPr/>
        </p:nvSpPr>
        <p:spPr>
          <a:xfrm>
            <a:off x="4575690" y="3331332"/>
            <a:ext cx="5340571" cy="2180549"/>
          </a:xfrm>
          <a:prstGeom prst="roundRect">
            <a:avLst>
              <a:gd name="adj" fmla="val 738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00B7B94D-22E4-7683-A069-B1AE9BF816CF}"/>
              </a:ext>
            </a:extLst>
          </p:cNvPr>
          <p:cNvSpPr/>
          <p:nvPr/>
        </p:nvSpPr>
        <p:spPr>
          <a:xfrm>
            <a:off x="2507804" y="3339052"/>
            <a:ext cx="1975408" cy="2180549"/>
          </a:xfrm>
          <a:prstGeom prst="roundRect">
            <a:avLst>
              <a:gd name="adj" fmla="val 738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EE41605B-FD13-677F-7497-B8A72F1840C2}"/>
              </a:ext>
            </a:extLst>
          </p:cNvPr>
          <p:cNvSpPr/>
          <p:nvPr/>
        </p:nvSpPr>
        <p:spPr>
          <a:xfrm>
            <a:off x="496335" y="3315584"/>
            <a:ext cx="1931217" cy="2180549"/>
          </a:xfrm>
          <a:prstGeom prst="roundRect">
            <a:avLst>
              <a:gd name="adj" fmla="val 738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53" name="Star: 5 Points 52">
            <a:extLst>
              <a:ext uri="{FF2B5EF4-FFF2-40B4-BE49-F238E27FC236}">
                <a16:creationId xmlns:a16="http://schemas.microsoft.com/office/drawing/2014/main" id="{176814FA-74C3-4100-0E62-68CD40A6B79F}"/>
              </a:ext>
            </a:extLst>
          </p:cNvPr>
          <p:cNvSpPr/>
          <p:nvPr/>
        </p:nvSpPr>
        <p:spPr>
          <a:xfrm>
            <a:off x="2282560" y="3428298"/>
            <a:ext cx="543943" cy="523220"/>
          </a:xfrm>
          <a:prstGeom prst="star5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54" name="Star: 5 Points 53">
            <a:extLst>
              <a:ext uri="{FF2B5EF4-FFF2-40B4-BE49-F238E27FC236}">
                <a16:creationId xmlns:a16="http://schemas.microsoft.com/office/drawing/2014/main" id="{EFE6185C-9CA0-3BB6-10C5-2BF0954481E0}"/>
              </a:ext>
            </a:extLst>
          </p:cNvPr>
          <p:cNvSpPr/>
          <p:nvPr/>
        </p:nvSpPr>
        <p:spPr>
          <a:xfrm>
            <a:off x="263094" y="3438030"/>
            <a:ext cx="543943" cy="523220"/>
          </a:xfrm>
          <a:prstGeom prst="star5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63C4F62-DCF4-C5A2-B422-1AB0DDE12112}"/>
              </a:ext>
            </a:extLst>
          </p:cNvPr>
          <p:cNvSpPr/>
          <p:nvPr/>
        </p:nvSpPr>
        <p:spPr>
          <a:xfrm>
            <a:off x="5918399" y="4358008"/>
            <a:ext cx="1119393" cy="1022907"/>
          </a:xfrm>
          <a:prstGeom prst="rect">
            <a:avLst/>
          </a:prstGeom>
          <a:solidFill>
            <a:srgbClr val="E5E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22" marR="0" lvl="0" indent="-176222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Key Barriers:</a:t>
            </a:r>
          </a:p>
          <a:p>
            <a:pPr marL="176222" marR="0" lvl="0" indent="-176222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NDF is last option</a:t>
            </a:r>
          </a:p>
          <a:p>
            <a:pPr marL="176222" marR="0" lvl="0" indent="-176222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 Condensed"/>
              <a:ea typeface="+mn-ea"/>
              <a:cs typeface="+mn-cs"/>
            </a:endParaRPr>
          </a:p>
        </p:txBody>
      </p:sp>
      <p:sp>
        <p:nvSpPr>
          <p:cNvPr id="56" name="Slide Number Placeholder 4">
            <a:extLst>
              <a:ext uri="{FF2B5EF4-FFF2-40B4-BE49-F238E27FC236}">
                <a16:creationId xmlns:a16="http://schemas.microsoft.com/office/drawing/2014/main" id="{E1DFF61B-4DFC-D4AD-0F98-BB7B137341A2}"/>
              </a:ext>
            </a:extLst>
          </p:cNvPr>
          <p:cNvSpPr txBox="1">
            <a:spLocks/>
          </p:cNvSpPr>
          <p:nvPr/>
        </p:nvSpPr>
        <p:spPr>
          <a:xfrm>
            <a:off x="11383148" y="6332580"/>
            <a:ext cx="781242" cy="150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23" marR="0" lvl="0" indent="-228611" algn="l" defTabSz="91444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fld id="{B5F9A4F6-7BA3-4126-88A5-A8B8CE7104E5}" type="slidenum">
              <a:rPr kumimoji="0" lang="en-GB" sz="3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SemiBold"/>
                <a:sym typeface="Oswald SemiBold"/>
              </a:rPr>
              <a:pPr marL="457223" marR="0" lvl="0" indent="-228611" algn="l" defTabSz="914446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t>3</a:t>
            </a:fld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SemiBold"/>
              <a:sym typeface="Oswald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55449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5CA24-22DB-FF3D-D74B-9CD384A47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2988" y="221004"/>
            <a:ext cx="7458194" cy="499174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tx1"/>
                </a:solidFill>
                <a:latin typeface="Danone One Condensed" panose="020B0504030202020204" pitchFamily="34" charset="0"/>
              </a:rPr>
              <a:t>WE ARE IN THE RIGHT TRACK TO CAPTURE MARKET POTENTIAL WITH AGGRESSIVE TRAJECTORY</a:t>
            </a:r>
            <a:br>
              <a:rPr lang="en-GB" sz="2400" b="1">
                <a:solidFill>
                  <a:schemeClr val="tx1"/>
                </a:solidFill>
                <a:latin typeface="Danone One Condensed" panose="020B0504030202020204" pitchFamily="34" charset="0"/>
              </a:rPr>
            </a:br>
            <a:endParaRPr lang="en-US" sz="2400">
              <a:solidFill>
                <a:schemeClr val="tx1"/>
              </a:solidFill>
              <a:latin typeface="Danone One Condensed" panose="020B050403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AD21D1-A57F-8EB1-CDFD-72214CD211A3}"/>
              </a:ext>
            </a:extLst>
          </p:cNvPr>
          <p:cNvSpPr txBox="1"/>
          <p:nvPr/>
        </p:nvSpPr>
        <p:spPr>
          <a:xfrm>
            <a:off x="9208832" y="353596"/>
            <a:ext cx="28903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CONTEXT &amp; POWER QUESTION</a:t>
            </a:r>
            <a:endParaRPr kumimoji="0" lang="en-NL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+mn-cs"/>
            </a:endParaRPr>
          </a:p>
        </p:txBody>
      </p:sp>
      <p:pic>
        <p:nvPicPr>
          <p:cNvPr id="8" name="Picture 7" descr="Flag of Indonesia png images | PNGWing">
            <a:extLst>
              <a:ext uri="{FF2B5EF4-FFF2-40B4-BE49-F238E27FC236}">
                <a16:creationId xmlns:a16="http://schemas.microsoft.com/office/drawing/2014/main" id="{BF040238-CAF6-5264-6AEA-842960E193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2" t="4879" r="16471" b="6006"/>
          <a:stretch/>
        </p:blipFill>
        <p:spPr bwMode="auto">
          <a:xfrm>
            <a:off x="92825" y="86198"/>
            <a:ext cx="899559" cy="90412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CE6D7AE-DAB4-4F38-8D3C-0EDC8ADF6F07}"/>
              </a:ext>
              <a:ext uri="{147F2762-F138-4A5C-976F-8EAC2B608ADB}">
                <a16:predDERef xmlns:a16="http://schemas.microsoft.com/office/drawing/2014/main" pred="{F6B24FD5-66A3-4771-A7D5-C485E6A352F6}"/>
              </a:ext>
            </a:extLst>
          </p:cNvPr>
          <p:cNvGraphicFramePr>
            <a:graphicFrameLocks/>
          </p:cNvGraphicFramePr>
          <p:nvPr/>
        </p:nvGraphicFramePr>
        <p:xfrm>
          <a:off x="-34100" y="1369340"/>
          <a:ext cx="6694506" cy="4509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6974D6C-F691-DAE9-506A-EF8B501D568F}"/>
              </a:ext>
            </a:extLst>
          </p:cNvPr>
          <p:cNvSpPr>
            <a:spLocks noGrp="1"/>
          </p:cNvSpPr>
          <p:nvPr/>
        </p:nvSpPr>
        <p:spPr>
          <a:xfrm>
            <a:off x="222116" y="1041031"/>
            <a:ext cx="11747769" cy="7842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1" i="0" u="none" strike="noStrike" kern="1200" cap="none" spc="0" normalizeH="0" baseline="0" noProof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Danone One" panose="020B0504030202020204" pitchFamily="34" charset="0"/>
              <a:ea typeface="+mn-ea"/>
              <a:cs typeface="+mn-cs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D37BE511-0880-8089-D0CA-866DD9ADDE4C}"/>
              </a:ext>
            </a:extLst>
          </p:cNvPr>
          <p:cNvSpPr txBox="1"/>
          <p:nvPr/>
        </p:nvSpPr>
        <p:spPr>
          <a:xfrm>
            <a:off x="1055786" y="1428636"/>
            <a:ext cx="47195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Total Faltering Growth Market Users Potential (Children) 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51C85F9-528A-FDFD-4B0F-58F656780951}"/>
              </a:ext>
            </a:extLst>
          </p:cNvPr>
          <p:cNvCxnSpPr>
            <a:cxnSpLocks/>
          </p:cNvCxnSpPr>
          <p:nvPr/>
        </p:nvCxnSpPr>
        <p:spPr>
          <a:xfrm flipV="1">
            <a:off x="2457284" y="4875336"/>
            <a:ext cx="1708143" cy="10143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Brace 12">
            <a:extLst>
              <a:ext uri="{FF2B5EF4-FFF2-40B4-BE49-F238E27FC236}">
                <a16:creationId xmlns:a16="http://schemas.microsoft.com/office/drawing/2014/main" id="{F663DBDD-953A-C671-3E52-8CA55E6800BC}"/>
              </a:ext>
            </a:extLst>
          </p:cNvPr>
          <p:cNvSpPr/>
          <p:nvPr/>
        </p:nvSpPr>
        <p:spPr>
          <a:xfrm>
            <a:off x="5605833" y="5020435"/>
            <a:ext cx="81879" cy="17011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BB34E89C-0173-92EC-6825-757014023D41}"/>
              </a:ext>
            </a:extLst>
          </p:cNvPr>
          <p:cNvSpPr/>
          <p:nvPr/>
        </p:nvSpPr>
        <p:spPr>
          <a:xfrm>
            <a:off x="2359758" y="5042469"/>
            <a:ext cx="97526" cy="18712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B086B094-8B55-B23C-D0E2-9BCE20A35D93}"/>
              </a:ext>
            </a:extLst>
          </p:cNvPr>
          <p:cNvSpPr txBox="1"/>
          <p:nvPr/>
        </p:nvSpPr>
        <p:spPr>
          <a:xfrm>
            <a:off x="2425776" y="4997533"/>
            <a:ext cx="433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4%</a:t>
            </a:r>
          </a:p>
        </p:txBody>
      </p:sp>
      <p:sp>
        <p:nvSpPr>
          <p:cNvPr id="16" name="TextBox 17">
            <a:extLst>
              <a:ext uri="{FF2B5EF4-FFF2-40B4-BE49-F238E27FC236}">
                <a16:creationId xmlns:a16="http://schemas.microsoft.com/office/drawing/2014/main" id="{97D3DB7B-190C-2CE5-D7B8-0330A8B363F3}"/>
              </a:ext>
            </a:extLst>
          </p:cNvPr>
          <p:cNvSpPr txBox="1"/>
          <p:nvPr/>
        </p:nvSpPr>
        <p:spPr>
          <a:xfrm>
            <a:off x="5774272" y="4975499"/>
            <a:ext cx="434734" cy="276999"/>
          </a:xfrm>
          <a:prstGeom prst="rect">
            <a:avLst/>
          </a:prstGeom>
          <a:solidFill>
            <a:srgbClr val="54AD18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6%</a:t>
            </a:r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3BBCD6B4-56D8-BFA0-7D79-118987EB86AB}"/>
              </a:ext>
            </a:extLst>
          </p:cNvPr>
          <p:cNvSpPr/>
          <p:nvPr/>
        </p:nvSpPr>
        <p:spPr>
          <a:xfrm flipH="1">
            <a:off x="4193269" y="4913554"/>
            <a:ext cx="53515" cy="34039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18" name="Right Brace 17">
            <a:extLst>
              <a:ext uri="{FF2B5EF4-FFF2-40B4-BE49-F238E27FC236}">
                <a16:creationId xmlns:a16="http://schemas.microsoft.com/office/drawing/2014/main" id="{D95FD12F-AB6B-0BFA-4D7A-6A56F6BEA477}"/>
              </a:ext>
            </a:extLst>
          </p:cNvPr>
          <p:cNvSpPr/>
          <p:nvPr/>
        </p:nvSpPr>
        <p:spPr>
          <a:xfrm flipH="1">
            <a:off x="962204" y="4980595"/>
            <a:ext cx="78886" cy="27699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19" name="TextBox 21">
            <a:extLst>
              <a:ext uri="{FF2B5EF4-FFF2-40B4-BE49-F238E27FC236}">
                <a16:creationId xmlns:a16="http://schemas.microsoft.com/office/drawing/2014/main" id="{51ACE7D1-0C39-8A32-9F8E-CD6B2335D7A9}"/>
              </a:ext>
            </a:extLst>
          </p:cNvPr>
          <p:cNvSpPr txBox="1"/>
          <p:nvPr/>
        </p:nvSpPr>
        <p:spPr>
          <a:xfrm>
            <a:off x="580400" y="4997533"/>
            <a:ext cx="420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7%</a:t>
            </a:r>
          </a:p>
        </p:txBody>
      </p:sp>
      <p:sp>
        <p:nvSpPr>
          <p:cNvPr id="20" name="TextBox 22">
            <a:extLst>
              <a:ext uri="{FF2B5EF4-FFF2-40B4-BE49-F238E27FC236}">
                <a16:creationId xmlns:a16="http://schemas.microsoft.com/office/drawing/2014/main" id="{BB1C7293-7B27-650C-34D3-C0209AE3F9F5}"/>
              </a:ext>
            </a:extLst>
          </p:cNvPr>
          <p:cNvSpPr txBox="1"/>
          <p:nvPr/>
        </p:nvSpPr>
        <p:spPr>
          <a:xfrm>
            <a:off x="3811754" y="4957621"/>
            <a:ext cx="4347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9%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CB82DA2-5B54-05A8-B29E-E4FA2ABBDB66}"/>
              </a:ext>
            </a:extLst>
          </p:cNvPr>
          <p:cNvSpPr/>
          <p:nvPr/>
        </p:nvSpPr>
        <p:spPr>
          <a:xfrm>
            <a:off x="576070" y="5676687"/>
            <a:ext cx="1276574" cy="777116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+50% Vol Growth in 2024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7C4D54E-02CE-9037-993C-96888BA4356C}"/>
              </a:ext>
            </a:extLst>
          </p:cNvPr>
          <p:cNvSpPr/>
          <p:nvPr/>
        </p:nvSpPr>
        <p:spPr>
          <a:xfrm>
            <a:off x="1932772" y="5686982"/>
            <a:ext cx="1276575" cy="764402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6% Danone penetration vs headroom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9C73416-667E-0F3F-9018-BB449FF8897B}"/>
              </a:ext>
            </a:extLst>
          </p:cNvPr>
          <p:cNvSpPr/>
          <p:nvPr/>
        </p:nvSpPr>
        <p:spPr>
          <a:xfrm>
            <a:off x="3307492" y="5683044"/>
            <a:ext cx="1276576" cy="764402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+2% market penetration (9% vs 7% LY)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360E74B-B7AE-97F2-40B4-B4E52C2059D4}"/>
              </a:ext>
            </a:extLst>
          </p:cNvPr>
          <p:cNvSpPr/>
          <p:nvPr/>
        </p:nvSpPr>
        <p:spPr>
          <a:xfrm>
            <a:off x="2956868" y="4783120"/>
            <a:ext cx="736816" cy="31926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25" name="TextBox 33">
            <a:extLst>
              <a:ext uri="{FF2B5EF4-FFF2-40B4-BE49-F238E27FC236}">
                <a16:creationId xmlns:a16="http://schemas.microsoft.com/office/drawing/2014/main" id="{5C7BA152-17BB-5061-8CF7-A35DE06E241F}"/>
              </a:ext>
            </a:extLst>
          </p:cNvPr>
          <p:cNvSpPr txBox="1"/>
          <p:nvPr/>
        </p:nvSpPr>
        <p:spPr>
          <a:xfrm>
            <a:off x="3019292" y="4801990"/>
            <a:ext cx="6335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+50%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26" name="TextBox 34">
            <a:extLst>
              <a:ext uri="{FF2B5EF4-FFF2-40B4-BE49-F238E27FC236}">
                <a16:creationId xmlns:a16="http://schemas.microsoft.com/office/drawing/2014/main" id="{A5783554-FF8D-F480-5D59-5FA31B36EFB6}"/>
              </a:ext>
            </a:extLst>
          </p:cNvPr>
          <p:cNvSpPr txBox="1"/>
          <p:nvPr/>
        </p:nvSpPr>
        <p:spPr>
          <a:xfrm>
            <a:off x="2838800" y="4399812"/>
            <a:ext cx="10618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Danone FG Users Growth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" panose="020B0504030202020204" pitchFamily="34" charset="0"/>
              <a:ea typeface="+mn-ea"/>
              <a:cs typeface="+mn-cs"/>
            </a:endParaRPr>
          </a:p>
        </p:txBody>
      </p:sp>
      <p:sp>
        <p:nvSpPr>
          <p:cNvPr id="27" name="TextBox 35">
            <a:extLst>
              <a:ext uri="{FF2B5EF4-FFF2-40B4-BE49-F238E27FC236}">
                <a16:creationId xmlns:a16="http://schemas.microsoft.com/office/drawing/2014/main" id="{B0430482-B359-03E0-C229-DFC7B47C3C11}"/>
              </a:ext>
            </a:extLst>
          </p:cNvPr>
          <p:cNvSpPr txBox="1"/>
          <p:nvPr/>
        </p:nvSpPr>
        <p:spPr>
          <a:xfrm>
            <a:off x="5520205" y="4404562"/>
            <a:ext cx="10025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Danone Market Penetration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" panose="020B0504030202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2E80D06-2C91-A74B-5F06-477DA831FC60}"/>
              </a:ext>
            </a:extLst>
          </p:cNvPr>
          <p:cNvSpPr/>
          <p:nvPr/>
        </p:nvSpPr>
        <p:spPr>
          <a:xfrm>
            <a:off x="4662270" y="5670766"/>
            <a:ext cx="1276576" cy="764402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Assumption: Competitor Vol </a:t>
            </a:r>
            <a:r>
              <a:rPr kumimoji="0" 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inc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 by 8%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BFAFFC3A-40AD-ACF4-E556-BBC1BE186893}"/>
              </a:ext>
            </a:extLst>
          </p:cNvPr>
          <p:cNvSpPr/>
          <p:nvPr/>
        </p:nvSpPr>
        <p:spPr>
          <a:xfrm>
            <a:off x="6825378" y="4858776"/>
            <a:ext cx="1211246" cy="829798"/>
          </a:xfrm>
          <a:prstGeom prst="roundRect">
            <a:avLst>
              <a:gd name="adj" fmla="val 9514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8E8EB43-6E0B-3941-A72F-5143F31ED694}"/>
              </a:ext>
            </a:extLst>
          </p:cNvPr>
          <p:cNvSpPr/>
          <p:nvPr/>
        </p:nvSpPr>
        <p:spPr>
          <a:xfrm>
            <a:off x="6823100" y="4858776"/>
            <a:ext cx="1211246" cy="3077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31" name="TextBox 8">
            <a:extLst>
              <a:ext uri="{FF2B5EF4-FFF2-40B4-BE49-F238E27FC236}">
                <a16:creationId xmlns:a16="http://schemas.microsoft.com/office/drawing/2014/main" id="{FB538FAF-925F-15BD-07E5-488B69B02F45}"/>
              </a:ext>
            </a:extLst>
          </p:cNvPr>
          <p:cNvSpPr txBox="1"/>
          <p:nvPr/>
        </p:nvSpPr>
        <p:spPr>
          <a:xfrm>
            <a:off x="6750371" y="4858775"/>
            <a:ext cx="1384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2023</a:t>
            </a:r>
          </a:p>
        </p:txBody>
      </p:sp>
      <p:sp>
        <p:nvSpPr>
          <p:cNvPr id="32" name="TextBox 9">
            <a:extLst>
              <a:ext uri="{FF2B5EF4-FFF2-40B4-BE49-F238E27FC236}">
                <a16:creationId xmlns:a16="http://schemas.microsoft.com/office/drawing/2014/main" id="{37BD43FC-54E4-0840-1A52-9EAA617DAEA7}"/>
              </a:ext>
            </a:extLst>
          </p:cNvPr>
          <p:cNvSpPr txBox="1"/>
          <p:nvPr/>
        </p:nvSpPr>
        <p:spPr>
          <a:xfrm>
            <a:off x="6791360" y="5184338"/>
            <a:ext cx="1286987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16mE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A1BB0B2-0A46-960C-E335-D81DE19976FB}"/>
              </a:ext>
            </a:extLst>
          </p:cNvPr>
          <p:cNvCxnSpPr>
            <a:cxnSpLocks/>
          </p:cNvCxnSpPr>
          <p:nvPr/>
        </p:nvCxnSpPr>
        <p:spPr>
          <a:xfrm>
            <a:off x="6406303" y="1525586"/>
            <a:ext cx="0" cy="4836139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E8F9188F-9649-87BC-C547-D15932EFFD9B}"/>
              </a:ext>
            </a:extLst>
          </p:cNvPr>
          <p:cNvSpPr/>
          <p:nvPr/>
        </p:nvSpPr>
        <p:spPr>
          <a:xfrm>
            <a:off x="8614166" y="3533412"/>
            <a:ext cx="1211246" cy="829798"/>
          </a:xfrm>
          <a:prstGeom prst="roundRect">
            <a:avLst>
              <a:gd name="adj" fmla="val 9514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8132FE8-3CF0-8C6D-8F89-5D45C566CF58}"/>
              </a:ext>
            </a:extLst>
          </p:cNvPr>
          <p:cNvSpPr/>
          <p:nvPr/>
        </p:nvSpPr>
        <p:spPr>
          <a:xfrm>
            <a:off x="8611890" y="3533413"/>
            <a:ext cx="1211246" cy="30777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36" name="TextBox 38">
            <a:extLst>
              <a:ext uri="{FF2B5EF4-FFF2-40B4-BE49-F238E27FC236}">
                <a16:creationId xmlns:a16="http://schemas.microsoft.com/office/drawing/2014/main" id="{C83F11F4-05CB-EDAC-1DC2-7EDBA8D8CFBB}"/>
              </a:ext>
            </a:extLst>
          </p:cNvPr>
          <p:cNvSpPr txBox="1"/>
          <p:nvPr/>
        </p:nvSpPr>
        <p:spPr>
          <a:xfrm>
            <a:off x="8700461" y="3533413"/>
            <a:ext cx="10582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2025</a:t>
            </a:r>
          </a:p>
        </p:txBody>
      </p:sp>
      <p:sp>
        <p:nvSpPr>
          <p:cNvPr id="37" name="TextBox 39">
            <a:extLst>
              <a:ext uri="{FF2B5EF4-FFF2-40B4-BE49-F238E27FC236}">
                <a16:creationId xmlns:a16="http://schemas.microsoft.com/office/drawing/2014/main" id="{5E9C6AB1-A5A9-0414-2F94-56BC868B480F}"/>
              </a:ext>
            </a:extLst>
          </p:cNvPr>
          <p:cNvSpPr txBox="1"/>
          <p:nvPr/>
        </p:nvSpPr>
        <p:spPr>
          <a:xfrm>
            <a:off x="8580149" y="3858976"/>
            <a:ext cx="1286987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36mE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4C268E4-1DF2-19A7-89DD-C9705C57CDDC}"/>
              </a:ext>
            </a:extLst>
          </p:cNvPr>
          <p:cNvSpPr/>
          <p:nvPr/>
        </p:nvSpPr>
        <p:spPr>
          <a:xfrm>
            <a:off x="10581890" y="2319720"/>
            <a:ext cx="1211246" cy="829798"/>
          </a:xfrm>
          <a:prstGeom prst="roundRect">
            <a:avLst>
              <a:gd name="adj" fmla="val 9514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4833A58-F4A7-9A3E-E83C-903D906E816B}"/>
              </a:ext>
            </a:extLst>
          </p:cNvPr>
          <p:cNvSpPr/>
          <p:nvPr/>
        </p:nvSpPr>
        <p:spPr>
          <a:xfrm>
            <a:off x="10579612" y="2319720"/>
            <a:ext cx="1211246" cy="30777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40" name="TextBox 42">
            <a:extLst>
              <a:ext uri="{FF2B5EF4-FFF2-40B4-BE49-F238E27FC236}">
                <a16:creationId xmlns:a16="http://schemas.microsoft.com/office/drawing/2014/main" id="{67B97AEE-D475-1B4D-0AD0-0503B67DA6E5}"/>
              </a:ext>
            </a:extLst>
          </p:cNvPr>
          <p:cNvSpPr txBox="1"/>
          <p:nvPr/>
        </p:nvSpPr>
        <p:spPr>
          <a:xfrm>
            <a:off x="10730280" y="2319719"/>
            <a:ext cx="911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2030</a:t>
            </a:r>
          </a:p>
        </p:txBody>
      </p:sp>
      <p:sp>
        <p:nvSpPr>
          <p:cNvPr id="41" name="TextBox 43">
            <a:extLst>
              <a:ext uri="{FF2B5EF4-FFF2-40B4-BE49-F238E27FC236}">
                <a16:creationId xmlns:a16="http://schemas.microsoft.com/office/drawing/2014/main" id="{466A4730-C9DE-9D80-6FA4-067FFDCC262C}"/>
              </a:ext>
            </a:extLst>
          </p:cNvPr>
          <p:cNvSpPr txBox="1"/>
          <p:nvPr/>
        </p:nvSpPr>
        <p:spPr>
          <a:xfrm>
            <a:off x="10547872" y="2645282"/>
            <a:ext cx="1286987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150mE</a:t>
            </a:r>
          </a:p>
        </p:txBody>
      </p:sp>
      <p:sp>
        <p:nvSpPr>
          <p:cNvPr id="42" name="TextBox 45">
            <a:extLst>
              <a:ext uri="{FF2B5EF4-FFF2-40B4-BE49-F238E27FC236}">
                <a16:creationId xmlns:a16="http://schemas.microsoft.com/office/drawing/2014/main" id="{F05D6B7B-FDA4-1B4B-5E4C-175CB66EA175}"/>
              </a:ext>
            </a:extLst>
          </p:cNvPr>
          <p:cNvSpPr txBox="1"/>
          <p:nvPr/>
        </p:nvSpPr>
        <p:spPr>
          <a:xfrm>
            <a:off x="6682169" y="5734865"/>
            <a:ext cx="152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From 100k Danone FG users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" panose="020B0504030202020204" pitchFamily="34" charset="0"/>
              <a:ea typeface="+mn-ea"/>
              <a:cs typeface="+mn-cs"/>
            </a:endParaRPr>
          </a:p>
        </p:txBody>
      </p:sp>
      <p:sp>
        <p:nvSpPr>
          <p:cNvPr id="43" name="TextBox 46">
            <a:extLst>
              <a:ext uri="{FF2B5EF4-FFF2-40B4-BE49-F238E27FC236}">
                <a16:creationId xmlns:a16="http://schemas.microsoft.com/office/drawing/2014/main" id="{2BE233E9-2F71-DC73-3295-3D6A6A6CE7DA}"/>
              </a:ext>
            </a:extLst>
          </p:cNvPr>
          <p:cNvSpPr txBox="1"/>
          <p:nvPr/>
        </p:nvSpPr>
        <p:spPr>
          <a:xfrm>
            <a:off x="10438681" y="3216293"/>
            <a:ext cx="152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To 1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mio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 Danone FG users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" panose="020B0504030202020204" pitchFamily="34" charset="0"/>
              <a:ea typeface="+mn-ea"/>
              <a:cs typeface="+mn-cs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3AF8CF0-7CA6-D55C-25DA-1B72407BFFB2}"/>
              </a:ext>
            </a:extLst>
          </p:cNvPr>
          <p:cNvGrpSpPr/>
          <p:nvPr/>
        </p:nvGrpSpPr>
        <p:grpSpPr>
          <a:xfrm rot="364993">
            <a:off x="7271640" y="3880781"/>
            <a:ext cx="1964268" cy="1702979"/>
            <a:chOff x="1562100" y="2250330"/>
            <a:chExt cx="4102100" cy="848470"/>
          </a:xfrm>
          <a:effectLst>
            <a:outerShdw blurRad="76200" dir="18900000" sy="23000" kx="-1200000" algn="bl" rotWithShape="0">
              <a:schemeClr val="tx1">
                <a:alpha val="57000"/>
              </a:schemeClr>
            </a:outerShdw>
          </a:effectLst>
        </p:grpSpPr>
        <p:sp>
          <p:nvSpPr>
            <p:cNvPr id="52" name="Arc 51">
              <a:extLst>
                <a:ext uri="{FF2B5EF4-FFF2-40B4-BE49-F238E27FC236}">
                  <a16:creationId xmlns:a16="http://schemas.microsoft.com/office/drawing/2014/main" id="{F5A4344C-56E6-B84E-1895-64F873321662}"/>
                </a:ext>
              </a:extLst>
            </p:cNvPr>
            <p:cNvSpPr/>
            <p:nvPr/>
          </p:nvSpPr>
          <p:spPr bwMode="gray">
            <a:xfrm flipH="1">
              <a:off x="1562100" y="2324100"/>
              <a:ext cx="4102100" cy="774700"/>
            </a:xfrm>
            <a:prstGeom prst="arc">
              <a:avLst/>
            </a:prstGeom>
            <a:ln w="38100">
              <a:solidFill>
                <a:srgbClr val="0040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54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008E245A-0254-1949-EB66-09B4E112CBA6}"/>
                </a:ext>
              </a:extLst>
            </p:cNvPr>
            <p:cNvSpPr/>
            <p:nvPr/>
          </p:nvSpPr>
          <p:spPr bwMode="auto">
            <a:xfrm rot="5400000">
              <a:off x="3644822" y="2202596"/>
              <a:ext cx="147540" cy="243008"/>
            </a:xfrm>
            <a:prstGeom prst="triangle">
              <a:avLst/>
            </a:prstGeom>
            <a:solidFill>
              <a:srgbClr val="004072"/>
            </a:solidFill>
            <a:ln w="38100" algn="ctr">
              <a:solidFill>
                <a:srgbClr val="004072"/>
              </a:solidFill>
              <a:miter lim="800000"/>
              <a:headEnd/>
              <a:tailEnd/>
            </a:ln>
            <a:effec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54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106AB95-55A6-DEF5-B6D6-FE77FF83CD1A}"/>
              </a:ext>
            </a:extLst>
          </p:cNvPr>
          <p:cNvGrpSpPr/>
          <p:nvPr/>
        </p:nvGrpSpPr>
        <p:grpSpPr>
          <a:xfrm rot="364993">
            <a:off x="9186940" y="2593486"/>
            <a:ext cx="1964268" cy="1702979"/>
            <a:chOff x="1562100" y="2250330"/>
            <a:chExt cx="4102100" cy="848470"/>
          </a:xfrm>
          <a:effectLst>
            <a:outerShdw blurRad="76200" dir="18900000" sy="23000" kx="-1200000" algn="bl" rotWithShape="0">
              <a:schemeClr val="tx1">
                <a:alpha val="57000"/>
              </a:schemeClr>
            </a:outerShdw>
          </a:effectLst>
        </p:grpSpPr>
        <p:sp>
          <p:nvSpPr>
            <p:cNvPr id="50" name="Arc 49">
              <a:extLst>
                <a:ext uri="{FF2B5EF4-FFF2-40B4-BE49-F238E27FC236}">
                  <a16:creationId xmlns:a16="http://schemas.microsoft.com/office/drawing/2014/main" id="{14CE5385-3E8A-354C-9712-B419DA5FCC32}"/>
                </a:ext>
              </a:extLst>
            </p:cNvPr>
            <p:cNvSpPr/>
            <p:nvPr/>
          </p:nvSpPr>
          <p:spPr bwMode="gray">
            <a:xfrm flipH="1">
              <a:off x="1562100" y="2324100"/>
              <a:ext cx="4102100" cy="774700"/>
            </a:xfrm>
            <a:prstGeom prst="arc">
              <a:avLst/>
            </a:prstGeom>
            <a:ln w="38100">
              <a:solidFill>
                <a:srgbClr val="0040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54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7AC6A5E1-447A-AEAF-DE65-31A1705498CD}"/>
                </a:ext>
              </a:extLst>
            </p:cNvPr>
            <p:cNvSpPr/>
            <p:nvPr/>
          </p:nvSpPr>
          <p:spPr bwMode="auto">
            <a:xfrm rot="5400000">
              <a:off x="3644822" y="2202596"/>
              <a:ext cx="147540" cy="243008"/>
            </a:xfrm>
            <a:prstGeom prst="triangle">
              <a:avLst/>
            </a:prstGeom>
            <a:solidFill>
              <a:srgbClr val="004072"/>
            </a:solidFill>
            <a:ln w="38100" algn="ctr">
              <a:solidFill>
                <a:srgbClr val="004072"/>
              </a:solidFill>
              <a:miter lim="800000"/>
              <a:headEnd/>
              <a:tailEnd/>
            </a:ln>
            <a:effectLst/>
          </p:spPr>
          <p:txBody>
            <a:bodyPr vert="horz" wrap="square" lIns="36000" tIns="0" rIns="36000" bIns="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54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6" name="TextBox 56">
            <a:extLst>
              <a:ext uri="{FF2B5EF4-FFF2-40B4-BE49-F238E27FC236}">
                <a16:creationId xmlns:a16="http://schemas.microsoft.com/office/drawing/2014/main" id="{3724592B-0E1E-0A84-F400-3F824A383591}"/>
              </a:ext>
            </a:extLst>
          </p:cNvPr>
          <p:cNvSpPr txBox="1"/>
          <p:nvPr/>
        </p:nvSpPr>
        <p:spPr>
          <a:xfrm>
            <a:off x="6722856" y="3597365"/>
            <a:ext cx="1160687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Double the size in 2Y</a:t>
            </a:r>
          </a:p>
        </p:txBody>
      </p:sp>
      <p:sp>
        <p:nvSpPr>
          <p:cNvPr id="47" name="TextBox 57">
            <a:extLst>
              <a:ext uri="{FF2B5EF4-FFF2-40B4-BE49-F238E27FC236}">
                <a16:creationId xmlns:a16="http://schemas.microsoft.com/office/drawing/2014/main" id="{BDBD6227-C5CC-38A0-3919-926C5E17D91D}"/>
              </a:ext>
            </a:extLst>
          </p:cNvPr>
          <p:cNvSpPr txBox="1"/>
          <p:nvPr/>
        </p:nvSpPr>
        <p:spPr>
          <a:xfrm>
            <a:off x="8801972" y="2335854"/>
            <a:ext cx="1160687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~10x vs 2023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C78AD4E3-C5FD-1081-20F1-D8CDBB67C3A1}"/>
              </a:ext>
            </a:extLst>
          </p:cNvPr>
          <p:cNvSpPr/>
          <p:nvPr/>
        </p:nvSpPr>
        <p:spPr>
          <a:xfrm>
            <a:off x="6678338" y="1171015"/>
            <a:ext cx="5112520" cy="994527"/>
          </a:xfrm>
          <a:prstGeom prst="roundRect">
            <a:avLst>
              <a:gd name="adj" fmla="val 9514"/>
            </a:avLst>
          </a:prstGeom>
          <a:solidFill>
            <a:srgbClr val="00206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49" name="TextBox 24">
            <a:extLst>
              <a:ext uri="{FF2B5EF4-FFF2-40B4-BE49-F238E27FC236}">
                <a16:creationId xmlns:a16="http://schemas.microsoft.com/office/drawing/2014/main" id="{A880CD81-0DBD-346D-ABF3-2FE9F4017CD7}"/>
              </a:ext>
            </a:extLst>
          </p:cNvPr>
          <p:cNvSpPr txBox="1"/>
          <p:nvPr/>
        </p:nvSpPr>
        <p:spPr>
          <a:xfrm>
            <a:off x="7186937" y="1242456"/>
            <a:ext cx="41294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We aggressively aim for 50% market penetration by 2030 to capture huge potential business size 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" panose="020B050403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4009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608;p15">
            <a:extLst>
              <a:ext uri="{FF2B5EF4-FFF2-40B4-BE49-F238E27FC236}">
                <a16:creationId xmlns:a16="http://schemas.microsoft.com/office/drawing/2014/main" id="{EF681F7D-A633-8130-CBCD-2B0B69C966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55594" y="188736"/>
            <a:ext cx="7520641" cy="441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Oswald SemiBold"/>
              <a:buNone/>
            </a:pPr>
            <a:r>
              <a:rPr lang="en-US" sz="2400" b="1" dirty="0">
                <a:solidFill>
                  <a:schemeClr val="accent4">
                    <a:lumMod val="10000"/>
                  </a:schemeClr>
                </a:solidFill>
                <a:latin typeface="Danone One Condensed" panose="020B0504030202020204" pitchFamily="34" charset="0"/>
              </a:rPr>
              <a:t>WE HAVE STRONG ASSET &amp; CAPABILITIES DEVELOPMENT THAT  ENABLE SOLID PERFORMANCE</a:t>
            </a:r>
            <a:endParaRPr lang="en-GB" sz="2400" b="1" dirty="0">
              <a:solidFill>
                <a:schemeClr val="accent4">
                  <a:lumMod val="10000"/>
                </a:schemeClr>
              </a:solidFill>
              <a:latin typeface="Danone One Condensed" panose="020B050403020202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C309226-97DF-AC82-A344-CFA7C748E26A}"/>
              </a:ext>
            </a:extLst>
          </p:cNvPr>
          <p:cNvSpPr/>
          <p:nvPr/>
        </p:nvSpPr>
        <p:spPr>
          <a:xfrm>
            <a:off x="67898" y="51610"/>
            <a:ext cx="949415" cy="904126"/>
          </a:xfrm>
          <a:prstGeom prst="ellipse">
            <a:avLst/>
          </a:prstGeom>
          <a:solidFill>
            <a:srgbClr val="F2F2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Flag of country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838AEC-A5F0-590B-586F-2AD8C2D62B24}"/>
              </a:ext>
            </a:extLst>
          </p:cNvPr>
          <p:cNvSpPr txBox="1"/>
          <p:nvPr/>
        </p:nvSpPr>
        <p:spPr>
          <a:xfrm>
            <a:off x="9259616" y="340756"/>
            <a:ext cx="2890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INITIATIVE</a:t>
            </a:r>
            <a:endParaRPr kumimoji="0" lang="en-NL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+mn-cs"/>
            </a:endParaRPr>
          </a:p>
        </p:txBody>
      </p:sp>
      <p:pic>
        <p:nvPicPr>
          <p:cNvPr id="2" name="Picture 1" descr="Flag of Indonesia png images | PNGWing">
            <a:extLst>
              <a:ext uri="{FF2B5EF4-FFF2-40B4-BE49-F238E27FC236}">
                <a16:creationId xmlns:a16="http://schemas.microsoft.com/office/drawing/2014/main" id="{6A1ACB44-9315-77B1-B149-22FBFA46A4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2" t="4879" r="16471" b="6006"/>
          <a:stretch/>
        </p:blipFill>
        <p:spPr bwMode="auto">
          <a:xfrm>
            <a:off x="106179" y="51610"/>
            <a:ext cx="899559" cy="90412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94493E64-1D4E-98C2-0CF0-93D79842FE3B}"/>
              </a:ext>
            </a:extLst>
          </p:cNvPr>
          <p:cNvSpPr/>
          <p:nvPr/>
        </p:nvSpPr>
        <p:spPr>
          <a:xfrm>
            <a:off x="487028" y="1556379"/>
            <a:ext cx="2671430" cy="438540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+mn-cs"/>
            </a:endParaRPr>
          </a:p>
        </p:txBody>
      </p:sp>
      <p:sp>
        <p:nvSpPr>
          <p:cNvPr id="4" name="Rectangle: Rounded Corners 13">
            <a:extLst>
              <a:ext uri="{FF2B5EF4-FFF2-40B4-BE49-F238E27FC236}">
                <a16:creationId xmlns:a16="http://schemas.microsoft.com/office/drawing/2014/main" id="{5595A5E3-9C76-6E65-F14F-522BC5CF8CE9}"/>
              </a:ext>
            </a:extLst>
          </p:cNvPr>
          <p:cNvSpPr/>
          <p:nvPr/>
        </p:nvSpPr>
        <p:spPr>
          <a:xfrm>
            <a:off x="6204666" y="1555885"/>
            <a:ext cx="2671430" cy="438540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+mn-cs"/>
            </a:endParaRPr>
          </a:p>
        </p:txBody>
      </p:sp>
      <p:sp>
        <p:nvSpPr>
          <p:cNvPr id="6" name="Rectangle: Rounded Corners 13">
            <a:extLst>
              <a:ext uri="{FF2B5EF4-FFF2-40B4-BE49-F238E27FC236}">
                <a16:creationId xmlns:a16="http://schemas.microsoft.com/office/drawing/2014/main" id="{F7F1A23A-E512-0FD6-1CA0-3E736BC996DA}"/>
              </a:ext>
            </a:extLst>
          </p:cNvPr>
          <p:cNvSpPr/>
          <p:nvPr/>
        </p:nvSpPr>
        <p:spPr>
          <a:xfrm>
            <a:off x="3348308" y="1558405"/>
            <a:ext cx="2671430" cy="438540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1810B57-1AEB-ED06-7C0E-E364F320208D}"/>
              </a:ext>
            </a:extLst>
          </p:cNvPr>
          <p:cNvSpPr/>
          <p:nvPr/>
        </p:nvSpPr>
        <p:spPr>
          <a:xfrm>
            <a:off x="9038612" y="1556378"/>
            <a:ext cx="2671430" cy="438540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3191D87-D9DC-ABF6-3130-9269CDF1C2C2}"/>
              </a:ext>
            </a:extLst>
          </p:cNvPr>
          <p:cNvSpPr txBox="1">
            <a:spLocks/>
          </p:cNvSpPr>
          <p:nvPr/>
        </p:nvSpPr>
        <p:spPr>
          <a:xfrm>
            <a:off x="6502784" y="2172757"/>
            <a:ext cx="2503119" cy="4394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MCE + HCEM 2.0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735B3A1-0E0A-86B0-78FD-6550DA8873C6}"/>
              </a:ext>
            </a:extLst>
          </p:cNvPr>
          <p:cNvSpPr txBox="1">
            <a:spLocks/>
          </p:cNvSpPr>
          <p:nvPr/>
        </p:nvSpPr>
        <p:spPr>
          <a:xfrm>
            <a:off x="9060862" y="2137778"/>
            <a:ext cx="2671430" cy="4876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Market Access Capability Framework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5079EDE-D88A-13EA-FF1D-B0B2FBCE4682}"/>
              </a:ext>
            </a:extLst>
          </p:cNvPr>
          <p:cNvSpPr txBox="1">
            <a:spLocks/>
          </p:cNvSpPr>
          <p:nvPr/>
        </p:nvSpPr>
        <p:spPr>
          <a:xfrm>
            <a:off x="354958" y="2093495"/>
            <a:ext cx="2935570" cy="6261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 panose="020B0504030202020204" pitchFamily="34" charset="0"/>
                <a:ea typeface="Calibri" panose="020F0502020204030204" pitchFamily="34" charset="0"/>
                <a:cs typeface="+mn-cs"/>
              </a:rPr>
              <a:t>Strengthen Fundamentals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 panose="020B0504030202020204" pitchFamily="34" charset="0"/>
                <a:ea typeface="Calibri" panose="020F0502020204030204" pitchFamily="34" charset="0"/>
                <a:cs typeface="+mn-cs"/>
              </a:rPr>
              <a:t>(FSMP Dedicated Reps)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E5382B-ECF4-68AC-C43B-D3490748483E}"/>
              </a:ext>
            </a:extLst>
          </p:cNvPr>
          <p:cNvSpPr txBox="1"/>
          <p:nvPr/>
        </p:nvSpPr>
        <p:spPr>
          <a:xfrm>
            <a:off x="596018" y="4955574"/>
            <a:ext cx="245345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Pilot: Dedicated FSMP Reps with more scientific content and tools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199C6E-177D-2733-1F7B-C1A8AF9E0259}"/>
              </a:ext>
            </a:extLst>
          </p:cNvPr>
          <p:cNvSpPr txBox="1"/>
          <p:nvPr/>
        </p:nvSpPr>
        <p:spPr>
          <a:xfrm>
            <a:off x="6118979" y="4136378"/>
            <a:ext cx="2820391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Strong expansion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in digital channel to drive brand adoption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CF28295-F439-48E9-AA29-1B2F5C7261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7804" y="2632798"/>
            <a:ext cx="2232090" cy="2200354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0925B0E7-2E4F-FCE8-1A07-6BBE89690210}"/>
              </a:ext>
            </a:extLst>
          </p:cNvPr>
          <p:cNvGrpSpPr/>
          <p:nvPr/>
        </p:nvGrpSpPr>
        <p:grpSpPr>
          <a:xfrm>
            <a:off x="6494548" y="2780785"/>
            <a:ext cx="1990489" cy="1362120"/>
            <a:chOff x="2887351" y="2390040"/>
            <a:chExt cx="2727095" cy="1845383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EAEE679A-756D-6222-5E50-3BE7B5FB69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20236" y="3306920"/>
              <a:ext cx="1040581" cy="498268"/>
            </a:xfrm>
            <a:prstGeom prst="rect">
              <a:avLst/>
            </a:prstGeom>
          </p:spPr>
        </p:pic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2A4104C-07D2-DA17-8F82-A670BC6F21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36918" y="2622649"/>
              <a:ext cx="990893" cy="140433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1561DD3-2BDF-137D-2152-77E1D0319F0A}"/>
                </a:ext>
              </a:extLst>
            </p:cNvPr>
            <p:cNvCxnSpPr>
              <a:cxnSpLocks/>
            </p:cNvCxnSpPr>
            <p:nvPr/>
          </p:nvCxnSpPr>
          <p:spPr>
            <a:xfrm>
              <a:off x="4351543" y="2606895"/>
              <a:ext cx="894205" cy="132810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DD44298-17FC-A88D-76DA-F8F74D8566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15839" y="3985374"/>
              <a:ext cx="186410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" name="Picture 22" descr="A black and white logo&#10;&#10;Description automatically generated">
              <a:extLst>
                <a:ext uri="{FF2B5EF4-FFF2-40B4-BE49-F238E27FC236}">
                  <a16:creationId xmlns:a16="http://schemas.microsoft.com/office/drawing/2014/main" id="{C93BF71C-720F-4DC6-8F8F-D8B80B4CA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9382" y="3705413"/>
              <a:ext cx="510942" cy="510942"/>
            </a:xfrm>
            <a:prstGeom prst="rect">
              <a:avLst/>
            </a:prstGeom>
          </p:spPr>
        </p:pic>
        <p:pic>
          <p:nvPicPr>
            <p:cNvPr id="24" name="Picture 23" descr="A black and white circle with a square in it&#10;&#10;Description automatically generated">
              <a:extLst>
                <a:ext uri="{FF2B5EF4-FFF2-40B4-BE49-F238E27FC236}">
                  <a16:creationId xmlns:a16="http://schemas.microsoft.com/office/drawing/2014/main" id="{CB822EA7-43BA-5692-0D5E-EC70278EFE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006" t="941"/>
            <a:stretch/>
          </p:blipFill>
          <p:spPr>
            <a:xfrm>
              <a:off x="4910765" y="3683379"/>
              <a:ext cx="590575" cy="552044"/>
            </a:xfrm>
            <a:prstGeom prst="rect">
              <a:avLst/>
            </a:prstGeom>
          </p:spPr>
        </p:pic>
        <p:pic>
          <p:nvPicPr>
            <p:cNvPr id="25" name="Picture 24" descr="A green and white logo&#10;&#10;Description automatically generated">
              <a:extLst>
                <a:ext uri="{FF2B5EF4-FFF2-40B4-BE49-F238E27FC236}">
                  <a16:creationId xmlns:a16="http://schemas.microsoft.com/office/drawing/2014/main" id="{C3C056C8-EFF3-9411-D2E7-E249C18D61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47" t="-440" r="16745" b="17762"/>
            <a:stretch/>
          </p:blipFill>
          <p:spPr>
            <a:xfrm>
              <a:off x="4088771" y="2390040"/>
              <a:ext cx="498204" cy="655815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8AADE96-E4DA-E236-D075-98057522D21A}"/>
                </a:ext>
              </a:extLst>
            </p:cNvPr>
            <p:cNvSpPr txBox="1"/>
            <p:nvPr/>
          </p:nvSpPr>
          <p:spPr>
            <a:xfrm>
              <a:off x="4458221" y="2505149"/>
              <a:ext cx="1022281" cy="53315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0"/>
                  <a:ea typeface="+mn-ea"/>
                  <a:cs typeface="+mn-cs"/>
                </a:rPr>
                <a:t>WA Business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9ED4BB7-4A0A-6261-DB63-6CE39A5D6CCA}"/>
                </a:ext>
              </a:extLst>
            </p:cNvPr>
            <p:cNvSpPr txBox="1"/>
            <p:nvPr/>
          </p:nvSpPr>
          <p:spPr>
            <a:xfrm>
              <a:off x="4905148" y="3327350"/>
              <a:ext cx="709298" cy="31989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0"/>
                  <a:ea typeface="+mn-ea"/>
                  <a:cs typeface="+mn-cs"/>
                </a:rPr>
                <a:t>Email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6D9B22F-FDD5-E6F4-E1B6-18B7A4988BE8}"/>
                </a:ext>
              </a:extLst>
            </p:cNvPr>
            <p:cNvSpPr txBox="1"/>
            <p:nvPr/>
          </p:nvSpPr>
          <p:spPr>
            <a:xfrm>
              <a:off x="2887351" y="3133616"/>
              <a:ext cx="926116" cy="53315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677"/>
                  </a:solidFill>
                  <a:effectLst/>
                  <a:uLnTx/>
                  <a:uFillTx/>
                  <a:latin typeface="Danone One Condensed" panose="020B0504030202020204" pitchFamily="34" charset="0"/>
                  <a:ea typeface="+mn-ea"/>
                  <a:cs typeface="+mn-cs"/>
                </a:rPr>
                <a:t>Landing Page</a:t>
              </a:r>
            </a:p>
          </p:txBody>
        </p:sp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B246C29-D8FC-6FE3-339E-5F4B2D881D24}"/>
              </a:ext>
            </a:extLst>
          </p:cNvPr>
          <p:cNvCxnSpPr>
            <a:cxnSpLocks/>
          </p:cNvCxnSpPr>
          <p:nvPr/>
        </p:nvCxnSpPr>
        <p:spPr>
          <a:xfrm>
            <a:off x="6221736" y="4747927"/>
            <a:ext cx="2661262" cy="1008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13593EB2-68D1-FA53-AF2C-BB2AB3B91B03}"/>
              </a:ext>
            </a:extLst>
          </p:cNvPr>
          <p:cNvSpPr txBox="1"/>
          <p:nvPr/>
        </p:nvSpPr>
        <p:spPr>
          <a:xfrm>
            <a:off x="9081682" y="4955573"/>
            <a:ext cx="26063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Assess 9 key capabilities for Market Access to ensure “future fit”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126EC40-D58A-295C-C2D1-FE5CF34EE8A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1587" t="13247"/>
          <a:stretch/>
        </p:blipFill>
        <p:spPr>
          <a:xfrm>
            <a:off x="3686823" y="3000434"/>
            <a:ext cx="2048237" cy="2745281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pic>
        <p:nvPicPr>
          <p:cNvPr id="32" name="Picture 31" descr="A logo with a house and stars&#10;&#10;Description automatically generated">
            <a:extLst>
              <a:ext uri="{FF2B5EF4-FFF2-40B4-BE49-F238E27FC236}">
                <a16:creationId xmlns:a16="http://schemas.microsoft.com/office/drawing/2014/main" id="{AF85ADA2-F54B-A301-7A68-64F5840AAE5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203" y="2370066"/>
            <a:ext cx="1376509" cy="1024658"/>
          </a:xfrm>
          <a:prstGeom prst="rect">
            <a:avLst/>
          </a:prstGeom>
        </p:spPr>
      </p:pic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45758270-5CDD-8770-FC4C-BEB60BEFFE30}"/>
              </a:ext>
            </a:extLst>
          </p:cNvPr>
          <p:cNvSpPr txBox="1">
            <a:spLocks/>
          </p:cNvSpPr>
          <p:nvPr/>
        </p:nvSpPr>
        <p:spPr>
          <a:xfrm>
            <a:off x="487028" y="1555885"/>
            <a:ext cx="2671430" cy="459947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 panose="020B0504030202020204" pitchFamily="34" charset="0"/>
                <a:ea typeface="Calibri" panose="020F0502020204030204" pitchFamily="34" charset="0"/>
                <a:cs typeface="+mn-cs"/>
              </a:rPr>
              <a:t>OUR PEOPLE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7DDD4320-7D7B-52DE-1739-0E5F79212FA5}"/>
              </a:ext>
            </a:extLst>
          </p:cNvPr>
          <p:cNvSpPr txBox="1">
            <a:spLocks/>
          </p:cNvSpPr>
          <p:nvPr/>
        </p:nvSpPr>
        <p:spPr>
          <a:xfrm>
            <a:off x="3359514" y="1555885"/>
            <a:ext cx="2671430" cy="459947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 panose="020B0504030202020204" pitchFamily="34" charset="0"/>
                <a:ea typeface="Calibri" panose="020F0502020204030204" pitchFamily="34" charset="0"/>
                <a:cs typeface="+mn-cs"/>
              </a:rPr>
              <a:t>OUR PRODUCT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D13CD237-5F49-27D0-9CAE-7E7BDEEE97EA}"/>
              </a:ext>
            </a:extLst>
          </p:cNvPr>
          <p:cNvSpPr txBox="1">
            <a:spLocks/>
          </p:cNvSpPr>
          <p:nvPr/>
        </p:nvSpPr>
        <p:spPr>
          <a:xfrm>
            <a:off x="3275410" y="2008594"/>
            <a:ext cx="2840081" cy="8354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 panose="020B0504030202020204" pitchFamily="34" charset="0"/>
                <a:ea typeface="Calibri" panose="020F0502020204030204" pitchFamily="34" charset="0"/>
                <a:cs typeface="+mn-cs"/>
              </a:rPr>
              <a:t>Dual Brand Strategy: 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 panose="020B0504030202020204" pitchFamily="34" charset="0"/>
                <a:ea typeface="Calibri" panose="020F0502020204030204" pitchFamily="34" charset="0"/>
                <a:cs typeface="+mn-cs"/>
              </a:rPr>
              <a:t>The Most Complete Growth Portfolio in the Market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F7BDFE42-FFC1-716E-8BC0-7C6F69119C79}"/>
              </a:ext>
            </a:extLst>
          </p:cNvPr>
          <p:cNvSpPr txBox="1">
            <a:spLocks/>
          </p:cNvSpPr>
          <p:nvPr/>
        </p:nvSpPr>
        <p:spPr>
          <a:xfrm>
            <a:off x="6209750" y="1554572"/>
            <a:ext cx="2671430" cy="459947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 panose="020B0504030202020204" pitchFamily="34" charset="0"/>
                <a:ea typeface="Calibri" panose="020F0502020204030204" pitchFamily="34" charset="0"/>
                <a:cs typeface="+mn-cs"/>
              </a:rPr>
              <a:t>OUR SYSTEM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95F0314F-C75F-DCBC-8C18-32A0DFBADF43}"/>
              </a:ext>
            </a:extLst>
          </p:cNvPr>
          <p:cNvSpPr txBox="1">
            <a:spLocks/>
          </p:cNvSpPr>
          <p:nvPr/>
        </p:nvSpPr>
        <p:spPr>
          <a:xfrm>
            <a:off x="9049230" y="1555537"/>
            <a:ext cx="2671430" cy="459947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 panose="020B0504030202020204" pitchFamily="34" charset="0"/>
                <a:ea typeface="Calibri" panose="020F0502020204030204" pitchFamily="34" charset="0"/>
                <a:cs typeface="+mn-cs"/>
              </a:rPr>
              <a:t>OUR RTM MODEL</a:t>
            </a:r>
          </a:p>
        </p:txBody>
      </p:sp>
      <p:pic>
        <p:nvPicPr>
          <p:cNvPr id="38" name="Picture 4" descr="11,200+ Number 1 Medal Stock Illustrations, Royalty-Free Vector Graphics &amp;  Clip Art - iStock">
            <a:extLst>
              <a:ext uri="{FF2B5EF4-FFF2-40B4-BE49-F238E27FC236}">
                <a16:creationId xmlns:a16="http://schemas.microsoft.com/office/drawing/2014/main" id="{1714CCB2-8D9E-F0C3-EBCA-503BBED5B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351" y="2076234"/>
            <a:ext cx="852072" cy="85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1ED168FF-D52D-E47B-CDFA-41423AC6BCA6}"/>
              </a:ext>
            </a:extLst>
          </p:cNvPr>
          <p:cNvSpPr txBox="1"/>
          <p:nvPr/>
        </p:nvSpPr>
        <p:spPr>
          <a:xfrm>
            <a:off x="6648626" y="2520915"/>
            <a:ext cx="231333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The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highest score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in Danone</a:t>
            </a:r>
          </a:p>
        </p:txBody>
      </p:sp>
      <p:pic>
        <p:nvPicPr>
          <p:cNvPr id="40" name="Picture 39" descr="A purple logo with dollar signs&#10;&#10;Description automatically generated">
            <a:extLst>
              <a:ext uri="{FF2B5EF4-FFF2-40B4-BE49-F238E27FC236}">
                <a16:creationId xmlns:a16="http://schemas.microsoft.com/office/drawing/2014/main" id="{0EEEDFA2-0FEB-382A-13C8-BDD2C9B3180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862" t="23601" r="19529" b="15855"/>
          <a:stretch/>
        </p:blipFill>
        <p:spPr>
          <a:xfrm>
            <a:off x="7936132" y="4875624"/>
            <a:ext cx="842050" cy="900578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64F67812-0E46-09F0-FCE7-B06578E99469}"/>
              </a:ext>
            </a:extLst>
          </p:cNvPr>
          <p:cNvSpPr txBox="1"/>
          <p:nvPr/>
        </p:nvSpPr>
        <p:spPr>
          <a:xfrm>
            <a:off x="6214171" y="5292674"/>
            <a:ext cx="1684083" cy="7848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All Investment 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lead to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positive ROI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5CBCED5E-E82C-31E0-AF64-69554B6B71C1}"/>
              </a:ext>
            </a:extLst>
          </p:cNvPr>
          <p:cNvSpPr txBox="1">
            <a:spLocks/>
          </p:cNvSpPr>
          <p:nvPr/>
        </p:nvSpPr>
        <p:spPr>
          <a:xfrm>
            <a:off x="6297788" y="4831192"/>
            <a:ext cx="1526971" cy="48761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Sales Response Model (MMM)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3E1CF018-9FC2-3CC6-650D-9AC29D51BE8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8353" y="2804500"/>
            <a:ext cx="2910713" cy="1916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72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608;p15">
            <a:extLst>
              <a:ext uri="{FF2B5EF4-FFF2-40B4-BE49-F238E27FC236}">
                <a16:creationId xmlns:a16="http://schemas.microsoft.com/office/drawing/2014/main" id="{EF681F7D-A633-8130-CBCD-2B0B69C966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08408" y="226480"/>
            <a:ext cx="7520641" cy="441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Oswald SemiBold"/>
              <a:buNone/>
            </a:pPr>
            <a:r>
              <a:rPr lang="en-GB" b="1" dirty="0">
                <a:solidFill>
                  <a:schemeClr val="accent4">
                    <a:lumMod val="10000"/>
                  </a:schemeClr>
                </a:solidFill>
                <a:latin typeface="Danone One Condensed" panose="020B0504030202020204" pitchFamily="34" charset="0"/>
              </a:rPr>
              <a:t>…AND WE WILL UNLOCK THE OPPORTUNITY WITH THE RIGHT STRATEGY </a:t>
            </a:r>
            <a:endParaRPr b="1" dirty="0">
              <a:solidFill>
                <a:schemeClr val="accent4">
                  <a:lumMod val="10000"/>
                </a:schemeClr>
              </a:solidFill>
              <a:latin typeface="Danone One Condensed" panose="020B050403020202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C309226-97DF-AC82-A344-CFA7C748E26A}"/>
              </a:ext>
            </a:extLst>
          </p:cNvPr>
          <p:cNvSpPr/>
          <p:nvPr/>
        </p:nvSpPr>
        <p:spPr>
          <a:xfrm>
            <a:off x="67898" y="51610"/>
            <a:ext cx="949415" cy="904126"/>
          </a:xfrm>
          <a:prstGeom prst="ellipse">
            <a:avLst/>
          </a:prstGeom>
          <a:solidFill>
            <a:srgbClr val="F2F2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Flag of country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838AEC-A5F0-590B-586F-2AD8C2D62B24}"/>
              </a:ext>
            </a:extLst>
          </p:cNvPr>
          <p:cNvSpPr txBox="1"/>
          <p:nvPr/>
        </p:nvSpPr>
        <p:spPr>
          <a:xfrm>
            <a:off x="9259616" y="340756"/>
            <a:ext cx="2890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INITIATIVE</a:t>
            </a:r>
            <a:endParaRPr kumimoji="0" lang="en-NL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+mn-cs"/>
            </a:endParaRPr>
          </a:p>
        </p:txBody>
      </p:sp>
      <p:pic>
        <p:nvPicPr>
          <p:cNvPr id="2" name="Picture 1" descr="Flag of Indonesia png images | PNGWing">
            <a:extLst>
              <a:ext uri="{FF2B5EF4-FFF2-40B4-BE49-F238E27FC236}">
                <a16:creationId xmlns:a16="http://schemas.microsoft.com/office/drawing/2014/main" id="{6A1ACB44-9315-77B1-B149-22FBFA46A4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2" t="4879" r="16471" b="6006"/>
          <a:stretch/>
        </p:blipFill>
        <p:spPr bwMode="auto">
          <a:xfrm>
            <a:off x="106179" y="51610"/>
            <a:ext cx="899559" cy="90412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13C742C-5D53-0885-939C-60C67167006F}"/>
              </a:ext>
            </a:extLst>
          </p:cNvPr>
          <p:cNvSpPr/>
          <p:nvPr/>
        </p:nvSpPr>
        <p:spPr>
          <a:xfrm>
            <a:off x="7772954" y="4111675"/>
            <a:ext cx="3692907" cy="1699987"/>
          </a:xfrm>
          <a:prstGeom prst="rect">
            <a:avLst/>
          </a:prstGeom>
          <a:solidFill>
            <a:srgbClr val="F2F2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4" name="Flowchart: Off-page Connector 3">
            <a:extLst>
              <a:ext uri="{FF2B5EF4-FFF2-40B4-BE49-F238E27FC236}">
                <a16:creationId xmlns:a16="http://schemas.microsoft.com/office/drawing/2014/main" id="{2666963D-DF64-E4EF-AB97-66C7BCEEC59A}"/>
              </a:ext>
            </a:extLst>
          </p:cNvPr>
          <p:cNvSpPr/>
          <p:nvPr/>
        </p:nvSpPr>
        <p:spPr>
          <a:xfrm flipV="1">
            <a:off x="751836" y="1124214"/>
            <a:ext cx="10714025" cy="1896442"/>
          </a:xfrm>
          <a:prstGeom prst="flowChartOffpageConnector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2C29C3-9A0F-0944-6EAA-853E0DFB1115}"/>
              </a:ext>
            </a:extLst>
          </p:cNvPr>
          <p:cNvSpPr/>
          <p:nvPr/>
        </p:nvSpPr>
        <p:spPr>
          <a:xfrm>
            <a:off x="750430" y="2622234"/>
            <a:ext cx="3442670" cy="1404246"/>
          </a:xfrm>
          <a:prstGeom prst="rect">
            <a:avLst/>
          </a:prstGeom>
          <a:solidFill>
            <a:srgbClr val="97E4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Condensed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C9A728-C73B-0459-65CE-357A4641CCDC}"/>
              </a:ext>
            </a:extLst>
          </p:cNvPr>
          <p:cNvSpPr/>
          <p:nvPr/>
        </p:nvSpPr>
        <p:spPr>
          <a:xfrm>
            <a:off x="7753836" y="2611028"/>
            <a:ext cx="3712026" cy="1404246"/>
          </a:xfrm>
          <a:prstGeom prst="rect">
            <a:avLst/>
          </a:prstGeom>
          <a:solidFill>
            <a:srgbClr val="B17ED8">
              <a:alpha val="69804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Condensed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0B3914-3B64-6492-82D0-38F91D06E57C}"/>
              </a:ext>
            </a:extLst>
          </p:cNvPr>
          <p:cNvSpPr/>
          <p:nvPr/>
        </p:nvSpPr>
        <p:spPr>
          <a:xfrm>
            <a:off x="4249798" y="2622234"/>
            <a:ext cx="3429622" cy="1404247"/>
          </a:xfrm>
          <a:prstGeom prst="rect">
            <a:avLst/>
          </a:prstGeom>
          <a:solidFill>
            <a:srgbClr val="EBAFD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Condensed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DFE937-AC01-4D2E-52FB-EB95045CE0DB}"/>
              </a:ext>
            </a:extLst>
          </p:cNvPr>
          <p:cNvSpPr txBox="1"/>
          <p:nvPr/>
        </p:nvSpPr>
        <p:spPr>
          <a:xfrm>
            <a:off x="7955649" y="3279372"/>
            <a:ext cx="3251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USE FSMP FIRST*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9AA770-C96E-78C6-332E-42EE7906C1A0}"/>
              </a:ext>
            </a:extLst>
          </p:cNvPr>
          <p:cNvSpPr/>
          <p:nvPr/>
        </p:nvSpPr>
        <p:spPr>
          <a:xfrm>
            <a:off x="763646" y="4121376"/>
            <a:ext cx="3429622" cy="1699987"/>
          </a:xfrm>
          <a:prstGeom prst="rect">
            <a:avLst/>
          </a:prstGeom>
          <a:solidFill>
            <a:srgbClr val="F2F2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0223BE-49E1-6610-83F4-30EC39592B6D}"/>
              </a:ext>
            </a:extLst>
          </p:cNvPr>
          <p:cNvSpPr/>
          <p:nvPr/>
        </p:nvSpPr>
        <p:spPr>
          <a:xfrm>
            <a:off x="4294908" y="4111675"/>
            <a:ext cx="3411529" cy="1699987"/>
          </a:xfrm>
          <a:prstGeom prst="rect">
            <a:avLst/>
          </a:prstGeom>
          <a:solidFill>
            <a:srgbClr val="F2F2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9F8BA9-FFA3-2009-F9A4-65B0B8C4BAD9}"/>
              </a:ext>
            </a:extLst>
          </p:cNvPr>
          <p:cNvSpPr txBox="1"/>
          <p:nvPr/>
        </p:nvSpPr>
        <p:spPr>
          <a:xfrm>
            <a:off x="4527779" y="3330243"/>
            <a:ext cx="3016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DRIVE CALL TO ACTION FROM AWARENESS TO SCREENING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38E969-9FD9-1413-12D8-1C95E7C4FF64}"/>
              </a:ext>
            </a:extLst>
          </p:cNvPr>
          <p:cNvSpPr txBox="1"/>
          <p:nvPr/>
        </p:nvSpPr>
        <p:spPr>
          <a:xfrm>
            <a:off x="2148998" y="1361890"/>
            <a:ext cx="77457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54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BE THE GOVERNMENT PARTNER IN FG MANAGEMENT TO ENSURE </a:t>
            </a:r>
          </a:p>
          <a:p>
            <a:pPr marL="0" marR="0" lvl="0" indent="0" algn="ctr" defTabSz="9154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NO INDONESIAN CHILD IS LEFT BEHIND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Condensed"/>
              <a:ea typeface="+mn-ea"/>
              <a:cs typeface="+mn-cs"/>
            </a:endParaRPr>
          </a:p>
        </p:txBody>
      </p:sp>
      <p:sp>
        <p:nvSpPr>
          <p:cNvPr id="17" name="Rectangle 135">
            <a:extLst>
              <a:ext uri="{FF2B5EF4-FFF2-40B4-BE49-F238E27FC236}">
                <a16:creationId xmlns:a16="http://schemas.microsoft.com/office/drawing/2014/main" id="{131BFC84-1780-A04B-099A-C6B1B4B436CE}"/>
              </a:ext>
            </a:extLst>
          </p:cNvPr>
          <p:cNvSpPr/>
          <p:nvPr/>
        </p:nvSpPr>
        <p:spPr>
          <a:xfrm>
            <a:off x="763646" y="5885474"/>
            <a:ext cx="10702214" cy="358390"/>
          </a:xfrm>
          <a:prstGeom prst="rect">
            <a:avLst/>
          </a:prstGeom>
          <a:solidFill>
            <a:srgbClr val="D6CDE5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ENABLER: PRODUCT INNOVATION, MCE FUNNEL, PHARMACY TOUCH POINT ACTIVATION 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2614DC-FA47-3F8B-70E1-E792E80062A1}"/>
              </a:ext>
            </a:extLst>
          </p:cNvPr>
          <p:cNvSpPr/>
          <p:nvPr/>
        </p:nvSpPr>
        <p:spPr>
          <a:xfrm>
            <a:off x="740173" y="2318992"/>
            <a:ext cx="3452928" cy="707886"/>
          </a:xfrm>
          <a:prstGeom prst="rect">
            <a:avLst/>
          </a:prstGeom>
          <a:solidFill>
            <a:srgbClr val="00AC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AWARENESS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D096B24-4185-0B8B-1667-B56E24449515}"/>
              </a:ext>
            </a:extLst>
          </p:cNvPr>
          <p:cNvSpPr/>
          <p:nvPr/>
        </p:nvSpPr>
        <p:spPr>
          <a:xfrm>
            <a:off x="751834" y="2216766"/>
            <a:ext cx="10725688" cy="100718"/>
          </a:xfrm>
          <a:prstGeom prst="rect">
            <a:avLst/>
          </a:prstGeom>
          <a:solidFill>
            <a:srgbClr val="F2F2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Condensed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C42DA20-1CEA-B169-EA09-FEA84A7E0EDF}"/>
              </a:ext>
            </a:extLst>
          </p:cNvPr>
          <p:cNvSpPr/>
          <p:nvPr/>
        </p:nvSpPr>
        <p:spPr>
          <a:xfrm>
            <a:off x="4242519" y="2318991"/>
            <a:ext cx="3452152" cy="701664"/>
          </a:xfrm>
          <a:prstGeom prst="rect">
            <a:avLst/>
          </a:prstGeom>
          <a:solidFill>
            <a:srgbClr val="CC339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SCREENING &amp; DIAGNOSIS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E27F927-3F67-91BA-E621-B22A2F760944}"/>
              </a:ext>
            </a:extLst>
          </p:cNvPr>
          <p:cNvSpPr/>
          <p:nvPr/>
        </p:nvSpPr>
        <p:spPr>
          <a:xfrm>
            <a:off x="7726188" y="2318991"/>
            <a:ext cx="3739673" cy="701664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ACCESS TO TREATMENT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1E7A7B3-2D9A-BEC2-2FAB-D80DCABA661A}"/>
              </a:ext>
            </a:extLst>
          </p:cNvPr>
          <p:cNvSpPr txBox="1"/>
          <p:nvPr/>
        </p:nvSpPr>
        <p:spPr>
          <a:xfrm>
            <a:off x="4294924" y="2952504"/>
            <a:ext cx="412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EF8C398-E4DE-8ED3-C761-67114ADDD0E6}"/>
              </a:ext>
            </a:extLst>
          </p:cNvPr>
          <p:cNvSpPr txBox="1"/>
          <p:nvPr/>
        </p:nvSpPr>
        <p:spPr>
          <a:xfrm>
            <a:off x="7787173" y="2939655"/>
            <a:ext cx="336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1CB887C-6C3A-2B0D-0BF5-D4A18F86C091}"/>
              </a:ext>
            </a:extLst>
          </p:cNvPr>
          <p:cNvSpPr txBox="1"/>
          <p:nvPr/>
        </p:nvSpPr>
        <p:spPr>
          <a:xfrm>
            <a:off x="5708249" y="4290700"/>
            <a:ext cx="20930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Drive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Screening &amp; Diagnosis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through Multiple touchpoints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474991F-6A5B-7AB9-6C09-12E75DDC8EB3}"/>
              </a:ext>
            </a:extLst>
          </p:cNvPr>
          <p:cNvSpPr txBox="1"/>
          <p:nvPr/>
        </p:nvSpPr>
        <p:spPr>
          <a:xfrm>
            <a:off x="9351132" y="4124890"/>
            <a:ext cx="2322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22" marR="0" lvl="0" indent="-176222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Increase HCP recommendation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for FSMP product</a:t>
            </a:r>
          </a:p>
          <a:p>
            <a:pPr marL="176222" marR="0" lvl="0" indent="-176222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Submission to National Reimbursement</a:t>
            </a:r>
          </a:p>
        </p:txBody>
      </p:sp>
      <p:pic>
        <p:nvPicPr>
          <p:cNvPr id="27" name="Picture 7" descr="A logo with stars and text&#10;&#10;Description automatically generated">
            <a:extLst>
              <a:ext uri="{FF2B5EF4-FFF2-40B4-BE49-F238E27FC236}">
                <a16:creationId xmlns:a16="http://schemas.microsoft.com/office/drawing/2014/main" id="{5760CCA8-16FC-3D60-D054-355EA708F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294" y="4065620"/>
            <a:ext cx="1298955" cy="47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3" descr="A purple logo with text&#10;&#10;Description automatically generated">
            <a:extLst>
              <a:ext uri="{FF2B5EF4-FFF2-40B4-BE49-F238E27FC236}">
                <a16:creationId xmlns:a16="http://schemas.microsoft.com/office/drawing/2014/main" id="{B3E8E3B5-C7EA-0EFC-D287-5588E0B43FD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772" t="13400" r="11855" b="15732"/>
          <a:stretch/>
        </p:blipFill>
        <p:spPr>
          <a:xfrm>
            <a:off x="4527779" y="4539762"/>
            <a:ext cx="1061983" cy="707886"/>
          </a:xfrm>
          <a:prstGeom prst="rect">
            <a:avLst/>
          </a:prstGeom>
        </p:spPr>
      </p:pic>
      <p:pic>
        <p:nvPicPr>
          <p:cNvPr id="29" name="Picture 28" descr="A screenshot of a computer&#10;&#10;Description automatically generated">
            <a:extLst>
              <a:ext uri="{FF2B5EF4-FFF2-40B4-BE49-F238E27FC236}">
                <a16:creationId xmlns:a16="http://schemas.microsoft.com/office/drawing/2014/main" id="{530E4860-9032-2710-6A24-9C3F2717B6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6970" y="4314867"/>
            <a:ext cx="649734" cy="96090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493B3F1-77FA-E90F-89E9-05303EDF4C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5391" y="4092583"/>
            <a:ext cx="637929" cy="63792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69B821F-F656-D420-7B5D-6BB4814B95C1}"/>
              </a:ext>
            </a:extLst>
          </p:cNvPr>
          <p:cNvSpPr txBox="1"/>
          <p:nvPr/>
        </p:nvSpPr>
        <p:spPr>
          <a:xfrm>
            <a:off x="818731" y="3324700"/>
            <a:ext cx="3377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BOOST STUNTING AWARENESS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D80CB7D-8649-9754-6AF9-79161147D2A4}"/>
              </a:ext>
            </a:extLst>
          </p:cNvPr>
          <p:cNvSpPr txBox="1"/>
          <p:nvPr/>
        </p:nvSpPr>
        <p:spPr>
          <a:xfrm>
            <a:off x="789703" y="2938653"/>
            <a:ext cx="418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9CA1F9B-F4A6-9DD0-AD58-24689D651224}"/>
              </a:ext>
            </a:extLst>
          </p:cNvPr>
          <p:cNvSpPr txBox="1"/>
          <p:nvPr/>
        </p:nvSpPr>
        <p:spPr>
          <a:xfrm>
            <a:off x="4530938" y="5272941"/>
            <a:ext cx="2958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To screen &gt;4M children by 2030 (offline and online)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30DB03F-2C68-2BD6-E6A4-5CAA8FE490A4}"/>
              </a:ext>
            </a:extLst>
          </p:cNvPr>
          <p:cNvSpPr txBox="1"/>
          <p:nvPr/>
        </p:nvSpPr>
        <p:spPr>
          <a:xfrm>
            <a:off x="7806004" y="5475869"/>
            <a:ext cx="3371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Target reach &gt;4k Pediatricians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25E2EC6-1F8F-D623-46A4-9A7E63E22CB6}"/>
              </a:ext>
            </a:extLst>
          </p:cNvPr>
          <p:cNvSpPr txBox="1"/>
          <p:nvPr/>
        </p:nvSpPr>
        <p:spPr>
          <a:xfrm>
            <a:off x="2533339" y="4354531"/>
            <a:ext cx="1688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Build awareness of Stunting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D66DC15B-ED4B-2362-FD2C-8D7A9528494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9568" t="2132" r="19330"/>
          <a:stretch/>
        </p:blipFill>
        <p:spPr>
          <a:xfrm>
            <a:off x="826266" y="4229580"/>
            <a:ext cx="776833" cy="1100270"/>
          </a:xfrm>
          <a:prstGeom prst="rect">
            <a:avLst/>
          </a:prstGeom>
        </p:spPr>
      </p:pic>
      <p:pic>
        <p:nvPicPr>
          <p:cNvPr id="37" name="Picture 36" descr="A person taking a picture of a person sitting on a couch&#10;&#10;Description automatically generated">
            <a:extLst>
              <a:ext uri="{FF2B5EF4-FFF2-40B4-BE49-F238E27FC236}">
                <a16:creationId xmlns:a16="http://schemas.microsoft.com/office/drawing/2014/main" id="{3298D649-A811-B85A-CE21-10B0464B870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6" t="13302" r="52384" b="12659"/>
          <a:stretch/>
        </p:blipFill>
        <p:spPr>
          <a:xfrm>
            <a:off x="1592880" y="4240596"/>
            <a:ext cx="914314" cy="108348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29BB754-5F13-B2C3-D533-CDA77C0229B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4231" t="7785"/>
          <a:stretch/>
        </p:blipFill>
        <p:spPr>
          <a:xfrm>
            <a:off x="873004" y="5359853"/>
            <a:ext cx="1177034" cy="423793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28EAF6CE-1C12-B680-172F-27823662A38C}"/>
              </a:ext>
            </a:extLst>
          </p:cNvPr>
          <p:cNvSpPr txBox="1"/>
          <p:nvPr/>
        </p:nvSpPr>
        <p:spPr>
          <a:xfrm>
            <a:off x="2353462" y="5067544"/>
            <a:ext cx="20380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To reach &gt;45K HCP and 10M Moms (out of 27M  Moms) by 2030</a:t>
            </a:r>
            <a:endParaRPr kumimoji="0" lang="en-US" sz="1400" b="0" i="0" u="none" strike="noStrike" kern="1200" cap="none" spc="0" normalizeH="0" baseline="30000" noProof="0" dirty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Danone One Condensed"/>
              <a:ea typeface="+mn-ea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65A0471-1FDA-1AEC-A97B-BB692808AD3A}"/>
              </a:ext>
            </a:extLst>
          </p:cNvPr>
          <p:cNvSpPr txBox="1"/>
          <p:nvPr/>
        </p:nvSpPr>
        <p:spPr>
          <a:xfrm>
            <a:off x="8466704" y="6270424"/>
            <a:ext cx="32191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" panose="020B0504030202020204" pitchFamily="34" charset="0"/>
                <a:ea typeface="+mn-ea"/>
                <a:cs typeface="+mn-cs"/>
              </a:rPr>
              <a:t>* To use FSMP earlier instead of Core Milk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" panose="020B0504030202020204" pitchFamily="34" charset="0"/>
              <a:ea typeface="+mn-ea"/>
              <a:cs typeface="+mn-cs"/>
            </a:endParaRPr>
          </a:p>
        </p:txBody>
      </p:sp>
      <p:pic>
        <p:nvPicPr>
          <p:cNvPr id="41" name="Picture 40" descr="A logo of a company&#10;&#10;Description automatically generated">
            <a:extLst>
              <a:ext uri="{FF2B5EF4-FFF2-40B4-BE49-F238E27FC236}">
                <a16:creationId xmlns:a16="http://schemas.microsoft.com/office/drawing/2014/main" id="{C45D16F2-D26C-5741-BE8E-125A0C6A909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143" b="89881" l="16000" r="81667">
                        <a14:foregroundMark x1="38667" y1="10119" x2="38667" y2="10119"/>
                        <a14:foregroundMark x1="52667" y1="10119" x2="52667" y2="10119"/>
                        <a14:foregroundMark x1="47333" y1="7738" x2="47333" y2="7738"/>
                        <a14:foregroundMark x1="81667" y1="69048" x2="81667" y2="690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17" t="2771" r="12085"/>
          <a:stretch/>
        </p:blipFill>
        <p:spPr>
          <a:xfrm>
            <a:off x="8269217" y="4639172"/>
            <a:ext cx="1056208" cy="72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6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EE71ED29-9433-E923-201D-2303042CEE8C}"/>
              </a:ext>
            </a:extLst>
          </p:cNvPr>
          <p:cNvSpPr/>
          <p:nvPr/>
        </p:nvSpPr>
        <p:spPr>
          <a:xfrm>
            <a:off x="561593" y="2004564"/>
            <a:ext cx="3457109" cy="1800107"/>
          </a:xfrm>
          <a:prstGeom prst="rect">
            <a:avLst/>
          </a:prstGeom>
          <a:solidFill>
            <a:srgbClr val="D6CDE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536D041-1D45-88A8-E72D-5DDB0753A56F}"/>
              </a:ext>
            </a:extLst>
          </p:cNvPr>
          <p:cNvSpPr/>
          <p:nvPr/>
        </p:nvSpPr>
        <p:spPr>
          <a:xfrm>
            <a:off x="4128758" y="2031270"/>
            <a:ext cx="3782842" cy="1099265"/>
          </a:xfrm>
          <a:prstGeom prst="rect">
            <a:avLst/>
          </a:prstGeom>
          <a:solidFill>
            <a:srgbClr val="D9DFE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64" marR="0" lvl="0" indent="-285764" algn="l" defTabSz="914446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" pitchFamily="2" charset="0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0E3FABE-FDE8-6051-0341-45A5D37722A2}"/>
              </a:ext>
            </a:extLst>
          </p:cNvPr>
          <p:cNvSpPr/>
          <p:nvPr/>
        </p:nvSpPr>
        <p:spPr>
          <a:xfrm>
            <a:off x="555958" y="1230735"/>
            <a:ext cx="3468381" cy="700461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WHAT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IS WORKING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?</a:t>
            </a:r>
            <a:endParaRPr kumimoji="0" lang="en-AT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CA74B9C-35FF-062D-CE9A-65FC0EC3A208}"/>
              </a:ext>
            </a:extLst>
          </p:cNvPr>
          <p:cNvSpPr/>
          <p:nvPr/>
        </p:nvSpPr>
        <p:spPr>
          <a:xfrm>
            <a:off x="4128760" y="1230735"/>
            <a:ext cx="3782842" cy="700461"/>
          </a:xfrm>
          <a:prstGeom prst="rect">
            <a:avLst/>
          </a:prstGeom>
          <a:solidFill>
            <a:srgbClr val="9075B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WHAT COULD BE IMPROVED?</a:t>
            </a:r>
            <a:endParaRPr kumimoji="0" lang="en-AT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DCDF17B-F295-F625-A0D8-5645C0842FBA}"/>
              </a:ext>
            </a:extLst>
          </p:cNvPr>
          <p:cNvSpPr/>
          <p:nvPr/>
        </p:nvSpPr>
        <p:spPr>
          <a:xfrm>
            <a:off x="8006546" y="1224268"/>
            <a:ext cx="3601253" cy="700461"/>
          </a:xfrm>
          <a:prstGeom prst="rect">
            <a:avLst/>
          </a:prstGeom>
          <a:solidFill>
            <a:srgbClr val="AD85A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NEXT ACTION</a:t>
            </a:r>
            <a:endParaRPr kumimoji="0" lang="en-AT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9F77F14-46B2-3E6B-1FB1-FC88BB74B48E}"/>
              </a:ext>
            </a:extLst>
          </p:cNvPr>
          <p:cNvSpPr/>
          <p:nvPr/>
        </p:nvSpPr>
        <p:spPr>
          <a:xfrm>
            <a:off x="8006545" y="2031270"/>
            <a:ext cx="3585380" cy="1099265"/>
          </a:xfrm>
          <a:prstGeom prst="rect">
            <a:avLst/>
          </a:prstGeom>
          <a:solidFill>
            <a:srgbClr val="AD85AD">
              <a:alpha val="5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" pitchFamily="2" charset="0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13462F4-0CBE-CB5A-BEF7-1EF4BBE649B7}"/>
              </a:ext>
            </a:extLst>
          </p:cNvPr>
          <p:cNvSpPr/>
          <p:nvPr/>
        </p:nvSpPr>
        <p:spPr>
          <a:xfrm>
            <a:off x="4117001" y="3273215"/>
            <a:ext cx="3771792" cy="843867"/>
          </a:xfrm>
          <a:prstGeom prst="rect">
            <a:avLst/>
          </a:prstGeom>
          <a:solidFill>
            <a:srgbClr val="D9DFE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64" marR="0" lvl="0" indent="-285764" algn="l" defTabSz="914446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" pitchFamily="2" charset="0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6B92296-87C0-D43C-41DE-3D3329D8BD5E}"/>
              </a:ext>
            </a:extLst>
          </p:cNvPr>
          <p:cNvSpPr/>
          <p:nvPr/>
        </p:nvSpPr>
        <p:spPr>
          <a:xfrm>
            <a:off x="8002378" y="3270256"/>
            <a:ext cx="3585380" cy="843867"/>
          </a:xfrm>
          <a:prstGeom prst="rect">
            <a:avLst/>
          </a:prstGeom>
          <a:solidFill>
            <a:srgbClr val="AD85AD">
              <a:alpha val="5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" pitchFamily="2" charset="0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60D65AF-8F98-E678-EFA8-16284E69B54B}"/>
              </a:ext>
            </a:extLst>
          </p:cNvPr>
          <p:cNvSpPr/>
          <p:nvPr/>
        </p:nvSpPr>
        <p:spPr>
          <a:xfrm>
            <a:off x="4128707" y="4220799"/>
            <a:ext cx="3760087" cy="843867"/>
          </a:xfrm>
          <a:prstGeom prst="rect">
            <a:avLst/>
          </a:prstGeom>
          <a:solidFill>
            <a:srgbClr val="D9DFE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64" marR="0" lvl="0" indent="-285764" algn="l" defTabSz="914446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" pitchFamily="2" charset="0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7F14FF8-EF0C-B707-5792-0B10C30BBCF3}"/>
              </a:ext>
            </a:extLst>
          </p:cNvPr>
          <p:cNvSpPr/>
          <p:nvPr/>
        </p:nvSpPr>
        <p:spPr>
          <a:xfrm>
            <a:off x="7990175" y="4234531"/>
            <a:ext cx="3585380" cy="843867"/>
          </a:xfrm>
          <a:prstGeom prst="rect">
            <a:avLst/>
          </a:prstGeom>
          <a:solidFill>
            <a:srgbClr val="AD85AD">
              <a:alpha val="5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" pitchFamily="2" charset="0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E673074-B8BD-6268-C1B5-2F0C19898495}"/>
              </a:ext>
            </a:extLst>
          </p:cNvPr>
          <p:cNvSpPr/>
          <p:nvPr/>
        </p:nvSpPr>
        <p:spPr>
          <a:xfrm>
            <a:off x="535785" y="3890167"/>
            <a:ext cx="3462745" cy="1348527"/>
          </a:xfrm>
          <a:prstGeom prst="rect">
            <a:avLst/>
          </a:prstGeom>
          <a:solidFill>
            <a:srgbClr val="D6CDE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432FF3A-263F-BDE2-9EB8-ADBDDB0E9FFF}"/>
              </a:ext>
            </a:extLst>
          </p:cNvPr>
          <p:cNvSpPr/>
          <p:nvPr/>
        </p:nvSpPr>
        <p:spPr>
          <a:xfrm>
            <a:off x="544200" y="5287314"/>
            <a:ext cx="3462745" cy="1005744"/>
          </a:xfrm>
          <a:prstGeom prst="rect">
            <a:avLst/>
          </a:prstGeom>
          <a:solidFill>
            <a:srgbClr val="D6CDE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2F30094-7561-232C-C60A-7E93195DDCB3}"/>
              </a:ext>
            </a:extLst>
          </p:cNvPr>
          <p:cNvSpPr txBox="1"/>
          <p:nvPr/>
        </p:nvSpPr>
        <p:spPr>
          <a:xfrm>
            <a:off x="887586" y="2061060"/>
            <a:ext cx="32015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" pitchFamily="2" charset="0"/>
                <a:ea typeface="+mn-ea"/>
                <a:cs typeface="+mn-cs"/>
              </a:rPr>
              <a:t>Building Scientific Credibility:</a:t>
            </a:r>
          </a:p>
          <a:p>
            <a:pPr marL="285764" marR="0" lvl="0" indent="-285764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" pitchFamily="2" charset="0"/>
                <a:ea typeface="+mn-ea"/>
                <a:cs typeface="+mn-cs"/>
              </a:rPr>
              <a:t>FG Mainstream: New clinical study on SGM Gain efficacy</a:t>
            </a:r>
          </a:p>
          <a:p>
            <a:pPr marL="285764" marR="0" lvl="0" indent="-285764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" pitchFamily="2" charset="0"/>
                <a:ea typeface="+mn-ea"/>
                <a:cs typeface="+mn-cs"/>
              </a:rPr>
              <a:t>FG Premium: New clinical study on effectiveness of 1.5 kcal vs. 1.0 kcal/ml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5130483-3867-1ACD-36C5-89A58D454E22}"/>
              </a:ext>
            </a:extLst>
          </p:cNvPr>
          <p:cNvSpPr txBox="1"/>
          <p:nvPr/>
        </p:nvSpPr>
        <p:spPr>
          <a:xfrm>
            <a:off x="944441" y="5338056"/>
            <a:ext cx="30742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" pitchFamily="2" charset="0"/>
                <a:ea typeface="+mn-ea"/>
                <a:cs typeface="+mn-cs"/>
              </a:rPr>
              <a:t>Improve Product Feature through Tessa Project in FG Premium local renovation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99E25B5-EA54-3523-B121-EF78C9160971}"/>
              </a:ext>
            </a:extLst>
          </p:cNvPr>
          <p:cNvSpPr txBox="1"/>
          <p:nvPr/>
        </p:nvSpPr>
        <p:spPr>
          <a:xfrm>
            <a:off x="934714" y="3959542"/>
            <a:ext cx="3085376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" pitchFamily="2" charset="0"/>
                <a:ea typeface="+mn-ea"/>
                <a:cs typeface="+mn-cs"/>
              </a:rPr>
              <a:t>GMBS Activation with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" pitchFamily="2" charset="0"/>
                <a:ea typeface="+mn-ea"/>
                <a:cs typeface="+mn-cs"/>
              </a:rPr>
              <a:t>Dinkes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" pitchFamily="2" charset="0"/>
                <a:ea typeface="+mn-ea"/>
                <a:cs typeface="+mn-cs"/>
              </a:rPr>
              <a:t>: modeling project to increase screening that capture end to end funnel for consumer  </a:t>
            </a:r>
          </a:p>
        </p:txBody>
      </p:sp>
      <p:sp>
        <p:nvSpPr>
          <p:cNvPr id="58" name="Graphic 41">
            <a:extLst>
              <a:ext uri="{FF2B5EF4-FFF2-40B4-BE49-F238E27FC236}">
                <a16:creationId xmlns:a16="http://schemas.microsoft.com/office/drawing/2014/main" id="{255183CE-13E5-DD15-BED0-59A1E18CE126}"/>
              </a:ext>
            </a:extLst>
          </p:cNvPr>
          <p:cNvSpPr/>
          <p:nvPr/>
        </p:nvSpPr>
        <p:spPr>
          <a:xfrm>
            <a:off x="381132" y="1944768"/>
            <a:ext cx="396396" cy="367650"/>
          </a:xfrm>
          <a:custGeom>
            <a:avLst/>
            <a:gdLst>
              <a:gd name="connsiteX0" fmla="*/ 213163 w 426324"/>
              <a:gd name="connsiteY0" fmla="*/ 0 h 426324"/>
              <a:gd name="connsiteX1" fmla="*/ 0 w 426324"/>
              <a:gd name="connsiteY1" fmla="*/ 213163 h 426324"/>
              <a:gd name="connsiteX2" fmla="*/ 213163 w 426324"/>
              <a:gd name="connsiteY2" fmla="*/ 426325 h 426324"/>
              <a:gd name="connsiteX3" fmla="*/ 426325 w 426324"/>
              <a:gd name="connsiteY3" fmla="*/ 213163 h 426324"/>
              <a:gd name="connsiteX4" fmla="*/ 213163 w 426324"/>
              <a:gd name="connsiteY4" fmla="*/ 0 h 426324"/>
              <a:gd name="connsiteX5" fmla="*/ 213163 w 426324"/>
              <a:gd name="connsiteY5" fmla="*/ 0 h 426324"/>
              <a:gd name="connsiteX6" fmla="*/ 332001 w 426324"/>
              <a:gd name="connsiteY6" fmla="*/ 142073 h 426324"/>
              <a:gd name="connsiteX7" fmla="*/ 200824 w 426324"/>
              <a:gd name="connsiteY7" fmla="*/ 289647 h 426324"/>
              <a:gd name="connsiteX8" fmla="*/ 188559 w 426324"/>
              <a:gd name="connsiteY8" fmla="*/ 295148 h 426324"/>
              <a:gd name="connsiteX9" fmla="*/ 178327 w 426324"/>
              <a:gd name="connsiteY9" fmla="*/ 291557 h 426324"/>
              <a:gd name="connsiteX10" fmla="*/ 96333 w 426324"/>
              <a:gd name="connsiteY10" fmla="*/ 225969 h 426324"/>
              <a:gd name="connsiteX11" fmla="*/ 93783 w 426324"/>
              <a:gd name="connsiteY11" fmla="*/ 202923 h 426324"/>
              <a:gd name="connsiteX12" fmla="*/ 116829 w 426324"/>
              <a:gd name="connsiteY12" fmla="*/ 200356 h 426324"/>
              <a:gd name="connsiteX13" fmla="*/ 186657 w 426324"/>
              <a:gd name="connsiteY13" fmla="*/ 256221 h 426324"/>
              <a:gd name="connsiteX14" fmla="*/ 307487 w 426324"/>
              <a:gd name="connsiteY14" fmla="*/ 120281 h 426324"/>
              <a:gd name="connsiteX15" fmla="*/ 330640 w 426324"/>
              <a:gd name="connsiteY15" fmla="*/ 118920 h 426324"/>
              <a:gd name="connsiteX16" fmla="*/ 332001 w 426324"/>
              <a:gd name="connsiteY16" fmla="*/ 142073 h 426324"/>
              <a:gd name="connsiteX17" fmla="*/ 332001 w 426324"/>
              <a:gd name="connsiteY17" fmla="*/ 142073 h 426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26324" h="426324">
                <a:moveTo>
                  <a:pt x="213163" y="0"/>
                </a:moveTo>
                <a:cubicBezTo>
                  <a:pt x="95628" y="0"/>
                  <a:pt x="0" y="95620"/>
                  <a:pt x="0" y="213163"/>
                </a:cubicBezTo>
                <a:cubicBezTo>
                  <a:pt x="0" y="330705"/>
                  <a:pt x="95628" y="426325"/>
                  <a:pt x="213163" y="426325"/>
                </a:cubicBezTo>
                <a:cubicBezTo>
                  <a:pt x="330697" y="426325"/>
                  <a:pt x="426325" y="330705"/>
                  <a:pt x="426325" y="213163"/>
                </a:cubicBezTo>
                <a:cubicBezTo>
                  <a:pt x="426325" y="95620"/>
                  <a:pt x="330697" y="0"/>
                  <a:pt x="213163" y="0"/>
                </a:cubicBezTo>
                <a:lnTo>
                  <a:pt x="213163" y="0"/>
                </a:lnTo>
                <a:close/>
                <a:moveTo>
                  <a:pt x="332001" y="142073"/>
                </a:moveTo>
                <a:lnTo>
                  <a:pt x="200824" y="289647"/>
                </a:lnTo>
                <a:cubicBezTo>
                  <a:pt x="197593" y="293279"/>
                  <a:pt x="193092" y="295148"/>
                  <a:pt x="188559" y="295148"/>
                </a:cubicBezTo>
                <a:cubicBezTo>
                  <a:pt x="184959" y="295148"/>
                  <a:pt x="181344" y="293967"/>
                  <a:pt x="178327" y="291557"/>
                </a:cubicBezTo>
                <a:lnTo>
                  <a:pt x="96333" y="225969"/>
                </a:lnTo>
                <a:cubicBezTo>
                  <a:pt x="89266" y="220312"/>
                  <a:pt x="88118" y="209990"/>
                  <a:pt x="93783" y="202923"/>
                </a:cubicBezTo>
                <a:cubicBezTo>
                  <a:pt x="99432" y="195847"/>
                  <a:pt x="109754" y="194699"/>
                  <a:pt x="116829" y="200356"/>
                </a:cubicBezTo>
                <a:lnTo>
                  <a:pt x="186657" y="256221"/>
                </a:lnTo>
                <a:lnTo>
                  <a:pt x="307487" y="120281"/>
                </a:lnTo>
                <a:cubicBezTo>
                  <a:pt x="313496" y="113509"/>
                  <a:pt x="323868" y="112902"/>
                  <a:pt x="330640" y="118920"/>
                </a:cubicBezTo>
                <a:cubicBezTo>
                  <a:pt x="337403" y="124938"/>
                  <a:pt x="338018" y="135301"/>
                  <a:pt x="332001" y="142073"/>
                </a:cubicBezTo>
                <a:lnTo>
                  <a:pt x="332001" y="142073"/>
                </a:lnTo>
                <a:close/>
              </a:path>
            </a:pathLst>
          </a:custGeom>
          <a:solidFill>
            <a:srgbClr val="92D050"/>
          </a:solidFill>
          <a:ln w="63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</p:txBody>
      </p:sp>
      <p:sp>
        <p:nvSpPr>
          <p:cNvPr id="60" name="Graphic 41">
            <a:extLst>
              <a:ext uri="{FF2B5EF4-FFF2-40B4-BE49-F238E27FC236}">
                <a16:creationId xmlns:a16="http://schemas.microsoft.com/office/drawing/2014/main" id="{E4466EBE-7734-5911-D401-C02F90E979E0}"/>
              </a:ext>
            </a:extLst>
          </p:cNvPr>
          <p:cNvSpPr/>
          <p:nvPr/>
        </p:nvSpPr>
        <p:spPr>
          <a:xfrm>
            <a:off x="398974" y="3838910"/>
            <a:ext cx="396396" cy="367650"/>
          </a:xfrm>
          <a:custGeom>
            <a:avLst/>
            <a:gdLst>
              <a:gd name="connsiteX0" fmla="*/ 213163 w 426324"/>
              <a:gd name="connsiteY0" fmla="*/ 0 h 426324"/>
              <a:gd name="connsiteX1" fmla="*/ 0 w 426324"/>
              <a:gd name="connsiteY1" fmla="*/ 213163 h 426324"/>
              <a:gd name="connsiteX2" fmla="*/ 213163 w 426324"/>
              <a:gd name="connsiteY2" fmla="*/ 426325 h 426324"/>
              <a:gd name="connsiteX3" fmla="*/ 426325 w 426324"/>
              <a:gd name="connsiteY3" fmla="*/ 213163 h 426324"/>
              <a:gd name="connsiteX4" fmla="*/ 213163 w 426324"/>
              <a:gd name="connsiteY4" fmla="*/ 0 h 426324"/>
              <a:gd name="connsiteX5" fmla="*/ 213163 w 426324"/>
              <a:gd name="connsiteY5" fmla="*/ 0 h 426324"/>
              <a:gd name="connsiteX6" fmla="*/ 332001 w 426324"/>
              <a:gd name="connsiteY6" fmla="*/ 142073 h 426324"/>
              <a:gd name="connsiteX7" fmla="*/ 200824 w 426324"/>
              <a:gd name="connsiteY7" fmla="*/ 289647 h 426324"/>
              <a:gd name="connsiteX8" fmla="*/ 188559 w 426324"/>
              <a:gd name="connsiteY8" fmla="*/ 295148 h 426324"/>
              <a:gd name="connsiteX9" fmla="*/ 178327 w 426324"/>
              <a:gd name="connsiteY9" fmla="*/ 291557 h 426324"/>
              <a:gd name="connsiteX10" fmla="*/ 96333 w 426324"/>
              <a:gd name="connsiteY10" fmla="*/ 225969 h 426324"/>
              <a:gd name="connsiteX11" fmla="*/ 93783 w 426324"/>
              <a:gd name="connsiteY11" fmla="*/ 202923 h 426324"/>
              <a:gd name="connsiteX12" fmla="*/ 116829 w 426324"/>
              <a:gd name="connsiteY12" fmla="*/ 200356 h 426324"/>
              <a:gd name="connsiteX13" fmla="*/ 186657 w 426324"/>
              <a:gd name="connsiteY13" fmla="*/ 256221 h 426324"/>
              <a:gd name="connsiteX14" fmla="*/ 307487 w 426324"/>
              <a:gd name="connsiteY14" fmla="*/ 120281 h 426324"/>
              <a:gd name="connsiteX15" fmla="*/ 330640 w 426324"/>
              <a:gd name="connsiteY15" fmla="*/ 118920 h 426324"/>
              <a:gd name="connsiteX16" fmla="*/ 332001 w 426324"/>
              <a:gd name="connsiteY16" fmla="*/ 142073 h 426324"/>
              <a:gd name="connsiteX17" fmla="*/ 332001 w 426324"/>
              <a:gd name="connsiteY17" fmla="*/ 142073 h 426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26324" h="426324">
                <a:moveTo>
                  <a:pt x="213163" y="0"/>
                </a:moveTo>
                <a:cubicBezTo>
                  <a:pt x="95628" y="0"/>
                  <a:pt x="0" y="95620"/>
                  <a:pt x="0" y="213163"/>
                </a:cubicBezTo>
                <a:cubicBezTo>
                  <a:pt x="0" y="330705"/>
                  <a:pt x="95628" y="426325"/>
                  <a:pt x="213163" y="426325"/>
                </a:cubicBezTo>
                <a:cubicBezTo>
                  <a:pt x="330697" y="426325"/>
                  <a:pt x="426325" y="330705"/>
                  <a:pt x="426325" y="213163"/>
                </a:cubicBezTo>
                <a:cubicBezTo>
                  <a:pt x="426325" y="95620"/>
                  <a:pt x="330697" y="0"/>
                  <a:pt x="213163" y="0"/>
                </a:cubicBezTo>
                <a:lnTo>
                  <a:pt x="213163" y="0"/>
                </a:lnTo>
                <a:close/>
                <a:moveTo>
                  <a:pt x="332001" y="142073"/>
                </a:moveTo>
                <a:lnTo>
                  <a:pt x="200824" y="289647"/>
                </a:lnTo>
                <a:cubicBezTo>
                  <a:pt x="197593" y="293279"/>
                  <a:pt x="193092" y="295148"/>
                  <a:pt x="188559" y="295148"/>
                </a:cubicBezTo>
                <a:cubicBezTo>
                  <a:pt x="184959" y="295148"/>
                  <a:pt x="181344" y="293967"/>
                  <a:pt x="178327" y="291557"/>
                </a:cubicBezTo>
                <a:lnTo>
                  <a:pt x="96333" y="225969"/>
                </a:lnTo>
                <a:cubicBezTo>
                  <a:pt x="89266" y="220312"/>
                  <a:pt x="88118" y="209990"/>
                  <a:pt x="93783" y="202923"/>
                </a:cubicBezTo>
                <a:cubicBezTo>
                  <a:pt x="99432" y="195847"/>
                  <a:pt x="109754" y="194699"/>
                  <a:pt x="116829" y="200356"/>
                </a:cubicBezTo>
                <a:lnTo>
                  <a:pt x="186657" y="256221"/>
                </a:lnTo>
                <a:lnTo>
                  <a:pt x="307487" y="120281"/>
                </a:lnTo>
                <a:cubicBezTo>
                  <a:pt x="313496" y="113509"/>
                  <a:pt x="323868" y="112902"/>
                  <a:pt x="330640" y="118920"/>
                </a:cubicBezTo>
                <a:cubicBezTo>
                  <a:pt x="337403" y="124938"/>
                  <a:pt x="338018" y="135301"/>
                  <a:pt x="332001" y="142073"/>
                </a:cubicBezTo>
                <a:lnTo>
                  <a:pt x="332001" y="142073"/>
                </a:lnTo>
                <a:close/>
              </a:path>
            </a:pathLst>
          </a:custGeom>
          <a:solidFill>
            <a:srgbClr val="92D050"/>
          </a:solidFill>
          <a:ln w="63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</p:txBody>
      </p:sp>
      <p:sp>
        <p:nvSpPr>
          <p:cNvPr id="64" name="Graphic 41">
            <a:extLst>
              <a:ext uri="{FF2B5EF4-FFF2-40B4-BE49-F238E27FC236}">
                <a16:creationId xmlns:a16="http://schemas.microsoft.com/office/drawing/2014/main" id="{CA4CD8CE-6E92-340A-C9A4-805FE28840FD}"/>
              </a:ext>
            </a:extLst>
          </p:cNvPr>
          <p:cNvSpPr/>
          <p:nvPr/>
        </p:nvSpPr>
        <p:spPr>
          <a:xfrm>
            <a:off x="398974" y="5238694"/>
            <a:ext cx="396396" cy="367650"/>
          </a:xfrm>
          <a:custGeom>
            <a:avLst/>
            <a:gdLst>
              <a:gd name="connsiteX0" fmla="*/ 213163 w 426324"/>
              <a:gd name="connsiteY0" fmla="*/ 0 h 426324"/>
              <a:gd name="connsiteX1" fmla="*/ 0 w 426324"/>
              <a:gd name="connsiteY1" fmla="*/ 213163 h 426324"/>
              <a:gd name="connsiteX2" fmla="*/ 213163 w 426324"/>
              <a:gd name="connsiteY2" fmla="*/ 426325 h 426324"/>
              <a:gd name="connsiteX3" fmla="*/ 426325 w 426324"/>
              <a:gd name="connsiteY3" fmla="*/ 213163 h 426324"/>
              <a:gd name="connsiteX4" fmla="*/ 213163 w 426324"/>
              <a:gd name="connsiteY4" fmla="*/ 0 h 426324"/>
              <a:gd name="connsiteX5" fmla="*/ 213163 w 426324"/>
              <a:gd name="connsiteY5" fmla="*/ 0 h 426324"/>
              <a:gd name="connsiteX6" fmla="*/ 332001 w 426324"/>
              <a:gd name="connsiteY6" fmla="*/ 142073 h 426324"/>
              <a:gd name="connsiteX7" fmla="*/ 200824 w 426324"/>
              <a:gd name="connsiteY7" fmla="*/ 289647 h 426324"/>
              <a:gd name="connsiteX8" fmla="*/ 188559 w 426324"/>
              <a:gd name="connsiteY8" fmla="*/ 295148 h 426324"/>
              <a:gd name="connsiteX9" fmla="*/ 178327 w 426324"/>
              <a:gd name="connsiteY9" fmla="*/ 291557 h 426324"/>
              <a:gd name="connsiteX10" fmla="*/ 96333 w 426324"/>
              <a:gd name="connsiteY10" fmla="*/ 225969 h 426324"/>
              <a:gd name="connsiteX11" fmla="*/ 93783 w 426324"/>
              <a:gd name="connsiteY11" fmla="*/ 202923 h 426324"/>
              <a:gd name="connsiteX12" fmla="*/ 116829 w 426324"/>
              <a:gd name="connsiteY12" fmla="*/ 200356 h 426324"/>
              <a:gd name="connsiteX13" fmla="*/ 186657 w 426324"/>
              <a:gd name="connsiteY13" fmla="*/ 256221 h 426324"/>
              <a:gd name="connsiteX14" fmla="*/ 307487 w 426324"/>
              <a:gd name="connsiteY14" fmla="*/ 120281 h 426324"/>
              <a:gd name="connsiteX15" fmla="*/ 330640 w 426324"/>
              <a:gd name="connsiteY15" fmla="*/ 118920 h 426324"/>
              <a:gd name="connsiteX16" fmla="*/ 332001 w 426324"/>
              <a:gd name="connsiteY16" fmla="*/ 142073 h 426324"/>
              <a:gd name="connsiteX17" fmla="*/ 332001 w 426324"/>
              <a:gd name="connsiteY17" fmla="*/ 142073 h 426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26324" h="426324">
                <a:moveTo>
                  <a:pt x="213163" y="0"/>
                </a:moveTo>
                <a:cubicBezTo>
                  <a:pt x="95628" y="0"/>
                  <a:pt x="0" y="95620"/>
                  <a:pt x="0" y="213163"/>
                </a:cubicBezTo>
                <a:cubicBezTo>
                  <a:pt x="0" y="330705"/>
                  <a:pt x="95628" y="426325"/>
                  <a:pt x="213163" y="426325"/>
                </a:cubicBezTo>
                <a:cubicBezTo>
                  <a:pt x="330697" y="426325"/>
                  <a:pt x="426325" y="330705"/>
                  <a:pt x="426325" y="213163"/>
                </a:cubicBezTo>
                <a:cubicBezTo>
                  <a:pt x="426325" y="95620"/>
                  <a:pt x="330697" y="0"/>
                  <a:pt x="213163" y="0"/>
                </a:cubicBezTo>
                <a:lnTo>
                  <a:pt x="213163" y="0"/>
                </a:lnTo>
                <a:close/>
                <a:moveTo>
                  <a:pt x="332001" y="142073"/>
                </a:moveTo>
                <a:lnTo>
                  <a:pt x="200824" y="289647"/>
                </a:lnTo>
                <a:cubicBezTo>
                  <a:pt x="197593" y="293279"/>
                  <a:pt x="193092" y="295148"/>
                  <a:pt x="188559" y="295148"/>
                </a:cubicBezTo>
                <a:cubicBezTo>
                  <a:pt x="184959" y="295148"/>
                  <a:pt x="181344" y="293967"/>
                  <a:pt x="178327" y="291557"/>
                </a:cubicBezTo>
                <a:lnTo>
                  <a:pt x="96333" y="225969"/>
                </a:lnTo>
                <a:cubicBezTo>
                  <a:pt x="89266" y="220312"/>
                  <a:pt x="88118" y="209990"/>
                  <a:pt x="93783" y="202923"/>
                </a:cubicBezTo>
                <a:cubicBezTo>
                  <a:pt x="99432" y="195847"/>
                  <a:pt x="109754" y="194699"/>
                  <a:pt x="116829" y="200356"/>
                </a:cubicBezTo>
                <a:lnTo>
                  <a:pt x="186657" y="256221"/>
                </a:lnTo>
                <a:lnTo>
                  <a:pt x="307487" y="120281"/>
                </a:lnTo>
                <a:cubicBezTo>
                  <a:pt x="313496" y="113509"/>
                  <a:pt x="323868" y="112902"/>
                  <a:pt x="330640" y="118920"/>
                </a:cubicBezTo>
                <a:cubicBezTo>
                  <a:pt x="337403" y="124938"/>
                  <a:pt x="338018" y="135301"/>
                  <a:pt x="332001" y="142073"/>
                </a:cubicBezTo>
                <a:lnTo>
                  <a:pt x="332001" y="142073"/>
                </a:lnTo>
                <a:close/>
              </a:path>
            </a:pathLst>
          </a:custGeom>
          <a:solidFill>
            <a:srgbClr val="92D050"/>
          </a:solidFill>
          <a:ln w="63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</p:txBody>
      </p:sp>
      <p:sp>
        <p:nvSpPr>
          <p:cNvPr id="65" name="Google Shape;608;p15">
            <a:extLst>
              <a:ext uri="{FF2B5EF4-FFF2-40B4-BE49-F238E27FC236}">
                <a16:creationId xmlns:a16="http://schemas.microsoft.com/office/drawing/2014/main" id="{F6D953F7-5967-8FB5-E808-3F93EB553C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89941" y="340756"/>
            <a:ext cx="7520641" cy="441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Oswald SemiBold"/>
              <a:buNone/>
            </a:pPr>
            <a:r>
              <a:rPr lang="en-GB" b="1" dirty="0">
                <a:solidFill>
                  <a:schemeClr val="accent4">
                    <a:lumMod val="10000"/>
                  </a:schemeClr>
                </a:solidFill>
                <a:latin typeface="Danone One Condensed" panose="020B0504030202020204" pitchFamily="34" charset="0"/>
              </a:rPr>
              <a:t>KEY LEARNINGS OF FG BUSINESS IN INDONESIA SO FAR</a:t>
            </a:r>
            <a:endParaRPr b="1" dirty="0">
              <a:solidFill>
                <a:schemeClr val="accent4">
                  <a:lumMod val="10000"/>
                </a:schemeClr>
              </a:solidFill>
              <a:latin typeface="Danone One Condensed" panose="020B050403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439D6DE-C505-B7AE-5849-608AEF025F05}"/>
              </a:ext>
            </a:extLst>
          </p:cNvPr>
          <p:cNvSpPr txBox="1"/>
          <p:nvPr/>
        </p:nvSpPr>
        <p:spPr>
          <a:xfrm>
            <a:off x="9259616" y="340756"/>
            <a:ext cx="2890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  <a:cs typeface="+mn-cs"/>
              </a:rPr>
              <a:t>OUTCOMES &amp; LEARNINGS</a:t>
            </a:r>
            <a:endParaRPr kumimoji="0" lang="en-NL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  <a:cs typeface="+mn-cs"/>
            </a:endParaRPr>
          </a:p>
        </p:txBody>
      </p:sp>
      <p:pic>
        <p:nvPicPr>
          <p:cNvPr id="67" name="Picture 66" descr="Flag of Indonesia png images | PNGWing">
            <a:extLst>
              <a:ext uri="{FF2B5EF4-FFF2-40B4-BE49-F238E27FC236}">
                <a16:creationId xmlns:a16="http://schemas.microsoft.com/office/drawing/2014/main" id="{2051749F-6C0B-F25F-166D-6D0A351103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2" t="4879" r="16471" b="6006"/>
          <a:stretch/>
        </p:blipFill>
        <p:spPr bwMode="auto">
          <a:xfrm>
            <a:off x="106179" y="51610"/>
            <a:ext cx="899559" cy="90412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3240853A-C5EF-5A80-97DB-A5DF749A1285}"/>
              </a:ext>
            </a:extLst>
          </p:cNvPr>
          <p:cNvSpPr/>
          <p:nvPr/>
        </p:nvSpPr>
        <p:spPr>
          <a:xfrm>
            <a:off x="4135129" y="5148357"/>
            <a:ext cx="3753665" cy="1113028"/>
          </a:xfrm>
          <a:prstGeom prst="rect">
            <a:avLst/>
          </a:prstGeom>
          <a:solidFill>
            <a:srgbClr val="D9DFE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64" marR="0" lvl="0" indent="-285764" algn="l" defTabSz="914446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" pitchFamily="2" charset="0"/>
              <a:ea typeface="+mn-ea"/>
              <a:cs typeface="+mn-cs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B1DF804-B7A4-F28A-4233-D390C62A2FA1}"/>
              </a:ext>
            </a:extLst>
          </p:cNvPr>
          <p:cNvSpPr txBox="1"/>
          <p:nvPr/>
        </p:nvSpPr>
        <p:spPr>
          <a:xfrm>
            <a:off x="4405745" y="2092026"/>
            <a:ext cx="3677616" cy="96180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" pitchFamily="2" charset="0"/>
                <a:ea typeface="+mn-ea"/>
                <a:cs typeface="+mn-cs"/>
              </a:rPr>
              <a:t>Differentiation &amp; Positioning between </a:t>
            </a: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" pitchFamily="2" charset="0"/>
                <a:ea typeface="+mn-ea"/>
                <a:cs typeface="+mn-cs"/>
              </a:rPr>
              <a:t>FG Mainstream &amp; Premium in Hospital setting</a:t>
            </a:r>
          </a:p>
        </p:txBody>
      </p:sp>
      <p:pic>
        <p:nvPicPr>
          <p:cNvPr id="70" name="Graphique 41">
            <a:extLst>
              <a:ext uri="{FF2B5EF4-FFF2-40B4-BE49-F238E27FC236}">
                <a16:creationId xmlns:a16="http://schemas.microsoft.com/office/drawing/2014/main" id="{E4130188-3007-449F-65F7-766709BC97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4302" y="5138920"/>
            <a:ext cx="398299" cy="367650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4F65A22D-39A3-D05E-AB63-2A2A01C788BD}"/>
              </a:ext>
            </a:extLst>
          </p:cNvPr>
          <p:cNvSpPr txBox="1"/>
          <p:nvPr/>
        </p:nvSpPr>
        <p:spPr>
          <a:xfrm>
            <a:off x="4406024" y="3366276"/>
            <a:ext cx="322831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" pitchFamily="2" charset="0"/>
                <a:ea typeface="+mn-ea"/>
                <a:cs typeface="+mn-cs"/>
              </a:rPr>
              <a:t>Current Communication &amp; Activation vs.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" pitchFamily="2" charset="0"/>
                <a:ea typeface="+mn-ea"/>
                <a:cs typeface="+mn-cs"/>
              </a:rPr>
              <a:t>Pediacomplete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D0D18DC-356C-82ED-8F5B-B0D576A43096}"/>
              </a:ext>
            </a:extLst>
          </p:cNvPr>
          <p:cNvSpPr txBox="1"/>
          <p:nvPr/>
        </p:nvSpPr>
        <p:spPr>
          <a:xfrm>
            <a:off x="4368015" y="4319566"/>
            <a:ext cx="356948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" pitchFamily="2" charset="0"/>
                <a:ea typeface="+mn-ea"/>
                <a:cs typeface="+mn-cs"/>
              </a:rPr>
              <a:t>PNPK education (referral &amp; role of NDF) to HCP</a:t>
            </a:r>
          </a:p>
        </p:txBody>
      </p:sp>
      <p:pic>
        <p:nvPicPr>
          <p:cNvPr id="75" name="Graphique 41">
            <a:extLst>
              <a:ext uri="{FF2B5EF4-FFF2-40B4-BE49-F238E27FC236}">
                <a16:creationId xmlns:a16="http://schemas.microsoft.com/office/drawing/2014/main" id="{BC5BA182-6B83-0AA5-FB31-C6D8C017FA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4936" y="1975052"/>
            <a:ext cx="398299" cy="367650"/>
          </a:xfrm>
          <a:prstGeom prst="rect">
            <a:avLst/>
          </a:prstGeom>
        </p:spPr>
      </p:pic>
      <p:pic>
        <p:nvPicPr>
          <p:cNvPr id="76" name="Graphique 41">
            <a:extLst>
              <a:ext uri="{FF2B5EF4-FFF2-40B4-BE49-F238E27FC236}">
                <a16:creationId xmlns:a16="http://schemas.microsoft.com/office/drawing/2014/main" id="{238D3DA3-6CAD-69D7-F39B-A547542812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4302" y="3197932"/>
            <a:ext cx="398299" cy="367650"/>
          </a:xfrm>
          <a:prstGeom prst="rect">
            <a:avLst/>
          </a:prstGeom>
        </p:spPr>
      </p:pic>
      <p:pic>
        <p:nvPicPr>
          <p:cNvPr id="78" name="Graphique 41">
            <a:extLst>
              <a:ext uri="{FF2B5EF4-FFF2-40B4-BE49-F238E27FC236}">
                <a16:creationId xmlns:a16="http://schemas.microsoft.com/office/drawing/2014/main" id="{796AD97A-5AD9-F1BA-B72E-73B51BAFCE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71802" y="4186002"/>
            <a:ext cx="398299" cy="367650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F60B0800-0940-2596-8344-B2103A317308}"/>
              </a:ext>
            </a:extLst>
          </p:cNvPr>
          <p:cNvSpPr txBox="1"/>
          <p:nvPr/>
        </p:nvSpPr>
        <p:spPr>
          <a:xfrm>
            <a:off x="4368015" y="5243206"/>
            <a:ext cx="34631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" pitchFamily="2" charset="0"/>
                <a:ea typeface="+mn-ea"/>
                <a:cs typeface="+mn-cs"/>
              </a:rPr>
              <a:t>Alignment communication &amp; activation between Dinas Kesehatan &amp; local pediatrician 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15BC27A7-6AB9-28D9-99F0-129E6527FED3}"/>
              </a:ext>
            </a:extLst>
          </p:cNvPr>
          <p:cNvSpPr/>
          <p:nvPr/>
        </p:nvSpPr>
        <p:spPr>
          <a:xfrm>
            <a:off x="8002378" y="5148357"/>
            <a:ext cx="3585380" cy="1113028"/>
          </a:xfrm>
          <a:prstGeom prst="rect">
            <a:avLst/>
          </a:prstGeom>
          <a:solidFill>
            <a:srgbClr val="AD85AD">
              <a:alpha val="50196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" pitchFamily="2" charset="0"/>
              <a:ea typeface="+mn-ea"/>
              <a:cs typeface="+mn-cs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353090D-EEB2-4528-8D7E-9DF456D4D9BF}"/>
              </a:ext>
            </a:extLst>
          </p:cNvPr>
          <p:cNvSpPr txBox="1"/>
          <p:nvPr/>
        </p:nvSpPr>
        <p:spPr>
          <a:xfrm>
            <a:off x="8212648" y="2274327"/>
            <a:ext cx="330462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" pitchFamily="2" charset="0"/>
                <a:ea typeface="+mn-ea"/>
                <a:cs typeface="+mn-cs"/>
              </a:rPr>
              <a:t>Leverage Clinical Study Result into more massive HCP Communication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3A52441-84BA-A93F-A824-A5ACE91CE9CE}"/>
              </a:ext>
            </a:extLst>
          </p:cNvPr>
          <p:cNvSpPr txBox="1"/>
          <p:nvPr/>
        </p:nvSpPr>
        <p:spPr>
          <a:xfrm>
            <a:off x="8199948" y="3381758"/>
            <a:ext cx="330462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" pitchFamily="2" charset="0"/>
                <a:ea typeface="+mn-ea"/>
                <a:cs typeface="+mn-cs"/>
              </a:rPr>
              <a:t>Win over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" pitchFamily="2" charset="0"/>
                <a:ea typeface="+mn-ea"/>
                <a:cs typeface="+mn-cs"/>
              </a:rPr>
              <a:t>PediaComplete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" pitchFamily="2" charset="0"/>
                <a:ea typeface="+mn-ea"/>
                <a:cs typeface="+mn-cs"/>
              </a:rPr>
              <a:t> with dual brand strategy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5579481-B7F5-BC7F-B444-777D5B9D796D}"/>
              </a:ext>
            </a:extLst>
          </p:cNvPr>
          <p:cNvSpPr txBox="1"/>
          <p:nvPr/>
        </p:nvSpPr>
        <p:spPr>
          <a:xfrm>
            <a:off x="8199948" y="4333298"/>
            <a:ext cx="330462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" pitchFamily="2" charset="0"/>
                <a:ea typeface="+mn-ea"/>
                <a:cs typeface="+mn-cs"/>
              </a:rPr>
              <a:t>Power Up Screening &amp; Diagnosis both offline &amp; online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49C0F46-73A4-A969-E2F3-73EEDAE17E17}"/>
              </a:ext>
            </a:extLst>
          </p:cNvPr>
          <p:cNvSpPr txBox="1"/>
          <p:nvPr/>
        </p:nvSpPr>
        <p:spPr>
          <a:xfrm>
            <a:off x="8174140" y="5243206"/>
            <a:ext cx="330462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" pitchFamily="2" charset="0"/>
                <a:ea typeface="+mn-ea"/>
                <a:cs typeface="+mn-cs"/>
              </a:rPr>
              <a:t>Continue building advocacy to Dinas Kesehatan &amp; other relevant stakeholders on the role of NDF</a:t>
            </a:r>
          </a:p>
        </p:txBody>
      </p:sp>
    </p:spTree>
    <p:extLst>
      <p:ext uri="{BB962C8B-B14F-4D97-AF65-F5344CB8AC3E}">
        <p14:creationId xmlns:p14="http://schemas.microsoft.com/office/powerpoint/2010/main" val="1531941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BEST PRACTICE: INDONESIA  Dual brand strategy</vt:lpstr>
      <vt:lpstr>ID Faltering Growth Dual brand strategy</vt:lpstr>
      <vt:lpstr>BIG HEADSPACE, BIG OPPORTUNITY: INDONESIA’S FOCUS IS ON ACCESSIBILITY, DIAGNOSIS AND AWARENESS</vt:lpstr>
      <vt:lpstr>WE ARE IN THE RIGHT TRACK TO CAPTURE MARKET POTENTIAL WITH AGGRESSIVE TRAJECTORY </vt:lpstr>
      <vt:lpstr>WE HAVE STRONG ASSET &amp; CAPABILITIES DEVELOPMENT THAT  ENABLE SOLID PERFORMANCE</vt:lpstr>
      <vt:lpstr>…AND WE WILL UNLOCK THE OPPORTUNITY WITH THE RIGHT STRATEGY </vt:lpstr>
      <vt:lpstr>KEY LEARNINGS OF FG BUSINESS IN INDONESIA SO FAR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15</cp:revision>
  <dcterms:created xsi:type="dcterms:W3CDTF">2025-06-24T07:39:17Z</dcterms:created>
  <dcterms:modified xsi:type="dcterms:W3CDTF">2025-07-09T13:33:14Z</dcterms:modified>
</cp:coreProperties>
</file>