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omments/modernComment_7FFFFDAE_B48DCAB8.xml" ContentType="application/vnd.ms-powerpoint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147483075" r:id="rId2"/>
    <p:sldId id="2147483069" r:id="rId3"/>
    <p:sldId id="2147483054" r:id="rId4"/>
    <p:sldId id="2147483063" r:id="rId5"/>
    <p:sldId id="2147483055" r:id="rId6"/>
    <p:sldId id="2147483057" r:id="rId7"/>
    <p:sldId id="2147483070" r:id="rId8"/>
    <p:sldId id="2147483071" r:id="rId9"/>
    <p:sldId id="2147483072" r:id="rId10"/>
    <p:sldId id="2147483073" r:id="rId11"/>
    <p:sldId id="2147483074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A3CBFA5-0892-1756-2BEA-93CEB2F87B87}" name="YOSUA Yosua" initials="YY" userId="S::yosua.yosua@danone.com::d3c1f7db-9958-4247-8152-502f0b2e1d5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81DCF6-5808-2A40-5076-7E60693C60EC}" v="7" dt="2025-07-10T06:12:33.750"/>
    <p1510:client id="{29751268-9608-0449-836E-EB687CA2B6D5}" v="5" dt="2025-07-09T12:41:43.349"/>
    <p1510:client id="{90A3B937-794D-6D5B-9FEF-85F2DDBD5006}" v="6" dt="2025-07-09T09:35:21.910"/>
    <p1510:client id="{DB31E4EA-7C1B-8BC9-853D-2CD9C25AFFFB}" v="32" dt="2025-07-09T12:49:54.5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1781DCF6-5808-2A40-5076-7E60693C60EC}"/>
    <pc:docChg chg="modSld">
      <pc:chgData name="Gabriela  Racheva" userId="S::gabriela.racheva@danoneexternal.com::e1c8593a-1a23-4fee-a97e-e785e8f178b9" providerId="AD" clId="Web-{1781DCF6-5808-2A40-5076-7E60693C60EC}" dt="2025-07-10T06:12:32.969" v="5" actId="20577"/>
      <pc:docMkLst>
        <pc:docMk/>
      </pc:docMkLst>
      <pc:sldChg chg="modSp">
        <pc:chgData name="Gabriela  Racheva" userId="S::gabriela.racheva@danoneexternal.com::e1c8593a-1a23-4fee-a97e-e785e8f178b9" providerId="AD" clId="Web-{1781DCF6-5808-2A40-5076-7E60693C60EC}" dt="2025-07-10T06:12:32.969" v="5" actId="20577"/>
        <pc:sldMkLst>
          <pc:docMk/>
          <pc:sldMk cId="1274248489" sldId="2147483075"/>
        </pc:sldMkLst>
        <pc:spChg chg="mod">
          <ac:chgData name="Gabriela  Racheva" userId="S::gabriela.racheva@danoneexternal.com::e1c8593a-1a23-4fee-a97e-e785e8f178b9" providerId="AD" clId="Web-{1781DCF6-5808-2A40-5076-7E60693C60EC}" dt="2025-07-10T06:12:32.969" v="5" actId="20577"/>
          <ac:spMkLst>
            <pc:docMk/>
            <pc:sldMk cId="1274248489" sldId="2147483075"/>
            <ac:spMk id="2" creationId="{62554217-6938-3B18-308D-4374916C8407}"/>
          </ac:spMkLst>
        </pc:spChg>
      </pc:sldChg>
    </pc:docChg>
  </pc:docChgLst>
  <pc:docChgLst>
    <pc:chgData name="Gabriela  Racheva" userId="S::gabriela.racheva@danoneexternal.com::e1c8593a-1a23-4fee-a97e-e785e8f178b9" providerId="AD" clId="Web-{29751268-9608-0449-836E-EB687CA2B6D5}"/>
    <pc:docChg chg="addSld">
      <pc:chgData name="Gabriela  Racheva" userId="S::gabriela.racheva@danoneexternal.com::e1c8593a-1a23-4fee-a97e-e785e8f178b9" providerId="AD" clId="Web-{29751268-9608-0449-836E-EB687CA2B6D5}" dt="2025-07-09T12:41:43.349" v="4"/>
      <pc:docMkLst>
        <pc:docMk/>
      </pc:docMkLst>
      <pc:sldChg chg="add">
        <pc:chgData name="Gabriela  Racheva" userId="S::gabriela.racheva@danoneexternal.com::e1c8593a-1a23-4fee-a97e-e785e8f178b9" providerId="AD" clId="Web-{29751268-9608-0449-836E-EB687CA2B6D5}" dt="2025-07-09T12:41:43.255" v="0"/>
        <pc:sldMkLst>
          <pc:docMk/>
          <pc:sldMk cId="3317220650" sldId="2147483070"/>
        </pc:sldMkLst>
      </pc:sldChg>
      <pc:sldChg chg="add">
        <pc:chgData name="Gabriela  Racheva" userId="S::gabriela.racheva@danoneexternal.com::e1c8593a-1a23-4fee-a97e-e785e8f178b9" providerId="AD" clId="Web-{29751268-9608-0449-836E-EB687CA2B6D5}" dt="2025-07-09T12:41:43.286" v="1"/>
        <pc:sldMkLst>
          <pc:docMk/>
          <pc:sldMk cId="4106156351" sldId="2147483071"/>
        </pc:sldMkLst>
      </pc:sldChg>
      <pc:sldChg chg="add">
        <pc:chgData name="Gabriela  Racheva" userId="S::gabriela.racheva@danoneexternal.com::e1c8593a-1a23-4fee-a97e-e785e8f178b9" providerId="AD" clId="Web-{29751268-9608-0449-836E-EB687CA2B6D5}" dt="2025-07-09T12:41:43.318" v="2"/>
        <pc:sldMkLst>
          <pc:docMk/>
          <pc:sldMk cId="1373684820" sldId="2147483072"/>
        </pc:sldMkLst>
      </pc:sldChg>
      <pc:sldChg chg="add">
        <pc:chgData name="Gabriela  Racheva" userId="S::gabriela.racheva@danoneexternal.com::e1c8593a-1a23-4fee-a97e-e785e8f178b9" providerId="AD" clId="Web-{29751268-9608-0449-836E-EB687CA2B6D5}" dt="2025-07-09T12:41:43.333" v="3"/>
        <pc:sldMkLst>
          <pc:docMk/>
          <pc:sldMk cId="3517421544" sldId="2147483073"/>
        </pc:sldMkLst>
      </pc:sldChg>
      <pc:sldChg chg="add">
        <pc:chgData name="Gabriela  Racheva" userId="S::gabriela.racheva@danoneexternal.com::e1c8593a-1a23-4fee-a97e-e785e8f178b9" providerId="AD" clId="Web-{29751268-9608-0449-836E-EB687CA2B6D5}" dt="2025-07-09T12:41:43.349" v="4"/>
        <pc:sldMkLst>
          <pc:docMk/>
          <pc:sldMk cId="4107442522" sldId="2147483074"/>
        </pc:sldMkLst>
      </pc:sldChg>
    </pc:docChg>
  </pc:docChgLst>
  <pc:docChgLst>
    <pc:chgData name="Gabriela  Racheva" userId="S::gabriela.racheva@danoneexternal.com::e1c8593a-1a23-4fee-a97e-e785e8f178b9" providerId="AD" clId="Web-{DB31E4EA-7C1B-8BC9-853D-2CD9C25AFFFB}"/>
    <pc:docChg chg="addSld delSld modSld">
      <pc:chgData name="Gabriela  Racheva" userId="S::gabriela.racheva@danoneexternal.com::e1c8593a-1a23-4fee-a97e-e785e8f178b9" providerId="AD" clId="Web-{DB31E4EA-7C1B-8BC9-853D-2CD9C25AFFFB}" dt="2025-07-09T12:49:54.224" v="30" actId="20577"/>
      <pc:docMkLst>
        <pc:docMk/>
      </pc:docMkLst>
      <pc:sldChg chg="del">
        <pc:chgData name="Gabriela  Racheva" userId="S::gabriela.racheva@danoneexternal.com::e1c8593a-1a23-4fee-a97e-e785e8f178b9" providerId="AD" clId="Web-{DB31E4EA-7C1B-8BC9-853D-2CD9C25AFFFB}" dt="2025-07-09T12:48:38.159" v="1"/>
        <pc:sldMkLst>
          <pc:docMk/>
          <pc:sldMk cId="109857222" sldId="256"/>
        </pc:sldMkLst>
      </pc:sldChg>
      <pc:sldChg chg="modSp add">
        <pc:chgData name="Gabriela  Racheva" userId="S::gabriela.racheva@danoneexternal.com::e1c8593a-1a23-4fee-a97e-e785e8f178b9" providerId="AD" clId="Web-{DB31E4EA-7C1B-8BC9-853D-2CD9C25AFFFB}" dt="2025-07-09T12:49:54.224" v="30" actId="20577"/>
        <pc:sldMkLst>
          <pc:docMk/>
          <pc:sldMk cId="1274248489" sldId="2147483075"/>
        </pc:sldMkLst>
        <pc:spChg chg="mod">
          <ac:chgData name="Gabriela  Racheva" userId="S::gabriela.racheva@danoneexternal.com::e1c8593a-1a23-4fee-a97e-e785e8f178b9" providerId="AD" clId="Web-{DB31E4EA-7C1B-8BC9-853D-2CD9C25AFFFB}" dt="2025-07-09T12:49:26.348" v="25" actId="20577"/>
          <ac:spMkLst>
            <pc:docMk/>
            <pc:sldMk cId="1274248489" sldId="2147483075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DB31E4EA-7C1B-8BC9-853D-2CD9C25AFFFB}" dt="2025-07-09T12:49:54.224" v="30" actId="20577"/>
          <ac:spMkLst>
            <pc:docMk/>
            <pc:sldMk cId="1274248489" sldId="2147483075"/>
            <ac:spMk id="3" creationId="{55DE9168-9382-BCFC-B3AF-754E67408CF0}"/>
          </ac:spMkLst>
        </pc:spChg>
      </pc:sldChg>
    </pc:docChg>
  </pc:docChgLst>
  <pc:docChgLst>
    <pc:chgData name="Gabriela  Racheva" userId="S::gabriela.racheva@danoneexternal.com::e1c8593a-1a23-4fee-a97e-e785e8f178b9" providerId="AD" clId="Web-{90A3B937-794D-6D5B-9FEF-85F2DDBD5006}"/>
    <pc:docChg chg="addSld">
      <pc:chgData name="Gabriela  Racheva" userId="S::gabriela.racheva@danoneexternal.com::e1c8593a-1a23-4fee-a97e-e785e8f178b9" providerId="AD" clId="Web-{90A3B937-794D-6D5B-9FEF-85F2DDBD5006}" dt="2025-07-09T09:35:07.409" v="4"/>
      <pc:docMkLst>
        <pc:docMk/>
      </pc:docMkLst>
      <pc:sldChg chg="add">
        <pc:chgData name="Gabriela  Racheva" userId="S::gabriela.racheva@danoneexternal.com::e1c8593a-1a23-4fee-a97e-e785e8f178b9" providerId="AD" clId="Web-{90A3B937-794D-6D5B-9FEF-85F2DDBD5006}" dt="2025-07-09T09:35:07.316" v="1"/>
        <pc:sldMkLst>
          <pc:docMk/>
          <pc:sldMk cId="3029191352" sldId="2147483054"/>
        </pc:sldMkLst>
      </pc:sldChg>
      <pc:sldChg chg="add">
        <pc:chgData name="Gabriela  Racheva" userId="S::gabriela.racheva@danoneexternal.com::e1c8593a-1a23-4fee-a97e-e785e8f178b9" providerId="AD" clId="Web-{90A3B937-794D-6D5B-9FEF-85F2DDBD5006}" dt="2025-07-09T09:35:07.378" v="3"/>
        <pc:sldMkLst>
          <pc:docMk/>
          <pc:sldMk cId="3938313192" sldId="2147483055"/>
        </pc:sldMkLst>
      </pc:sldChg>
      <pc:sldChg chg="add">
        <pc:chgData name="Gabriela  Racheva" userId="S::gabriela.racheva@danoneexternal.com::e1c8593a-1a23-4fee-a97e-e785e8f178b9" providerId="AD" clId="Web-{90A3B937-794D-6D5B-9FEF-85F2DDBD5006}" dt="2025-07-09T09:35:07.409" v="4"/>
        <pc:sldMkLst>
          <pc:docMk/>
          <pc:sldMk cId="3828837788" sldId="2147483057"/>
        </pc:sldMkLst>
      </pc:sldChg>
      <pc:sldChg chg="add">
        <pc:chgData name="Gabriela  Racheva" userId="S::gabriela.racheva@danoneexternal.com::e1c8593a-1a23-4fee-a97e-e785e8f178b9" providerId="AD" clId="Web-{90A3B937-794D-6D5B-9FEF-85F2DDBD5006}" dt="2025-07-09T09:35:07.347" v="2"/>
        <pc:sldMkLst>
          <pc:docMk/>
          <pc:sldMk cId="97307723" sldId="2147483063"/>
        </pc:sldMkLst>
      </pc:sldChg>
      <pc:sldChg chg="add">
        <pc:chgData name="Gabriela  Racheva" userId="S::gabriela.racheva@danoneexternal.com::e1c8593a-1a23-4fee-a97e-e785e8f178b9" providerId="AD" clId="Web-{90A3B937-794D-6D5B-9FEF-85F2DDBD5006}" dt="2025-07-09T09:35:07.269" v="0"/>
        <pc:sldMkLst>
          <pc:docMk/>
          <pc:sldMk cId="1462589616" sldId="2147483069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572607938934632E-2"/>
          <c:y val="0.14450867052023122"/>
          <c:w val="0.96854784122130733"/>
          <c:h val="0.788675526830822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'[Blitz ND.xlsx]Sheet3'!$B$3</c:f>
              <c:strCache>
                <c:ptCount val="1"/>
                <c:pt idx="0">
                  <c:v>NUTRINIDRINK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'[Blitz ND.xlsx]Sheet3'!$C$2:$G$2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strCache>
            </c:strRef>
          </c:cat>
          <c:val>
            <c:numRef>
              <c:f>'[Blitz ND.xlsx]Sheet3'!$C$3:$G$3</c:f>
              <c:numCache>
                <c:formatCode>_(* #,##0_);_(* \(#,##0\);_(* "-"??_);_(@_)</c:formatCode>
                <c:ptCount val="5"/>
                <c:pt idx="0" formatCode="General">
                  <c:v>197</c:v>
                </c:pt>
                <c:pt idx="1">
                  <c:v>214.46825465465474</c:v>
                </c:pt>
                <c:pt idx="2">
                  <c:v>236</c:v>
                </c:pt>
                <c:pt idx="3">
                  <c:v>266</c:v>
                </c:pt>
                <c:pt idx="4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A0-49D4-8B44-C8275205E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107486895"/>
        <c:axId val="107487855"/>
      </c:barChart>
      <c:catAx>
        <c:axId val="107486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Danone One Condensed" panose="020B0504030202020204" pitchFamily="34" charset="0"/>
                <a:ea typeface="+mn-ea"/>
                <a:cs typeface="+mn-cs"/>
              </a:defRPr>
            </a:pPr>
            <a:endParaRPr lang="en-US"/>
          </a:p>
        </c:txPr>
        <c:crossAx val="107487855"/>
        <c:crosses val="autoZero"/>
        <c:auto val="1"/>
        <c:lblAlgn val="ctr"/>
        <c:lblOffset val="100"/>
        <c:noMultiLvlLbl val="0"/>
      </c:catAx>
      <c:valAx>
        <c:axId val="10748785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074868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1600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 spc="20" baseline="0"/>
  </cs:valueAxis>
  <cs:wall>
    <cs:lnRef idx="0"/>
    <cs:fillRef idx="0"/>
    <cs:effectRef idx="0"/>
    <cs:fontRef idx="minor">
      <a:schemeClr val="dk1"/>
    </cs:fontRef>
  </cs:wall>
</cs:chartStyle>
</file>

<file path=ppt/comments/modernComment_7FFFFDAE_B48DCAB8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AB072D3-AB2C-468B-ADD6-52A609424FFA}" authorId="{BA3CBFA5-0892-1756-2BEA-93CEB2F87B87}" created="2024-12-12T04:09:17.93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029191352" sldId="2147483054"/>
      <ac:picMk id="8" creationId="{FD0BDD7B-EFFB-3A4D-10A1-9C832BBD4B22}"/>
    </ac:deMkLst>
    <p188:txBody>
      <a:bodyPr/>
      <a:lstStyle/>
      <a:p>
        <a:r>
          <a:rPr lang="en-GB"/>
          <a:t>Start from 2021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F3F01-1B70-439F-ABC8-3F3133139F85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809B7-5F4C-4632-8786-8C053A0E78E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731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1E805-84EF-473A-A739-B31AF2F98E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751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New entrants and well-established brands with superior products offering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1E805-84EF-473A-A739-B31AF2F98EC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972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1E805-84EF-473A-A739-B31AF2F98E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567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E1E805-84EF-473A-A739-B31AF2F98E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82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microsoft.com/office/2018/10/relationships/comments" Target="../comments/modernComment_7FFFFDAE_B48DCAB8.xm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microsoft.com/office/2007/relationships/hdphoto" Target="../media/hdphoto1.wdp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2.jpe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6.png"/><Relationship Id="rId7" Type="http://schemas.openxmlformats.org/officeDocument/2006/relationships/image" Target="../media/image7.png"/><Relationship Id="rId12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INDONESIA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/>
                <a:ea typeface="+mn-ea"/>
                <a:cs typeface="+mn-cs"/>
              </a:rPr>
            </a:br>
            <a:r>
              <a:rPr lang="en-GB" sz="4000" b="1" dirty="0" err="1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Infatrini</a:t>
            </a:r>
            <a:r>
              <a:rPr lang="en-GB" sz="4000" b="1" dirty="0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 &amp; </a:t>
            </a:r>
            <a:r>
              <a:rPr lang="en-GB" sz="4000" b="1" dirty="0" err="1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Nutrinidrink</a:t>
            </a:r>
            <a:r>
              <a:rPr lang="en-GB" sz="4000" b="1" dirty="0">
                <a:solidFill>
                  <a:schemeClr val="bg1"/>
                </a:solidFill>
                <a:latin typeface="Danone One"/>
                <a:ea typeface="+mn-ea"/>
                <a:cs typeface="+mn-cs"/>
              </a:rPr>
              <a:t> New VI Launch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463" y="4333528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Dec'24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C2510B-F57F-AF5B-285A-2CFEE84A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t>2</a:t>
            </a:fld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5D5373D-F5D4-B66A-FCAB-C46D28FC2FFE}"/>
              </a:ext>
            </a:extLst>
          </p:cNvPr>
          <p:cNvSpPr txBox="1">
            <a:spLocks/>
          </p:cNvSpPr>
          <p:nvPr/>
        </p:nvSpPr>
        <p:spPr>
          <a:xfrm>
            <a:off x="628967" y="275191"/>
            <a:ext cx="11251088" cy="89741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cap="none">
                <a:solidFill>
                  <a:srgbClr val="002060"/>
                </a:solidFill>
                <a:latin typeface="Danone One" panose="020B0504030202020204" pitchFamily="34" charset="0"/>
              </a:rPr>
              <a:t>From past years, ND show a good trajectory until in 2024…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B9E6AD-4F8E-B0F1-C37F-55A4B049D47B}"/>
              </a:ext>
            </a:extLst>
          </p:cNvPr>
          <p:cNvSpPr txBox="1"/>
          <p:nvPr/>
        </p:nvSpPr>
        <p:spPr>
          <a:xfrm>
            <a:off x="12062619" y="-571500"/>
            <a:ext cx="90773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err="1"/>
              <a:t>Nutrinidrink</a:t>
            </a:r>
            <a:r>
              <a:rPr lang="en-US" sz="1050"/>
              <a:t> </a:t>
            </a:r>
          </a:p>
          <a:p>
            <a:pPr algn="ctr"/>
            <a:r>
              <a:rPr lang="en-US" sz="1050"/>
              <a:t>Liquid Delisting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58D8F90-FBB7-05A5-9AD3-2A487B21FCA5}"/>
              </a:ext>
            </a:extLst>
          </p:cNvPr>
          <p:cNvCxnSpPr/>
          <p:nvPr/>
        </p:nvCxnSpPr>
        <p:spPr>
          <a:xfrm>
            <a:off x="10457655" y="-571500"/>
            <a:ext cx="1422400" cy="2603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665AA09-FEDE-D160-8F34-E7B45544AE9F}"/>
              </a:ext>
            </a:extLst>
          </p:cNvPr>
          <p:cNvGraphicFramePr>
            <a:graphicFrameLocks/>
          </p:cNvGraphicFramePr>
          <p:nvPr/>
        </p:nvGraphicFramePr>
        <p:xfrm>
          <a:off x="1263967" y="1739900"/>
          <a:ext cx="8883333" cy="439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C0BBAB5-17C4-37DF-A477-6F59A4DA012A}"/>
              </a:ext>
            </a:extLst>
          </p:cNvPr>
          <p:cNvSpPr txBox="1"/>
          <p:nvPr/>
        </p:nvSpPr>
        <p:spPr>
          <a:xfrm>
            <a:off x="3479800" y="2774950"/>
            <a:ext cx="965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>
                <a:solidFill>
                  <a:srgbClr val="00B050"/>
                </a:solidFill>
                <a:latin typeface="Danone One" panose="020B0504030202020204" pitchFamily="34" charset="0"/>
              </a:rPr>
              <a:t>+9%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261F30-7103-5187-6259-D94DAA6B3D70}"/>
              </a:ext>
            </a:extLst>
          </p:cNvPr>
          <p:cNvSpPr txBox="1"/>
          <p:nvPr/>
        </p:nvSpPr>
        <p:spPr>
          <a:xfrm>
            <a:off x="5142958" y="2475240"/>
            <a:ext cx="11256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>
                <a:solidFill>
                  <a:srgbClr val="00B050"/>
                </a:solidFill>
                <a:latin typeface="Danone One" panose="020B0504030202020204" pitchFamily="34" charset="0"/>
              </a:rPr>
              <a:t>+10%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ADFE5C7-6236-C7DB-2384-A2699DAB2B5E}"/>
              </a:ext>
            </a:extLst>
          </p:cNvPr>
          <p:cNvSpPr txBox="1"/>
          <p:nvPr/>
        </p:nvSpPr>
        <p:spPr>
          <a:xfrm>
            <a:off x="6899368" y="2082800"/>
            <a:ext cx="11031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>
                <a:solidFill>
                  <a:srgbClr val="00B050"/>
                </a:solidFill>
                <a:latin typeface="Danone One" panose="020B0504030202020204" pitchFamily="34" charset="0"/>
              </a:rPr>
              <a:t>+13%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BEC03-72DC-9DA5-03CB-1E20A0037DF4}"/>
              </a:ext>
            </a:extLst>
          </p:cNvPr>
          <p:cNvSpPr txBox="1"/>
          <p:nvPr/>
        </p:nvSpPr>
        <p:spPr>
          <a:xfrm>
            <a:off x="8610476" y="2473970"/>
            <a:ext cx="10615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>
                <a:solidFill>
                  <a:srgbClr val="FF0000"/>
                </a:solidFill>
                <a:latin typeface="Danone One" panose="020B0504030202020204" pitchFamily="34" charset="0"/>
              </a:rPr>
              <a:t>-10%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6748A8F7-A25E-65B2-A699-F53CDA93023E}"/>
              </a:ext>
            </a:extLst>
          </p:cNvPr>
          <p:cNvSpPr/>
          <p:nvPr/>
        </p:nvSpPr>
        <p:spPr>
          <a:xfrm>
            <a:off x="8767905" y="1731762"/>
            <a:ext cx="1103187" cy="612648"/>
          </a:xfrm>
          <a:prstGeom prst="wedgeRectCallout">
            <a:avLst/>
          </a:prstGeom>
          <a:solidFill>
            <a:srgbClr val="CBE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>
                <a:solidFill>
                  <a:schemeClr val="tx2"/>
                </a:solidFill>
                <a:latin typeface="Danone One" panose="020B0504030202020204" pitchFamily="34" charset="0"/>
              </a:rPr>
              <a:t>ND Liquid delisting</a:t>
            </a:r>
          </a:p>
        </p:txBody>
      </p:sp>
    </p:spTree>
    <p:extLst>
      <p:ext uri="{BB962C8B-B14F-4D97-AF65-F5344CB8AC3E}">
        <p14:creationId xmlns:p14="http://schemas.microsoft.com/office/powerpoint/2010/main" val="1462589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13">
            <a:extLst>
              <a:ext uri="{FF2B5EF4-FFF2-40B4-BE49-F238E27FC236}">
                <a16:creationId xmlns:a16="http://schemas.microsoft.com/office/drawing/2014/main" id="{35C3A85E-51A0-7DC4-42A3-89B293F3ACE1}"/>
              </a:ext>
            </a:extLst>
          </p:cNvPr>
          <p:cNvSpPr/>
          <p:nvPr/>
        </p:nvSpPr>
        <p:spPr>
          <a:xfrm>
            <a:off x="292778" y="2197152"/>
            <a:ext cx="3643018" cy="41734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C0F1D8-5D26-0CDD-891D-3F813D42C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6042" y="6370638"/>
            <a:ext cx="365127" cy="365125"/>
          </a:xfrm>
        </p:spPr>
        <p:txBody>
          <a:bodyPr/>
          <a:lstStyle/>
          <a:p>
            <a:fld id="{B5F9A4F6-7BA3-4126-88A5-A8B8CE7104E5}" type="slidenum">
              <a:rPr lang="en-GB" smtClean="0"/>
              <a:t>3</a:t>
            </a:fld>
            <a:endParaRPr lang="en-GB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275D10A8-438C-3E14-C3C8-F7158C81B182}"/>
              </a:ext>
            </a:extLst>
          </p:cNvPr>
          <p:cNvSpPr txBox="1">
            <a:spLocks/>
          </p:cNvSpPr>
          <p:nvPr/>
        </p:nvSpPr>
        <p:spPr>
          <a:xfrm>
            <a:off x="464228" y="380893"/>
            <a:ext cx="10934065" cy="6318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sz="2800" b="1" cap="none" err="1">
                <a:solidFill>
                  <a:srgbClr val="002060"/>
                </a:solidFill>
                <a:latin typeface="Danone One" panose="020B0504030202020204" pitchFamily="34" charset="0"/>
              </a:rPr>
              <a:t>Nutrinidrink</a:t>
            </a:r>
            <a:r>
              <a:rPr lang="en-US" sz="2800" b="1" cap="none">
                <a:solidFill>
                  <a:srgbClr val="002060"/>
                </a:solidFill>
                <a:latin typeface="Danone One" panose="020B0504030202020204" pitchFamily="34" charset="0"/>
              </a:rPr>
              <a:t> faces strong competition challenges: </a:t>
            </a:r>
          </a:p>
          <a:p>
            <a:pPr>
              <a:spcBef>
                <a:spcPts val="0"/>
              </a:spcBef>
            </a:pPr>
            <a:r>
              <a:rPr lang="en-US" sz="2800" b="1" cap="none">
                <a:solidFill>
                  <a:srgbClr val="002060"/>
                </a:solidFill>
                <a:latin typeface="Danone One" panose="020B0504030202020204" pitchFamily="34" charset="0"/>
              </a:rPr>
              <a:t>Declining market share, perception, and new entrants.</a:t>
            </a:r>
            <a:endParaRPr lang="en-US" sz="3200" b="1" cap="none">
              <a:latin typeface="Danone One" panose="020B0504030202020204" pitchFamily="34" charset="0"/>
            </a:endParaRPr>
          </a:p>
        </p:txBody>
      </p:sp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6E276E0E-25B2-0D72-EAF2-0C682F47794E}"/>
              </a:ext>
            </a:extLst>
          </p:cNvPr>
          <p:cNvSpPr/>
          <p:nvPr/>
        </p:nvSpPr>
        <p:spPr>
          <a:xfrm>
            <a:off x="292778" y="1433761"/>
            <a:ext cx="3643018" cy="689743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white"/>
                </a:solidFill>
                <a:latin typeface="Danone One" panose="020B0504030202020204" pitchFamily="34" charset="0"/>
              </a:rPr>
              <a:t>MARKET SHARE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</a:endParaRPr>
          </a:p>
        </p:txBody>
      </p:sp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17ACDFB1-7B65-D28A-D068-A945B1DACD6F}"/>
              </a:ext>
            </a:extLst>
          </p:cNvPr>
          <p:cNvSpPr/>
          <p:nvPr/>
        </p:nvSpPr>
        <p:spPr>
          <a:xfrm>
            <a:off x="4184750" y="2197152"/>
            <a:ext cx="3643018" cy="41734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3" name="Rectangle: Rounded Corners 13">
            <a:extLst>
              <a:ext uri="{FF2B5EF4-FFF2-40B4-BE49-F238E27FC236}">
                <a16:creationId xmlns:a16="http://schemas.microsoft.com/office/drawing/2014/main" id="{0CC1587C-1841-3ABE-99CA-FF113497A726}"/>
              </a:ext>
            </a:extLst>
          </p:cNvPr>
          <p:cNvSpPr/>
          <p:nvPr/>
        </p:nvSpPr>
        <p:spPr>
          <a:xfrm>
            <a:off x="4184750" y="1433761"/>
            <a:ext cx="3643018" cy="689743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white"/>
                </a:solidFill>
                <a:latin typeface="Danone One" panose="020B0504030202020204" pitchFamily="34" charset="0"/>
              </a:rPr>
              <a:t>BRAND IMAGERIES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684D7A-309E-6927-CA27-7BFCF8E176C8}"/>
              </a:ext>
            </a:extLst>
          </p:cNvPr>
          <p:cNvSpPr/>
          <p:nvPr/>
        </p:nvSpPr>
        <p:spPr>
          <a:xfrm>
            <a:off x="8052695" y="2197152"/>
            <a:ext cx="3838473" cy="41734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5" name="Rectangle: Rounded Corners 13">
            <a:extLst>
              <a:ext uri="{FF2B5EF4-FFF2-40B4-BE49-F238E27FC236}">
                <a16:creationId xmlns:a16="http://schemas.microsoft.com/office/drawing/2014/main" id="{2108D28F-62AA-AE23-B3D1-E344618F96B7}"/>
              </a:ext>
            </a:extLst>
          </p:cNvPr>
          <p:cNvSpPr/>
          <p:nvPr/>
        </p:nvSpPr>
        <p:spPr>
          <a:xfrm>
            <a:off x="8052696" y="1433761"/>
            <a:ext cx="3838472" cy="689743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white"/>
                </a:solidFill>
                <a:latin typeface="Danone One" panose="020B0504030202020204" pitchFamily="34" charset="0"/>
              </a:rPr>
              <a:t>TOUGHER COMPETITION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98F5B30-0806-A8BE-2B2A-A9CAC6C879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049" y="3279797"/>
            <a:ext cx="3845189" cy="278042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B1B0830-6F81-325C-5999-C252A079A09D}"/>
              </a:ext>
            </a:extLst>
          </p:cNvPr>
          <p:cNvSpPr txBox="1"/>
          <p:nvPr/>
        </p:nvSpPr>
        <p:spPr>
          <a:xfrm>
            <a:off x="453090" y="2308267"/>
            <a:ext cx="3466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>
                <a:latin typeface="Danone One" panose="020B0504030202020204" pitchFamily="34" charset="0"/>
              </a:rPr>
              <a:t>ND #2 in market share but the trend are declining in past 2 years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535394C-B90A-BD71-36C1-AB84CEC53BC1}"/>
              </a:ext>
            </a:extLst>
          </p:cNvPr>
          <p:cNvSpPr txBox="1"/>
          <p:nvPr/>
        </p:nvSpPr>
        <p:spPr>
          <a:xfrm>
            <a:off x="4198182" y="2312141"/>
            <a:ext cx="3466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err="1">
                <a:latin typeface="Danone One" panose="020B0504030202020204" pitchFamily="34" charset="0"/>
              </a:rPr>
              <a:t>PediaComplete</a:t>
            </a:r>
            <a:r>
              <a:rPr lang="en-US" sz="1200">
                <a:latin typeface="Danone One" panose="020B0504030202020204" pitchFamily="34" charset="0"/>
              </a:rPr>
              <a:t> have better Peds awareness &amp; conversion to Recommendation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88682E2-90B8-B1D7-A3B1-20C964CE4C19}"/>
              </a:ext>
            </a:extLst>
          </p:cNvPr>
          <p:cNvGrpSpPr/>
          <p:nvPr/>
        </p:nvGrpSpPr>
        <p:grpSpPr>
          <a:xfrm>
            <a:off x="8764564" y="2899302"/>
            <a:ext cx="2800358" cy="943343"/>
            <a:chOff x="8385641" y="2315046"/>
            <a:chExt cx="3315851" cy="1358945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67A2B01-6DF2-3C64-EB22-004F2A60C7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2543" r="13213" b="23303"/>
            <a:stretch/>
          </p:blipFill>
          <p:spPr>
            <a:xfrm>
              <a:off x="8385641" y="2480075"/>
              <a:ext cx="1260947" cy="1177334"/>
            </a:xfrm>
            <a:prstGeom prst="rect">
              <a:avLst/>
            </a:prstGeom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8A88B19-F2C1-136F-43BF-0208722D919E}"/>
                </a:ext>
              </a:extLst>
            </p:cNvPr>
            <p:cNvGrpSpPr/>
            <p:nvPr/>
          </p:nvGrpSpPr>
          <p:grpSpPr>
            <a:xfrm>
              <a:off x="8961462" y="2437670"/>
              <a:ext cx="2333165" cy="1236321"/>
              <a:chOff x="8926903" y="2169186"/>
              <a:chExt cx="2333165" cy="1236321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28C6E4B0-9A24-1EBB-7DF9-4B42C2AEE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90226" y="2169186"/>
                <a:ext cx="1035798" cy="939240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E643EA8A-5AB6-4322-2688-2B19D6028C62}"/>
                  </a:ext>
                </a:extLst>
              </p:cNvPr>
              <p:cNvSpPr txBox="1"/>
              <p:nvPr/>
            </p:nvSpPr>
            <p:spPr>
              <a:xfrm flipH="1">
                <a:off x="8926903" y="3128508"/>
                <a:ext cx="23331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err="1">
                    <a:latin typeface="Danone One" panose="020B0504030202020204" pitchFamily="34" charset="0"/>
                  </a:rPr>
                  <a:t>Fresubin</a:t>
                </a:r>
                <a:endParaRPr lang="en-US" sz="1200">
                  <a:latin typeface="Danone One" panose="020B0504030202020204" pitchFamily="34" charset="0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3D84668C-7C67-5976-B2CA-FEBAE9FAFF11}"/>
                </a:ext>
              </a:extLst>
            </p:cNvPr>
            <p:cNvGrpSpPr/>
            <p:nvPr/>
          </p:nvGrpSpPr>
          <p:grpSpPr>
            <a:xfrm>
              <a:off x="10613053" y="2315046"/>
              <a:ext cx="1088439" cy="1313394"/>
              <a:chOff x="10750338" y="2738051"/>
              <a:chExt cx="1088439" cy="1313394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A8F1A901-5DF4-BFD8-1D01-960033BE16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918851" y="2738051"/>
                <a:ext cx="686256" cy="1083491"/>
              </a:xfrm>
              <a:prstGeom prst="rect">
                <a:avLst/>
              </a:prstGeom>
            </p:spPr>
          </p:pic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A330C86-7C17-C5E0-E7C4-91035C271C13}"/>
                  </a:ext>
                </a:extLst>
              </p:cNvPr>
              <p:cNvSpPr txBox="1"/>
              <p:nvPr/>
            </p:nvSpPr>
            <p:spPr>
              <a:xfrm flipH="1">
                <a:off x="10750338" y="3789835"/>
                <a:ext cx="10884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Nutren</a:t>
                </a:r>
                <a:r>
                  <a:rPr lang="en-US" sz="1100">
                    <a:latin typeface="Danone One" panose="020B0504030202020204" pitchFamily="34" charset="0"/>
                  </a:rPr>
                  <a:t> Junior</a:t>
                </a: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7983E87-1473-AD5A-1BAC-CA141021D2C0}"/>
              </a:ext>
            </a:extLst>
          </p:cNvPr>
          <p:cNvGrpSpPr/>
          <p:nvPr/>
        </p:nvGrpSpPr>
        <p:grpSpPr>
          <a:xfrm>
            <a:off x="8455172" y="3872029"/>
            <a:ext cx="3203428" cy="999716"/>
            <a:chOff x="8037242" y="3765145"/>
            <a:chExt cx="4047603" cy="144015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0F37161-ED3C-AFBC-F2DF-67D5F0CF1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05062" y="3765145"/>
              <a:ext cx="868482" cy="1051543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73113376-7311-0C61-27FF-95458767EF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55070" t="6490" b="14109"/>
            <a:stretch/>
          </p:blipFill>
          <p:spPr>
            <a:xfrm>
              <a:off x="11043940" y="3774475"/>
              <a:ext cx="855501" cy="1060867"/>
            </a:xfrm>
            <a:prstGeom prst="rect">
              <a:avLst/>
            </a:prstGeom>
          </p:spPr>
        </p:pic>
        <p:pic>
          <p:nvPicPr>
            <p:cNvPr id="40" name="Picture 39" descr="Text&#10;&#10;Description automatically generated">
              <a:extLst>
                <a:ext uri="{FF2B5EF4-FFF2-40B4-BE49-F238E27FC236}">
                  <a16:creationId xmlns:a16="http://schemas.microsoft.com/office/drawing/2014/main" id="{74B3A981-22E0-6E65-85AB-396D99C7BD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39" r="1553" b="28998"/>
            <a:stretch/>
          </p:blipFill>
          <p:spPr>
            <a:xfrm>
              <a:off x="8952475" y="3808129"/>
              <a:ext cx="1105595" cy="1027540"/>
            </a:xfrm>
            <a:prstGeom prst="rect">
              <a:avLst/>
            </a:prstGeom>
          </p:spPr>
        </p:pic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461F40C-F579-3085-001B-5DC0170F615C}"/>
                </a:ext>
              </a:extLst>
            </p:cNvPr>
            <p:cNvGrpSpPr/>
            <p:nvPr/>
          </p:nvGrpSpPr>
          <p:grpSpPr>
            <a:xfrm>
              <a:off x="8037242" y="3826981"/>
              <a:ext cx="4047603" cy="1378316"/>
              <a:chOff x="8037242" y="3826981"/>
              <a:chExt cx="4047603" cy="1378316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767315A9-7F0A-78F1-B9A6-9903371FBE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19714" t="9597" r="20777" b="4798"/>
              <a:stretch/>
            </p:blipFill>
            <p:spPr>
              <a:xfrm>
                <a:off x="8172268" y="3826981"/>
                <a:ext cx="725502" cy="1043644"/>
              </a:xfrm>
              <a:prstGeom prst="rect">
                <a:avLst/>
              </a:prstGeom>
            </p:spPr>
          </p:pic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F262D8A-CEE9-6A77-D427-7F9BDA57BB3E}"/>
                  </a:ext>
                </a:extLst>
              </p:cNvPr>
              <p:cNvSpPr txBox="1"/>
              <p:nvPr/>
            </p:nvSpPr>
            <p:spPr>
              <a:xfrm flipH="1">
                <a:off x="8037242" y="4822633"/>
                <a:ext cx="10884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Dangro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1D35DA31-E940-E1DF-7B34-5C388C2ADF77}"/>
                  </a:ext>
                </a:extLst>
              </p:cNvPr>
              <p:cNvSpPr txBox="1"/>
              <p:nvPr/>
            </p:nvSpPr>
            <p:spPr>
              <a:xfrm flipH="1">
                <a:off x="9990449" y="4824317"/>
                <a:ext cx="1088439" cy="26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Morigro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0126BC83-3711-B663-E3B9-684280D2B659}"/>
                  </a:ext>
                </a:extLst>
              </p:cNvPr>
              <p:cNvSpPr txBox="1"/>
              <p:nvPr/>
            </p:nvSpPr>
            <p:spPr>
              <a:xfrm flipH="1">
                <a:off x="10996406" y="4828431"/>
                <a:ext cx="1088439" cy="376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Optigrow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58D3490-4758-332A-F624-7936A113C678}"/>
                  </a:ext>
                </a:extLst>
              </p:cNvPr>
              <p:cNvSpPr txBox="1"/>
              <p:nvPr/>
            </p:nvSpPr>
            <p:spPr>
              <a:xfrm flipH="1">
                <a:off x="8954808" y="4820225"/>
                <a:ext cx="1088439" cy="26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Pediasure</a:t>
                </a:r>
                <a:r>
                  <a:rPr lang="en-US" sz="1100">
                    <a:latin typeface="Danone One" panose="020B0504030202020204" pitchFamily="34" charset="0"/>
                  </a:rPr>
                  <a:t> Go</a:t>
                </a:r>
              </a:p>
            </p:txBody>
          </p: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586D773-6788-B098-8158-AAD35153B83B}"/>
              </a:ext>
            </a:extLst>
          </p:cNvPr>
          <p:cNvSpPr txBox="1"/>
          <p:nvPr/>
        </p:nvSpPr>
        <p:spPr>
          <a:xfrm>
            <a:off x="8120700" y="2308267"/>
            <a:ext cx="3466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>
                <a:latin typeface="Danone One" panose="020B0504030202020204" pitchFamily="34" charset="0"/>
              </a:rPr>
              <a:t>New entrants and well-established brands with superior products offering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2E57C2-A62E-146D-89FC-7DED8EA872A9}"/>
              </a:ext>
            </a:extLst>
          </p:cNvPr>
          <p:cNvSpPr/>
          <p:nvPr/>
        </p:nvSpPr>
        <p:spPr>
          <a:xfrm>
            <a:off x="8089321" y="5145052"/>
            <a:ext cx="1213359" cy="8301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rgbClr val="002060"/>
                </a:solidFill>
                <a:latin typeface="Danone One"/>
              </a:rPr>
              <a:t>NEW </a:t>
            </a:r>
          </a:p>
          <a:p>
            <a:pPr algn="ctr"/>
            <a:r>
              <a:rPr lang="en-US" sz="1200" b="1">
                <a:solidFill>
                  <a:srgbClr val="002060"/>
                </a:solidFill>
                <a:latin typeface="Danone One"/>
              </a:rPr>
              <a:t>ENTERANCE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73B2CB7-E526-731E-D385-A07A3CD7693C}"/>
              </a:ext>
            </a:extLst>
          </p:cNvPr>
          <p:cNvSpPr/>
          <p:nvPr/>
        </p:nvSpPr>
        <p:spPr>
          <a:xfrm>
            <a:off x="9365862" y="5145050"/>
            <a:ext cx="1213359" cy="8301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rgbClr val="002060"/>
                </a:solidFill>
                <a:latin typeface="Danone One"/>
              </a:rPr>
              <a:t>SUPERIOR FORMULATION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F6EA71-2185-413A-7EB4-BD9AD74853DF}"/>
              </a:ext>
            </a:extLst>
          </p:cNvPr>
          <p:cNvSpPr/>
          <p:nvPr/>
        </p:nvSpPr>
        <p:spPr>
          <a:xfrm>
            <a:off x="10639621" y="5145049"/>
            <a:ext cx="1213359" cy="8301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1200" b="1">
                <a:solidFill>
                  <a:srgbClr val="002060"/>
                </a:solidFill>
                <a:latin typeface="Danone One"/>
              </a:rPr>
              <a:t>LOWER PRICE</a:t>
            </a:r>
          </a:p>
        </p:txBody>
      </p:sp>
      <p:pic>
        <p:nvPicPr>
          <p:cNvPr id="28" name="Graphic 27" descr="Checkbox Checked with solid fill">
            <a:extLst>
              <a:ext uri="{FF2B5EF4-FFF2-40B4-BE49-F238E27FC236}">
                <a16:creationId xmlns:a16="http://schemas.microsoft.com/office/drawing/2014/main" id="{B383B7D9-FB9B-634F-0AAC-E6DD7D65484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827768" y="4797724"/>
            <a:ext cx="737636" cy="737636"/>
          </a:xfrm>
          <a:prstGeom prst="rect">
            <a:avLst/>
          </a:prstGeom>
        </p:spPr>
      </p:pic>
      <p:pic>
        <p:nvPicPr>
          <p:cNvPr id="12" name="Graphic 11" descr="Checkbox Checked with solid fill">
            <a:extLst>
              <a:ext uri="{FF2B5EF4-FFF2-40B4-BE49-F238E27FC236}">
                <a16:creationId xmlns:a16="http://schemas.microsoft.com/office/drawing/2014/main" id="{30E11A8E-2200-90D7-3463-1E56158A623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69064" y="4787263"/>
            <a:ext cx="737636" cy="737636"/>
          </a:xfrm>
          <a:prstGeom prst="rect">
            <a:avLst/>
          </a:prstGeom>
        </p:spPr>
      </p:pic>
      <p:pic>
        <p:nvPicPr>
          <p:cNvPr id="16" name="Graphic 15" descr="Checkbox Checked with solid fill">
            <a:extLst>
              <a:ext uri="{FF2B5EF4-FFF2-40B4-BE49-F238E27FC236}">
                <a16:creationId xmlns:a16="http://schemas.microsoft.com/office/drawing/2014/main" id="{C61653D4-A8E5-799A-42A2-5A904E129A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378910" y="4797864"/>
            <a:ext cx="737636" cy="737636"/>
          </a:xfrm>
          <a:prstGeom prst="rect">
            <a:avLst/>
          </a:prstGeom>
        </p:spPr>
      </p:pic>
      <p:pic>
        <p:nvPicPr>
          <p:cNvPr id="1026" name="Picture 2" descr="115,300+ New Logo Stock Illustrations ...">
            <a:extLst>
              <a:ext uri="{FF2B5EF4-FFF2-40B4-BE49-F238E27FC236}">
                <a16:creationId xmlns:a16="http://schemas.microsoft.com/office/drawing/2014/main" id="{236167E3-4368-F739-156D-0B5FC6566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45333" y1="25778" x2="45333" y2="25778"/>
                        <a14:foregroundMark x1="30667" y1="52889" x2="30667" y2="52889"/>
                        <a14:foregroundMark x1="30667" y1="52889" x2="30667" y2="52889"/>
                        <a14:foregroundMark x1="34222" y1="55111" x2="34222" y2="55111"/>
                        <a14:foregroundMark x1="34222" y1="55111" x2="34222" y2="55111"/>
                        <a14:foregroundMark x1="34222" y1="55111" x2="34222" y2="55111"/>
                        <a14:foregroundMark x1="43111" y1="52889" x2="43111" y2="52889"/>
                        <a14:foregroundMark x1="43111" y1="52889" x2="43111" y2="52889"/>
                        <a14:foregroundMark x1="60889" y1="42222" x2="60889" y2="42222"/>
                        <a14:foregroundMark x1="60889" y1="42222" x2="60889" y2="4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970" y="3573713"/>
            <a:ext cx="798187" cy="79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927D166-6460-33ED-1B3D-831405DDFB2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3633" y="1754243"/>
            <a:ext cx="3335691" cy="409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191352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C9AED27-9C55-C318-E210-A218A180387B}"/>
              </a:ext>
            </a:extLst>
          </p:cNvPr>
          <p:cNvSpPr txBox="1">
            <a:spLocks/>
          </p:cNvSpPr>
          <p:nvPr/>
        </p:nvSpPr>
        <p:spPr>
          <a:xfrm>
            <a:off x="670561" y="412723"/>
            <a:ext cx="10934065" cy="557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cap="none">
                <a:solidFill>
                  <a:srgbClr val="002060"/>
                </a:solidFill>
                <a:latin typeface="Danone One" panose="020B0504030202020204" pitchFamily="34" charset="0"/>
              </a:rPr>
              <a:t> …. We also face increasing pressure from evolving regulations in Indonesia</a:t>
            </a:r>
            <a:endParaRPr lang="en-US" sz="3200" b="1" cap="none">
              <a:latin typeface="Danone One" panose="020B0504030202020204" pitchFamily="34" charset="0"/>
            </a:endParaRPr>
          </a:p>
        </p:txBody>
      </p:sp>
      <p:sp>
        <p:nvSpPr>
          <p:cNvPr id="21" name="Rectangle: Rounded Corners 13">
            <a:extLst>
              <a:ext uri="{FF2B5EF4-FFF2-40B4-BE49-F238E27FC236}">
                <a16:creationId xmlns:a16="http://schemas.microsoft.com/office/drawing/2014/main" id="{F0762380-C50E-D2CA-A10C-3B3F83A4DC00}"/>
              </a:ext>
            </a:extLst>
          </p:cNvPr>
          <p:cNvSpPr/>
          <p:nvPr/>
        </p:nvSpPr>
        <p:spPr>
          <a:xfrm>
            <a:off x="6259612" y="2072268"/>
            <a:ext cx="4984651" cy="41734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2" name="Rectangle: Rounded Corners 13">
            <a:extLst>
              <a:ext uri="{FF2B5EF4-FFF2-40B4-BE49-F238E27FC236}">
                <a16:creationId xmlns:a16="http://schemas.microsoft.com/office/drawing/2014/main" id="{374B6567-27ED-F587-221E-F0C500E2B8A6}"/>
              </a:ext>
            </a:extLst>
          </p:cNvPr>
          <p:cNvSpPr/>
          <p:nvPr/>
        </p:nvSpPr>
        <p:spPr>
          <a:xfrm>
            <a:off x="6259612" y="1308877"/>
            <a:ext cx="4984651" cy="689743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white"/>
                </a:solidFill>
                <a:latin typeface="Danone One" panose="020B0504030202020204" pitchFamily="34" charset="0"/>
              </a:rPr>
              <a:t>HALAL REGULATION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49FF17F-0B8B-F0D5-4E68-5E223C4BC387}"/>
              </a:ext>
            </a:extLst>
          </p:cNvPr>
          <p:cNvSpPr/>
          <p:nvPr/>
        </p:nvSpPr>
        <p:spPr>
          <a:xfrm>
            <a:off x="1035990" y="2072268"/>
            <a:ext cx="4984651" cy="417348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D154A895-0116-F62C-474E-E392C9E55E16}"/>
              </a:ext>
            </a:extLst>
          </p:cNvPr>
          <p:cNvSpPr/>
          <p:nvPr/>
        </p:nvSpPr>
        <p:spPr>
          <a:xfrm>
            <a:off x="1035990" y="1308877"/>
            <a:ext cx="4984651" cy="689743"/>
          </a:xfrm>
          <a:prstGeom prst="roundRect">
            <a:avLst>
              <a:gd name="adj" fmla="val 0"/>
            </a:avLst>
          </a:prstGeom>
          <a:solidFill>
            <a:srgbClr val="002060"/>
          </a:solidFill>
          <a:ln w="63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>
                <a:solidFill>
                  <a:prstClr val="white"/>
                </a:solidFill>
                <a:latin typeface="Danone One" panose="020B0504030202020204" pitchFamily="34" charset="0"/>
              </a:rPr>
              <a:t>PER (Protein Energy Ratio)  REGULATION</a:t>
            </a:r>
            <a:endParaRPr kumimoji="0" lang="en-US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" panose="020B050403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72AD694-E1C7-3D42-5957-31E6F7C4E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011" y="2536825"/>
            <a:ext cx="4650333" cy="2433674"/>
          </a:xfrm>
          <a:prstGeom prst="rect">
            <a:avLst/>
          </a:prstGeom>
        </p:spPr>
      </p:pic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7015C7CF-0812-C6CD-71CE-0A9EB5BC9A7A}"/>
              </a:ext>
            </a:extLst>
          </p:cNvPr>
          <p:cNvSpPr txBox="1">
            <a:spLocks/>
          </p:cNvSpPr>
          <p:nvPr/>
        </p:nvSpPr>
        <p:spPr>
          <a:xfrm>
            <a:off x="1419371" y="2069503"/>
            <a:ext cx="4184156" cy="6131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chemeClr val="tx2">
                    <a:lumMod val="50000"/>
                  </a:schemeClr>
                </a:solidFill>
                <a:latin typeface="Danone One Condensed" panose="020B0504030202020204" pitchFamily="34" charset="0"/>
              </a:rPr>
              <a:t>Government Direction</a:t>
            </a:r>
          </a:p>
          <a:p>
            <a:pPr algn="ctr"/>
            <a:r>
              <a:rPr lang="en-US" sz="1600" b="1">
                <a:solidFill>
                  <a:schemeClr val="tx2">
                    <a:lumMod val="50000"/>
                  </a:schemeClr>
                </a:solidFill>
                <a:latin typeface="Danone One Condensed" panose="020B0504030202020204" pitchFamily="34" charset="0"/>
              </a:rPr>
              <a:t>PERMENKES RI No. HK.01.07/MENKES/1928/2022</a:t>
            </a:r>
            <a:endParaRPr lang="en-US" sz="1800" b="1">
              <a:latin typeface="Danone One Condensed" panose="020B050403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73AA167-17DB-C208-40E7-C432D84705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56" t="-3990" r="2589" b="5243"/>
          <a:stretch/>
        </p:blipFill>
        <p:spPr>
          <a:xfrm>
            <a:off x="1241946" y="2968928"/>
            <a:ext cx="4683339" cy="2001571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A52B698-9E78-3B67-4558-32ADB788C039}"/>
              </a:ext>
            </a:extLst>
          </p:cNvPr>
          <p:cNvSpPr/>
          <p:nvPr/>
        </p:nvSpPr>
        <p:spPr>
          <a:xfrm>
            <a:off x="4038974" y="4411915"/>
            <a:ext cx="1595922" cy="2063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41D169A-09C0-4D4C-80A2-CBAE4CA977A9}"/>
              </a:ext>
            </a:extLst>
          </p:cNvPr>
          <p:cNvSpPr txBox="1"/>
          <p:nvPr/>
        </p:nvSpPr>
        <p:spPr>
          <a:xfrm>
            <a:off x="1419371" y="5172156"/>
            <a:ext cx="432633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>
                <a:latin typeface="Danone One Condensed" panose="020B0504030202020204" pitchFamily="34" charset="0"/>
              </a:rPr>
              <a:t>Effective in 2024, nutritional treatment for stunting prevention should contain </a:t>
            </a:r>
          </a:p>
          <a:p>
            <a:pPr algn="ctr"/>
            <a:r>
              <a:rPr lang="en-US" sz="1600" b="1">
                <a:latin typeface="Danone One Condensed" panose="020B0504030202020204" pitchFamily="34" charset="0"/>
              </a:rPr>
              <a:t>PER 10-15%</a:t>
            </a:r>
            <a:endParaRPr lang="en-US" sz="1600">
              <a:latin typeface="Danone One Condensed" panose="020B050403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9CF5F05-7A40-240F-32EE-AABB1D5D2785}"/>
              </a:ext>
            </a:extLst>
          </p:cNvPr>
          <p:cNvSpPr txBox="1"/>
          <p:nvPr/>
        </p:nvSpPr>
        <p:spPr>
          <a:xfrm>
            <a:off x="7000146" y="5335931"/>
            <a:ext cx="35935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1600"/>
            </a:lvl1pPr>
          </a:lstStyle>
          <a:p>
            <a:r>
              <a:rPr lang="en-US">
                <a:latin typeface="Danone One Condensed" panose="020B0504030202020204" pitchFamily="34" charset="0"/>
              </a:rPr>
              <a:t>Strengthened Indonesia Halal certification requirements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B1E756-0FA0-A7F3-226A-B3E8071B5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6042" y="6370638"/>
            <a:ext cx="365127" cy="365125"/>
          </a:xfrm>
        </p:spPr>
        <p:txBody>
          <a:bodyPr/>
          <a:lstStyle/>
          <a:p>
            <a:fld id="{B5F9A4F6-7BA3-4126-88A5-A8B8CE7104E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07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5C9AED27-9C55-C318-E210-A218A180387B}"/>
              </a:ext>
            </a:extLst>
          </p:cNvPr>
          <p:cNvSpPr txBox="1">
            <a:spLocks/>
          </p:cNvSpPr>
          <p:nvPr/>
        </p:nvSpPr>
        <p:spPr>
          <a:xfrm>
            <a:off x="587374" y="390863"/>
            <a:ext cx="12027472" cy="557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cap="none" err="1">
                <a:solidFill>
                  <a:srgbClr val="002060"/>
                </a:solidFill>
                <a:latin typeface="Danone One" panose="020B0504030202020204" pitchFamily="34" charset="0"/>
              </a:rPr>
              <a:t>Pediacomplete</a:t>
            </a:r>
            <a:r>
              <a:rPr lang="en-US" sz="2800" b="1" cap="none">
                <a:solidFill>
                  <a:srgbClr val="002060"/>
                </a:solidFill>
                <a:latin typeface="Danone One" panose="020B0504030202020204" pitchFamily="34" charset="0"/>
              </a:rPr>
              <a:t> and </a:t>
            </a:r>
            <a:r>
              <a:rPr lang="en-US" sz="2800" b="1" cap="none" err="1">
                <a:solidFill>
                  <a:srgbClr val="002060"/>
                </a:solidFill>
                <a:latin typeface="Danone One" panose="020B0504030202020204" pitchFamily="34" charset="0"/>
              </a:rPr>
              <a:t>Dangro</a:t>
            </a:r>
            <a:r>
              <a:rPr lang="en-US" sz="2800" b="1" cap="none">
                <a:solidFill>
                  <a:srgbClr val="002060"/>
                </a:solidFill>
                <a:latin typeface="Danone One" panose="020B0504030202020204" pitchFamily="34" charset="0"/>
              </a:rPr>
              <a:t> (Nestle) riding on NEW PER regulation aggressively</a:t>
            </a:r>
            <a:endParaRPr lang="en-US" sz="3200" b="1" cap="none">
              <a:latin typeface="Danone One" panose="020B0504030202020204" pitchFamily="34" charset="0"/>
            </a:endParaRPr>
          </a:p>
        </p:txBody>
      </p:sp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C70858E3-BBC3-3C70-1545-BB90733BAF2C}"/>
              </a:ext>
            </a:extLst>
          </p:cNvPr>
          <p:cNvSpPr/>
          <p:nvPr/>
        </p:nvSpPr>
        <p:spPr>
          <a:xfrm>
            <a:off x="7756453" y="1299365"/>
            <a:ext cx="3465359" cy="54221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7E7AD3EF-7A31-B851-CA89-CA129394BA09}"/>
              </a:ext>
            </a:extLst>
          </p:cNvPr>
          <p:cNvSpPr/>
          <p:nvPr/>
        </p:nvSpPr>
        <p:spPr>
          <a:xfrm>
            <a:off x="587374" y="1299365"/>
            <a:ext cx="3465358" cy="54221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7" name="Picture 6" descr="A graph on a chart&#10;&#10;Description automatically generated with medium confidence">
            <a:extLst>
              <a:ext uri="{FF2B5EF4-FFF2-40B4-BE49-F238E27FC236}">
                <a16:creationId xmlns:a16="http://schemas.microsoft.com/office/drawing/2014/main" id="{D3F3FE44-F40C-7A70-B50B-D2340955B5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"/>
          <a:stretch/>
        </p:blipFill>
        <p:spPr>
          <a:xfrm>
            <a:off x="724993" y="2392047"/>
            <a:ext cx="3185929" cy="16971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A group of people in front of a large screen&#10;&#10;Description automatically generated">
            <a:extLst>
              <a:ext uri="{FF2B5EF4-FFF2-40B4-BE49-F238E27FC236}">
                <a16:creationId xmlns:a16="http://schemas.microsoft.com/office/drawing/2014/main" id="{B5430FB8-385D-5309-5223-EA68A982097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0" b="6035"/>
          <a:stretch/>
        </p:blipFill>
        <p:spPr>
          <a:xfrm>
            <a:off x="724994" y="4491034"/>
            <a:ext cx="3185928" cy="1697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A1E093B-5DF1-FD4A-F720-754EF3850833}"/>
              </a:ext>
            </a:extLst>
          </p:cNvPr>
          <p:cNvSpPr txBox="1"/>
          <p:nvPr/>
        </p:nvSpPr>
        <p:spPr>
          <a:xfrm>
            <a:off x="587374" y="1299364"/>
            <a:ext cx="3465358" cy="830997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Danone One Condensed" panose="020B0504030202020204" pitchFamily="34" charset="0"/>
              </a:rPr>
              <a:t>Active communication on </a:t>
            </a:r>
            <a:r>
              <a:rPr lang="en-US" sz="1600" b="1">
                <a:solidFill>
                  <a:srgbClr val="FFFF00"/>
                </a:solidFill>
                <a:latin typeface="Danone One Condensed" panose="020B0504030202020204" pitchFamily="34" charset="0"/>
              </a:rPr>
              <a:t>PER 12-15% </a:t>
            </a:r>
            <a:r>
              <a:rPr lang="en-US" sz="1600" b="1">
                <a:solidFill>
                  <a:schemeClr val="bg1"/>
                </a:solidFill>
                <a:latin typeface="Danone One Condensed" panose="020B0504030202020204" pitchFamily="34" charset="0"/>
              </a:rPr>
              <a:t>for catch up growth, presented by KOL in National &amp; International Conference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98997-9DC6-116E-352A-4D13F7439862}"/>
              </a:ext>
            </a:extLst>
          </p:cNvPr>
          <p:cNvSpPr txBox="1"/>
          <p:nvPr/>
        </p:nvSpPr>
        <p:spPr>
          <a:xfrm>
            <a:off x="7756453" y="1299364"/>
            <a:ext cx="3465359" cy="923330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Danone One Condensed" panose="020B0504030202020204" pitchFamily="34" charset="0"/>
              </a:rPr>
              <a:t>KOL &amp; Peds endorse high level PER for catch up growth</a:t>
            </a:r>
            <a:endParaRPr lang="en-US" sz="1050" b="1">
              <a:solidFill>
                <a:schemeClr val="bg1"/>
              </a:solidFill>
              <a:latin typeface="Danone One Condensed" panose="020B0504030202020204" pitchFamily="34" charset="0"/>
            </a:endParaRPr>
          </a:p>
          <a:p>
            <a:pPr algn="ctr"/>
            <a:endParaRPr lang="en-US" b="1">
              <a:solidFill>
                <a:schemeClr val="bg1"/>
              </a:solidFill>
              <a:latin typeface="Danone One Condensed" panose="020B050403020202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4AA249E-5281-C0F5-B92D-AC87D5F957EA}"/>
              </a:ext>
            </a:extLst>
          </p:cNvPr>
          <p:cNvSpPr/>
          <p:nvPr/>
        </p:nvSpPr>
        <p:spPr>
          <a:xfrm>
            <a:off x="4181443" y="1299365"/>
            <a:ext cx="3465358" cy="542211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57E38FC-2085-B1DD-D2D9-A54F831990F7}"/>
              </a:ext>
            </a:extLst>
          </p:cNvPr>
          <p:cNvSpPr txBox="1"/>
          <p:nvPr/>
        </p:nvSpPr>
        <p:spPr>
          <a:xfrm>
            <a:off x="4181443" y="1299364"/>
            <a:ext cx="3465358" cy="861774"/>
          </a:xfrm>
          <a:prstGeom prst="rect">
            <a:avLst/>
          </a:prstGeom>
          <a:solidFill>
            <a:schemeClr val="tx2"/>
          </a:solidFill>
        </p:spPr>
        <p:txBody>
          <a:bodyPr wrap="square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  <a:latin typeface="Danone One Condensed" panose="020B0504030202020204" pitchFamily="34" charset="0"/>
              </a:rPr>
              <a:t>Active communication on </a:t>
            </a:r>
            <a:r>
              <a:rPr lang="en-US" sz="1600" b="1">
                <a:solidFill>
                  <a:srgbClr val="FFFF00"/>
                </a:solidFill>
                <a:latin typeface="Danone One Condensed" panose="020B0504030202020204" pitchFamily="34" charset="0"/>
              </a:rPr>
              <a:t>PER Superiority </a:t>
            </a:r>
            <a:r>
              <a:rPr lang="en-US" sz="1600" b="1">
                <a:solidFill>
                  <a:schemeClr val="bg1"/>
                </a:solidFill>
                <a:latin typeface="Danone One Condensed" panose="020B0504030202020204" pitchFamily="34" charset="0"/>
              </a:rPr>
              <a:t>by Abbott in Local Scientific Conference</a:t>
            </a:r>
          </a:p>
          <a:p>
            <a:pPr algn="ctr"/>
            <a:endParaRPr lang="en-US" sz="1600" b="1">
              <a:solidFill>
                <a:schemeClr val="bg1"/>
              </a:solidFill>
              <a:latin typeface="Danone One Condensed" panose="020B0504030202020204" pitchFamily="34" charset="0"/>
            </a:endParaRPr>
          </a:p>
        </p:txBody>
      </p:sp>
      <p:pic>
        <p:nvPicPr>
          <p:cNvPr id="16" name="Picture 15" descr="A close-up of a sign&#10;&#10;Description automatically generated">
            <a:extLst>
              <a:ext uri="{FF2B5EF4-FFF2-40B4-BE49-F238E27FC236}">
                <a16:creationId xmlns:a16="http://schemas.microsoft.com/office/drawing/2014/main" id="{104B9BB7-D4FB-BC03-7FCF-A5B7872647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14" b="30159"/>
          <a:stretch/>
        </p:blipFill>
        <p:spPr>
          <a:xfrm>
            <a:off x="5542298" y="4582635"/>
            <a:ext cx="1998107" cy="19620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A person walking in front of a display&#10;&#10;Description automatically generated">
            <a:extLst>
              <a:ext uri="{FF2B5EF4-FFF2-40B4-BE49-F238E27FC236}">
                <a16:creationId xmlns:a16="http://schemas.microsoft.com/office/drawing/2014/main" id="{A9466FD6-705E-3EEA-CE90-2C51D31F944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0" t="9228" r="29440" b="1035"/>
          <a:stretch/>
        </p:blipFill>
        <p:spPr>
          <a:xfrm>
            <a:off x="4290003" y="2392047"/>
            <a:ext cx="3261288" cy="19684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8738FB5-5074-28A1-AF24-AA3E13C378D6}"/>
              </a:ext>
            </a:extLst>
          </p:cNvPr>
          <p:cNvSpPr txBox="1"/>
          <p:nvPr/>
        </p:nvSpPr>
        <p:spPr>
          <a:xfrm>
            <a:off x="4248390" y="5086615"/>
            <a:ext cx="12522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/>
              <a:t>Competitor Activity Abbott – SIT IDAI Jaya, Mar 2024</a:t>
            </a:r>
            <a:endParaRPr lang="en-US" sz="1400" b="1" i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2EB590-0EC2-8DBA-A478-E2C6C5C7E27C}"/>
              </a:ext>
            </a:extLst>
          </p:cNvPr>
          <p:cNvSpPr txBox="1"/>
          <p:nvPr/>
        </p:nvSpPr>
        <p:spPr>
          <a:xfrm>
            <a:off x="453497" y="6188150"/>
            <a:ext cx="19541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/>
              <a:t>Source: APSGHAN 2023</a:t>
            </a:r>
            <a:endParaRPr lang="en-US" sz="1400" b="1" i="1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CF8D5ED-3310-A803-1F99-FA6A18D1753E}"/>
              </a:ext>
            </a:extLst>
          </p:cNvPr>
          <p:cNvSpPr txBox="1"/>
          <p:nvPr/>
        </p:nvSpPr>
        <p:spPr>
          <a:xfrm>
            <a:off x="8087565" y="4941964"/>
            <a:ext cx="2699105" cy="61555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700" b="1"/>
              <a:t>Peds</a:t>
            </a:r>
            <a:r>
              <a:rPr lang="en-US" sz="1700"/>
              <a:t> agree PER is the most important parameter to </a:t>
            </a:r>
            <a:r>
              <a:rPr lang="en-US" sz="1700" err="1"/>
              <a:t>reco</a:t>
            </a:r>
            <a:r>
              <a:rPr lang="en-US" sz="1700"/>
              <a:t> NDF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7960AB-458D-7B7A-B6D8-465FB633BB94}"/>
              </a:ext>
            </a:extLst>
          </p:cNvPr>
          <p:cNvSpPr txBox="1"/>
          <p:nvPr/>
        </p:nvSpPr>
        <p:spPr>
          <a:xfrm flipH="1">
            <a:off x="8026301" y="3542186"/>
            <a:ext cx="29851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/>
              <a:t>Source: HCP survey to 60 Peds (2023) </a:t>
            </a: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38249AB-66B4-DF18-185B-5BCBC4988BE0}"/>
              </a:ext>
            </a:extLst>
          </p:cNvPr>
          <p:cNvSpPr/>
          <p:nvPr/>
        </p:nvSpPr>
        <p:spPr>
          <a:xfrm>
            <a:off x="8688032" y="2318674"/>
            <a:ext cx="1590140" cy="1259144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80E597A7-39DC-8CC9-CCD9-242506B68BB5}"/>
              </a:ext>
            </a:extLst>
          </p:cNvPr>
          <p:cNvSpPr txBox="1">
            <a:spLocks/>
          </p:cNvSpPr>
          <p:nvPr/>
        </p:nvSpPr>
        <p:spPr>
          <a:xfrm>
            <a:off x="8637612" y="2357225"/>
            <a:ext cx="1780498" cy="13662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6000" b="1">
                <a:solidFill>
                  <a:schemeClr val="bg1"/>
                </a:solidFill>
                <a:latin typeface="Oswald SemiBold"/>
              </a:rPr>
              <a:t>91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%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803C859-B3A6-26F1-D624-CC54D0066149}"/>
              </a:ext>
            </a:extLst>
          </p:cNvPr>
          <p:cNvGraphicFramePr>
            <a:graphicFrameLocks noGrp="1"/>
          </p:cNvGraphicFramePr>
          <p:nvPr/>
        </p:nvGraphicFramePr>
        <p:xfrm>
          <a:off x="7842082" y="4511235"/>
          <a:ext cx="3304367" cy="2586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373">
                  <a:extLst>
                    <a:ext uri="{9D8B030D-6E8A-4147-A177-3AD203B41FA5}">
                      <a16:colId xmlns:a16="http://schemas.microsoft.com/office/drawing/2014/main" val="320118601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956019452"/>
                    </a:ext>
                  </a:extLst>
                </a:gridCol>
                <a:gridCol w="594360">
                  <a:extLst>
                    <a:ext uri="{9D8B030D-6E8A-4147-A177-3AD203B41FA5}">
                      <a16:colId xmlns:a16="http://schemas.microsoft.com/office/drawing/2014/main" val="1654919154"/>
                    </a:ext>
                  </a:extLst>
                </a:gridCol>
                <a:gridCol w="558741">
                  <a:extLst>
                    <a:ext uri="{9D8B030D-6E8A-4147-A177-3AD203B41FA5}">
                      <a16:colId xmlns:a16="http://schemas.microsoft.com/office/drawing/2014/main" val="2193778786"/>
                    </a:ext>
                  </a:extLst>
                </a:gridCol>
                <a:gridCol w="574158">
                  <a:extLst>
                    <a:ext uri="{9D8B030D-6E8A-4147-A177-3AD203B41FA5}">
                      <a16:colId xmlns:a16="http://schemas.microsoft.com/office/drawing/2014/main" val="3637019049"/>
                    </a:ext>
                  </a:extLst>
                </a:gridCol>
                <a:gridCol w="550535">
                  <a:extLst>
                    <a:ext uri="{9D8B030D-6E8A-4147-A177-3AD203B41FA5}">
                      <a16:colId xmlns:a16="http://schemas.microsoft.com/office/drawing/2014/main" val="2878361358"/>
                    </a:ext>
                  </a:extLst>
                </a:gridCol>
              </a:tblGrid>
              <a:tr h="528805"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 Guideline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err="1"/>
                        <a:t>Pedia</a:t>
                      </a:r>
                      <a:endParaRPr lang="en-US" sz="1000"/>
                    </a:p>
                    <a:p>
                      <a:pPr algn="ctr"/>
                      <a:r>
                        <a:rPr lang="en-US" sz="1000"/>
                        <a:t>Complete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Nutren Junior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Dangro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/>
                        <a:t>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3582158"/>
                  </a:ext>
                </a:extLst>
              </a:tr>
              <a:tr h="503017">
                <a:tc>
                  <a:txBody>
                    <a:bodyPr/>
                    <a:lstStyle/>
                    <a:p>
                      <a:r>
                        <a:rPr lang="en-US" sz="1100"/>
                        <a:t>Energy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</a:t>
                      </a:r>
                    </a:p>
                    <a:p>
                      <a:pPr algn="ctr"/>
                      <a:r>
                        <a:rPr lang="en-US" sz="1100"/>
                        <a:t>kkal/ml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</a:t>
                      </a:r>
                    </a:p>
                    <a:p>
                      <a:pPr algn="ctr"/>
                      <a:r>
                        <a:rPr lang="en-US" sz="1100"/>
                        <a:t>kkal/ml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 kkal/ml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1.5 kkal/ml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9711744"/>
                  </a:ext>
                </a:extLst>
              </a:tr>
              <a:tr h="528805">
                <a:tc>
                  <a:txBody>
                    <a:bodyPr/>
                    <a:lstStyle/>
                    <a:p>
                      <a:r>
                        <a:rPr lang="en-US" sz="1100"/>
                        <a:t>Protein (g/100 ml)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3.2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3.4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0444424"/>
                  </a:ext>
                </a:extLst>
              </a:tr>
              <a:tr h="528805">
                <a:tc>
                  <a:txBody>
                    <a:bodyPr/>
                    <a:lstStyle/>
                    <a:p>
                      <a:r>
                        <a:rPr lang="en-US" sz="1100"/>
                        <a:t>PER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10-15%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/>
                        <a:t>12%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13%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solidFill>
                            <a:srgbClr val="FF0000"/>
                          </a:solidFill>
                        </a:rPr>
                        <a:t>9%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1373008"/>
                  </a:ext>
                </a:extLst>
              </a:tr>
            </a:tbl>
          </a:graphicData>
        </a:graphic>
      </p:graphicFrame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4C72553-B858-9E65-55C9-F2192CA05C58}"/>
              </a:ext>
            </a:extLst>
          </p:cNvPr>
          <p:cNvSpPr txBox="1">
            <a:spLocks/>
          </p:cNvSpPr>
          <p:nvPr/>
        </p:nvSpPr>
        <p:spPr>
          <a:xfrm>
            <a:off x="7842082" y="3985687"/>
            <a:ext cx="3379729" cy="4371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 err="1">
                <a:solidFill>
                  <a:schemeClr val="tx2">
                    <a:lumMod val="50000"/>
                  </a:schemeClr>
                </a:solidFill>
              </a:rPr>
              <a:t>nutrinidrink</a:t>
            </a:r>
            <a:r>
              <a:rPr lang="en-US" sz="1600">
                <a:solidFill>
                  <a:schemeClr val="tx2">
                    <a:lumMod val="50000"/>
                  </a:schemeClr>
                </a:solidFill>
              </a:rPr>
              <a:t> has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1600">
                <a:solidFill>
                  <a:srgbClr val="FF0000"/>
                </a:solidFill>
              </a:rPr>
              <a:t>the lowest per </a:t>
            </a:r>
            <a:r>
              <a:rPr lang="en-US" sz="1600">
                <a:solidFill>
                  <a:schemeClr val="tx2">
                    <a:lumMod val="50000"/>
                  </a:schemeClr>
                </a:solidFill>
              </a:rPr>
              <a:t>vs </a:t>
            </a:r>
            <a:r>
              <a:rPr lang="en-US" sz="1600" err="1">
                <a:solidFill>
                  <a:schemeClr val="tx2">
                    <a:lumMod val="50000"/>
                  </a:schemeClr>
                </a:solidFill>
              </a:rPr>
              <a:t>competitoR</a:t>
            </a:r>
            <a:r>
              <a:rPr lang="en-US" sz="160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D212EDB-7C4A-BEF5-7627-50F55B59B070}"/>
              </a:ext>
            </a:extLst>
          </p:cNvPr>
          <p:cNvSpPr/>
          <p:nvPr/>
        </p:nvSpPr>
        <p:spPr>
          <a:xfrm>
            <a:off x="7842082" y="6147165"/>
            <a:ext cx="3304368" cy="5190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F6F65741-4A71-73B9-FB59-0BE370BC8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6042" y="6370638"/>
            <a:ext cx="365127" cy="365125"/>
          </a:xfrm>
        </p:spPr>
        <p:txBody>
          <a:bodyPr/>
          <a:lstStyle/>
          <a:p>
            <a:fld id="{B5F9A4F6-7BA3-4126-88A5-A8B8CE7104E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313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71FFA2-673F-A733-EC77-41A067D0B9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t>6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9026D0-5B9A-343C-63C9-BA969AB8A732}"/>
              </a:ext>
            </a:extLst>
          </p:cNvPr>
          <p:cNvSpPr txBox="1"/>
          <p:nvPr/>
        </p:nvSpPr>
        <p:spPr>
          <a:xfrm>
            <a:off x="544379" y="265122"/>
            <a:ext cx="113928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Danone One" panose="020B0504030202020204" pitchFamily="34" charset="0"/>
              </a:rPr>
              <a:t>At the same time, </a:t>
            </a:r>
            <a:r>
              <a:rPr lang="en-US" sz="2400" b="1" err="1">
                <a:solidFill>
                  <a:srgbClr val="002060"/>
                </a:solidFill>
                <a:latin typeface="Danone One" panose="020B0504030202020204" pitchFamily="34" charset="0"/>
              </a:rPr>
              <a:t>Nutrinidrink</a:t>
            </a:r>
            <a:r>
              <a:rPr lang="en-US" sz="2400" b="1">
                <a:solidFill>
                  <a:srgbClr val="002060"/>
                </a:solidFill>
                <a:latin typeface="Danone One" panose="020B0504030202020204" pitchFamily="34" charset="0"/>
              </a:rPr>
              <a:t> faces another challenge as SES A &amp; B Moms begin to </a:t>
            </a:r>
            <a:r>
              <a:rPr lang="en-US" sz="2400" b="1" err="1">
                <a:solidFill>
                  <a:srgbClr val="002060"/>
                </a:solidFill>
                <a:latin typeface="Danone One" panose="020B0504030202020204" pitchFamily="34" charset="0"/>
              </a:rPr>
              <a:t>downtrade</a:t>
            </a:r>
            <a:endParaRPr lang="en-US" sz="2400" b="1">
              <a:solidFill>
                <a:srgbClr val="002060"/>
              </a:solidFill>
              <a:latin typeface="Danone One" panose="020B0504030202020204" pitchFamily="34" charset="0"/>
            </a:endParaRPr>
          </a:p>
        </p:txBody>
      </p:sp>
      <p:sp>
        <p:nvSpPr>
          <p:cNvPr id="28" name="Rectangle: Rounded Corners 13">
            <a:extLst>
              <a:ext uri="{FF2B5EF4-FFF2-40B4-BE49-F238E27FC236}">
                <a16:creationId xmlns:a16="http://schemas.microsoft.com/office/drawing/2014/main" id="{B6C99FDE-31D1-B850-6E08-4D924DB8993E}"/>
              </a:ext>
            </a:extLst>
          </p:cNvPr>
          <p:cNvSpPr/>
          <p:nvPr/>
        </p:nvSpPr>
        <p:spPr>
          <a:xfrm>
            <a:off x="544379" y="1356398"/>
            <a:ext cx="3307808" cy="47785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29" name="Rectangle: Rounded Corners 13">
            <a:extLst>
              <a:ext uri="{FF2B5EF4-FFF2-40B4-BE49-F238E27FC236}">
                <a16:creationId xmlns:a16="http://schemas.microsoft.com/office/drawing/2014/main" id="{75854F75-84E1-F7EC-D727-ECCF7A2627F3}"/>
              </a:ext>
            </a:extLst>
          </p:cNvPr>
          <p:cNvSpPr/>
          <p:nvPr/>
        </p:nvSpPr>
        <p:spPr>
          <a:xfrm>
            <a:off x="4133795" y="1356398"/>
            <a:ext cx="3307808" cy="47785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0" name="Rectangle: Rounded Corners 13">
            <a:extLst>
              <a:ext uri="{FF2B5EF4-FFF2-40B4-BE49-F238E27FC236}">
                <a16:creationId xmlns:a16="http://schemas.microsoft.com/office/drawing/2014/main" id="{FDF88DEA-7401-4CCF-9794-927B8DBD6897}"/>
              </a:ext>
            </a:extLst>
          </p:cNvPr>
          <p:cNvSpPr/>
          <p:nvPr/>
        </p:nvSpPr>
        <p:spPr>
          <a:xfrm>
            <a:off x="7723212" y="1356398"/>
            <a:ext cx="3307809" cy="477858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32C51BBD-615B-A7A4-AF1D-01AF2D10FA0B}"/>
              </a:ext>
            </a:extLst>
          </p:cNvPr>
          <p:cNvSpPr txBox="1">
            <a:spLocks/>
          </p:cNvSpPr>
          <p:nvPr/>
        </p:nvSpPr>
        <p:spPr>
          <a:xfrm>
            <a:off x="724971" y="1646943"/>
            <a:ext cx="2946623" cy="975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Similar features with SGM Gain Range</a:t>
            </a:r>
          </a:p>
        </p:txBody>
      </p:sp>
      <p:sp>
        <p:nvSpPr>
          <p:cNvPr id="32" name="Content Placeholder 2">
            <a:extLst>
              <a:ext uri="{FF2B5EF4-FFF2-40B4-BE49-F238E27FC236}">
                <a16:creationId xmlns:a16="http://schemas.microsoft.com/office/drawing/2014/main" id="{6E3E9CBD-43E9-E6BC-092C-B6CC471C8B99}"/>
              </a:ext>
            </a:extLst>
          </p:cNvPr>
          <p:cNvSpPr txBox="1">
            <a:spLocks/>
          </p:cNvSpPr>
          <p:nvPr/>
        </p:nvSpPr>
        <p:spPr>
          <a:xfrm>
            <a:off x="4451984" y="1646943"/>
            <a:ext cx="2671430" cy="975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Can’t justify its premium price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E7E1ACA8-B05D-4484-CEC9-E1066FE3F7DC}"/>
              </a:ext>
            </a:extLst>
          </p:cNvPr>
          <p:cNvSpPr txBox="1">
            <a:spLocks/>
          </p:cNvSpPr>
          <p:nvPr/>
        </p:nvSpPr>
        <p:spPr>
          <a:xfrm>
            <a:off x="8108078" y="1646944"/>
            <a:ext cx="2557637" cy="9759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>
                <a:solidFill>
                  <a:schemeClr val="tx2"/>
                </a:solidFill>
                <a:latin typeface="Oswald SemiBold"/>
              </a:rPr>
              <a:t>Spill over effect from Public HOS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Oswald SemiBold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EC2D0253-E935-014D-16C4-9786C89C4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648" y="2622936"/>
            <a:ext cx="3046102" cy="1398814"/>
          </a:xfrm>
          <a:prstGeom prst="rect">
            <a:avLst/>
          </a:prstGeom>
        </p:spPr>
      </p:pic>
      <p:pic>
        <p:nvPicPr>
          <p:cNvPr id="35" name="Graphic 34" descr="Checkbox Checked with solid fill">
            <a:extLst>
              <a:ext uri="{FF2B5EF4-FFF2-40B4-BE49-F238E27FC236}">
                <a16:creationId xmlns:a16="http://schemas.microsoft.com/office/drawing/2014/main" id="{5BB589F0-0635-2DA0-C6F2-3054DCBA1E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9051" y="2714615"/>
            <a:ext cx="1194184" cy="1194184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3DD7F08-7B49-0F58-0CA6-97D5E7A1B3FF}"/>
              </a:ext>
            </a:extLst>
          </p:cNvPr>
          <p:cNvSpPr txBox="1"/>
          <p:nvPr/>
        </p:nvSpPr>
        <p:spPr>
          <a:xfrm flipH="1">
            <a:off x="1756730" y="2853869"/>
            <a:ext cx="17105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Similar Protein-Energy Ratio (PER) levels</a:t>
            </a:r>
          </a:p>
        </p:txBody>
      </p:sp>
      <p:pic>
        <p:nvPicPr>
          <p:cNvPr id="37" name="Picture 2" descr="MF6 (Multi Fibre-blanding) - Nutricia - Nutricia">
            <a:extLst>
              <a:ext uri="{FF2B5EF4-FFF2-40B4-BE49-F238E27FC236}">
                <a16:creationId xmlns:a16="http://schemas.microsoft.com/office/drawing/2014/main" id="{9D384926-27BE-137E-55C2-E61419978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4" r="19244"/>
          <a:stretch/>
        </p:blipFill>
        <p:spPr bwMode="auto">
          <a:xfrm>
            <a:off x="752560" y="4021750"/>
            <a:ext cx="1128133" cy="1194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4D3AFC65-738C-0297-21FF-6C99500834B0}"/>
              </a:ext>
            </a:extLst>
          </p:cNvPr>
          <p:cNvSpPr txBox="1"/>
          <p:nvPr/>
        </p:nvSpPr>
        <p:spPr>
          <a:xfrm flipH="1">
            <a:off x="1778764" y="4289824"/>
            <a:ext cx="1710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No mf 6 in Powder formula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38759F-657A-900D-7EDE-FE1E9145CF5D}"/>
              </a:ext>
            </a:extLst>
          </p:cNvPr>
          <p:cNvSpPr/>
          <p:nvPr/>
        </p:nvSpPr>
        <p:spPr>
          <a:xfrm>
            <a:off x="4264647" y="4138725"/>
            <a:ext cx="3046101" cy="15545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56769B32-C92E-A7A1-CAD7-6CDBCC3A2010}"/>
              </a:ext>
            </a:extLst>
          </p:cNvPr>
          <p:cNvSpPr txBox="1">
            <a:spLocks/>
          </p:cNvSpPr>
          <p:nvPr/>
        </p:nvSpPr>
        <p:spPr>
          <a:xfrm>
            <a:off x="3911355" y="4212825"/>
            <a:ext cx="2231213" cy="13978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swald SemiBold"/>
                <a:ea typeface="+mn-ea"/>
                <a:cs typeface="+mn-cs"/>
              </a:rPr>
              <a:t>2.4x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C815566-5377-421D-AA50-014BAE72F6CA}"/>
              </a:ext>
            </a:extLst>
          </p:cNvPr>
          <p:cNvSpPr txBox="1"/>
          <p:nvPr/>
        </p:nvSpPr>
        <p:spPr>
          <a:xfrm flipH="1">
            <a:off x="5551959" y="4140581"/>
            <a:ext cx="1889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More expensive</a:t>
            </a:r>
          </a:p>
          <a:p>
            <a:pPr algn="ctr"/>
            <a:r>
              <a:rPr lang="en-US" b="1"/>
              <a:t>vs.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121B75D8-064E-25A8-66AB-200C3D47F09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4109"/>
          <a:stretch/>
        </p:blipFill>
        <p:spPr>
          <a:xfrm>
            <a:off x="5751603" y="4710104"/>
            <a:ext cx="1494211" cy="90054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AF2A542-BA01-CE55-C715-DA3B064D9A74}"/>
              </a:ext>
            </a:extLst>
          </p:cNvPr>
          <p:cNvSpPr txBox="1"/>
          <p:nvPr/>
        </p:nvSpPr>
        <p:spPr>
          <a:xfrm flipH="1">
            <a:off x="7955527" y="4641319"/>
            <a:ext cx="28431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/>
              <a:t>SGM Gain is recommended in Private HOS </a:t>
            </a:r>
            <a:r>
              <a:rPr lang="en-US"/>
              <a:t>by Peds who also work in Public HOS</a:t>
            </a:r>
          </a:p>
        </p:txBody>
      </p:sp>
      <p:pic>
        <p:nvPicPr>
          <p:cNvPr id="44" name="Picture 4" descr="Hospital Special Lineal color icon">
            <a:extLst>
              <a:ext uri="{FF2B5EF4-FFF2-40B4-BE49-F238E27FC236}">
                <a16:creationId xmlns:a16="http://schemas.microsoft.com/office/drawing/2014/main" id="{A1FE4E7B-6F45-731F-7397-5AECBFBA7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813" y="2794283"/>
            <a:ext cx="1131082" cy="1131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 descr="Hospital - Free medical icons">
            <a:extLst>
              <a:ext uri="{FF2B5EF4-FFF2-40B4-BE49-F238E27FC236}">
                <a16:creationId xmlns:a16="http://schemas.microsoft.com/office/drawing/2014/main" id="{92D0C005-3417-57AD-3F7D-BAEB5AC85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002" y="3064934"/>
            <a:ext cx="1164713" cy="1164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Connector: Curved 45">
            <a:extLst>
              <a:ext uri="{FF2B5EF4-FFF2-40B4-BE49-F238E27FC236}">
                <a16:creationId xmlns:a16="http://schemas.microsoft.com/office/drawing/2014/main" id="{19CEFDC5-4D71-DE26-668D-E6D40B75E692}"/>
              </a:ext>
            </a:extLst>
          </p:cNvPr>
          <p:cNvCxnSpPr>
            <a:stCxn id="44" idx="0"/>
            <a:endCxn id="45" idx="0"/>
          </p:cNvCxnSpPr>
          <p:nvPr/>
        </p:nvCxnSpPr>
        <p:spPr>
          <a:xfrm rot="16200000" flipH="1">
            <a:off x="9317030" y="2298606"/>
            <a:ext cx="270651" cy="1262005"/>
          </a:xfrm>
          <a:prstGeom prst="curvedConnector3">
            <a:avLst>
              <a:gd name="adj1" fmla="val -84463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ctor: Curved 46">
            <a:extLst>
              <a:ext uri="{FF2B5EF4-FFF2-40B4-BE49-F238E27FC236}">
                <a16:creationId xmlns:a16="http://schemas.microsoft.com/office/drawing/2014/main" id="{9106B172-B916-D6F6-F901-6C1956F9843B}"/>
              </a:ext>
            </a:extLst>
          </p:cNvPr>
          <p:cNvCxnSpPr>
            <a:cxnSpLocks/>
            <a:stCxn id="44" idx="2"/>
            <a:endCxn id="45" idx="2"/>
          </p:cNvCxnSpPr>
          <p:nvPr/>
        </p:nvCxnSpPr>
        <p:spPr>
          <a:xfrm rot="16200000" flipH="1">
            <a:off x="9300215" y="3446503"/>
            <a:ext cx="304282" cy="1262005"/>
          </a:xfrm>
          <a:prstGeom prst="curvedConnector3">
            <a:avLst>
              <a:gd name="adj1" fmla="val 175128"/>
            </a:avLst>
          </a:prstGeom>
          <a:ln w="1905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8837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3B90B39C-D4CA-6EAD-ADFD-7627756B8E95}"/>
              </a:ext>
            </a:extLst>
          </p:cNvPr>
          <p:cNvSpPr/>
          <p:nvPr/>
        </p:nvSpPr>
        <p:spPr>
          <a:xfrm>
            <a:off x="626135" y="2283780"/>
            <a:ext cx="3307808" cy="28155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FEEADB8-5880-60EA-D02C-86E3916620C0}"/>
              </a:ext>
            </a:extLst>
          </p:cNvPr>
          <p:cNvSpPr/>
          <p:nvPr/>
        </p:nvSpPr>
        <p:spPr>
          <a:xfrm>
            <a:off x="4353161" y="2283112"/>
            <a:ext cx="3307809" cy="28155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10" name="Picture 9" descr="A red arrow pointing down to a graph&#10;&#10;Description automatically generated">
            <a:extLst>
              <a:ext uri="{FF2B5EF4-FFF2-40B4-BE49-F238E27FC236}">
                <a16:creationId xmlns:a16="http://schemas.microsoft.com/office/drawing/2014/main" id="{4166B0C5-93AE-E4D6-9A1E-1E6D6BC83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53" y="2456870"/>
            <a:ext cx="2469371" cy="2469371"/>
          </a:xfrm>
          <a:prstGeom prst="rect">
            <a:avLst/>
          </a:prstGeom>
        </p:spPr>
      </p:pic>
      <p:sp>
        <p:nvSpPr>
          <p:cNvPr id="18" name="Rectangle: Rounded Corners 13">
            <a:extLst>
              <a:ext uri="{FF2B5EF4-FFF2-40B4-BE49-F238E27FC236}">
                <a16:creationId xmlns:a16="http://schemas.microsoft.com/office/drawing/2014/main" id="{CA1D681A-E86C-42CC-7721-F87D109037DC}"/>
              </a:ext>
            </a:extLst>
          </p:cNvPr>
          <p:cNvSpPr/>
          <p:nvPr/>
        </p:nvSpPr>
        <p:spPr>
          <a:xfrm>
            <a:off x="8277830" y="2283112"/>
            <a:ext cx="3307808" cy="28155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91BBE92-C715-755F-965E-3C4DEB413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0104" y="2488494"/>
            <a:ext cx="2294857" cy="2204166"/>
          </a:xfrm>
          <a:prstGeom prst="ellipse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BD14656-D8FD-3BA1-36AC-130EBC264C26}"/>
              </a:ext>
            </a:extLst>
          </p:cNvPr>
          <p:cNvSpPr txBox="1"/>
          <p:nvPr/>
        </p:nvSpPr>
        <p:spPr>
          <a:xfrm>
            <a:off x="9470489" y="3034696"/>
            <a:ext cx="1154086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>
                <a:latin typeface="Danone One" panose="020B0504030202020204" pitchFamily="34" charset="0"/>
              </a:rPr>
              <a:t>REGULATORY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C86A73-35C7-9E7B-39B7-6DB15B0EE697}"/>
              </a:ext>
            </a:extLst>
          </p:cNvPr>
          <p:cNvSpPr txBox="1"/>
          <p:nvPr/>
        </p:nvSpPr>
        <p:spPr>
          <a:xfrm>
            <a:off x="8509427" y="2487788"/>
            <a:ext cx="1154086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Danone One" panose="020B0504030202020204" pitchFamily="34" charset="0"/>
              </a:rPr>
              <a:t>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A8D28E-507E-2FE7-F680-0D7348239C20}"/>
              </a:ext>
            </a:extLst>
          </p:cNvPr>
          <p:cNvSpPr txBox="1"/>
          <p:nvPr/>
        </p:nvSpPr>
        <p:spPr>
          <a:xfrm>
            <a:off x="10236214" y="4240031"/>
            <a:ext cx="1154086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Danone One" panose="020B0504030202020204" pitchFamily="34" charset="0"/>
              </a:rPr>
              <a:t>HALAL</a:t>
            </a:r>
          </a:p>
        </p:txBody>
      </p:sp>
      <p:sp>
        <p:nvSpPr>
          <p:cNvPr id="34" name="Rectangle: Rounded Corners 13">
            <a:extLst>
              <a:ext uri="{FF2B5EF4-FFF2-40B4-BE49-F238E27FC236}">
                <a16:creationId xmlns:a16="http://schemas.microsoft.com/office/drawing/2014/main" id="{34D9F445-813D-37C8-EE1A-621423C65766}"/>
              </a:ext>
            </a:extLst>
          </p:cNvPr>
          <p:cNvSpPr/>
          <p:nvPr/>
        </p:nvSpPr>
        <p:spPr>
          <a:xfrm>
            <a:off x="626135" y="1349009"/>
            <a:ext cx="3307808" cy="7673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DECLINING MARKET </a:t>
            </a:r>
            <a:r>
              <a:rPr lang="en-US" sz="2000" b="1">
                <a:solidFill>
                  <a:schemeClr val="bg1"/>
                </a:solidFill>
                <a:latin typeface="Danone One Condensed" panose="020B0504030202020204" pitchFamily="34" charset="0"/>
              </a:rPr>
              <a:t>SHARE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&amp; SALES</a:t>
            </a:r>
          </a:p>
        </p:txBody>
      </p:sp>
      <p:sp>
        <p:nvSpPr>
          <p:cNvPr id="35" name="Rectangle: Rounded Corners 13">
            <a:extLst>
              <a:ext uri="{FF2B5EF4-FFF2-40B4-BE49-F238E27FC236}">
                <a16:creationId xmlns:a16="http://schemas.microsoft.com/office/drawing/2014/main" id="{381F0993-BE1E-39A8-BAE1-37C853F87348}"/>
              </a:ext>
            </a:extLst>
          </p:cNvPr>
          <p:cNvSpPr/>
          <p:nvPr/>
        </p:nvSpPr>
        <p:spPr>
          <a:xfrm>
            <a:off x="4353162" y="1349009"/>
            <a:ext cx="3307808" cy="7673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bg1"/>
                </a:solidFill>
                <a:latin typeface="Danone One Condensed" panose="020B0504030202020204" pitchFamily="34" charset="0"/>
              </a:rPr>
              <a:t>FIERCIER COMPETITION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36" name="Rectangle: Rounded Corners 13">
            <a:extLst>
              <a:ext uri="{FF2B5EF4-FFF2-40B4-BE49-F238E27FC236}">
                <a16:creationId xmlns:a16="http://schemas.microsoft.com/office/drawing/2014/main" id="{BB04B6F6-B38A-2EAF-6874-535B4C8B3AF8}"/>
              </a:ext>
            </a:extLst>
          </p:cNvPr>
          <p:cNvSpPr/>
          <p:nvPr/>
        </p:nvSpPr>
        <p:spPr>
          <a:xfrm>
            <a:off x="8277830" y="1337778"/>
            <a:ext cx="3307808" cy="7673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bg1"/>
                </a:solidFill>
                <a:latin typeface="Danone One Condensed" panose="020B0504030202020204" pitchFamily="34" charset="0"/>
              </a:rPr>
              <a:t>REGULATION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7E6544-D3F9-4664-FEE5-B313E93D3CBC}"/>
              </a:ext>
            </a:extLst>
          </p:cNvPr>
          <p:cNvGrpSpPr/>
          <p:nvPr/>
        </p:nvGrpSpPr>
        <p:grpSpPr>
          <a:xfrm>
            <a:off x="4813720" y="2667698"/>
            <a:ext cx="2800358" cy="943343"/>
            <a:chOff x="8385641" y="2315046"/>
            <a:chExt cx="3315851" cy="13589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8AE5F9-71F7-BC3D-E6E6-D2CE384AA5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543" r="13213" b="23303"/>
            <a:stretch/>
          </p:blipFill>
          <p:spPr>
            <a:xfrm>
              <a:off x="8385641" y="2480075"/>
              <a:ext cx="1260947" cy="1177334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3D508EA-E11E-8B6C-9A6E-105BCC2B22E2}"/>
                </a:ext>
              </a:extLst>
            </p:cNvPr>
            <p:cNvGrpSpPr/>
            <p:nvPr/>
          </p:nvGrpSpPr>
          <p:grpSpPr>
            <a:xfrm>
              <a:off x="8961462" y="2437670"/>
              <a:ext cx="2333165" cy="1236321"/>
              <a:chOff x="8926903" y="2169186"/>
              <a:chExt cx="2333165" cy="1236321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78410F1-ED8A-64F7-0C05-4732FB646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90226" y="2169186"/>
                <a:ext cx="1035798" cy="93924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0E39F0-4E24-BE74-DC17-1D6385304085}"/>
                  </a:ext>
                </a:extLst>
              </p:cNvPr>
              <p:cNvSpPr txBox="1"/>
              <p:nvPr/>
            </p:nvSpPr>
            <p:spPr>
              <a:xfrm flipH="1">
                <a:off x="8926903" y="3128508"/>
                <a:ext cx="23331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err="1">
                    <a:latin typeface="Danone One" panose="020B0504030202020204" pitchFamily="34" charset="0"/>
                  </a:rPr>
                  <a:t>Fresubin</a:t>
                </a:r>
                <a:endParaRPr lang="en-US" sz="1200">
                  <a:latin typeface="Danone One" panose="020B050403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A313B7-CEA6-447A-7EA0-498245CB3FE1}"/>
                </a:ext>
              </a:extLst>
            </p:cNvPr>
            <p:cNvGrpSpPr/>
            <p:nvPr/>
          </p:nvGrpSpPr>
          <p:grpSpPr>
            <a:xfrm>
              <a:off x="10613053" y="2315046"/>
              <a:ext cx="1088439" cy="1313394"/>
              <a:chOff x="10750338" y="2738051"/>
              <a:chExt cx="1088439" cy="131339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CA46B5A-B1C9-A94C-2714-8EDF71B9A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18851" y="2738051"/>
                <a:ext cx="686256" cy="1083491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729968-4D34-92E9-10BC-B8F82CC56B3A}"/>
                  </a:ext>
                </a:extLst>
              </p:cNvPr>
              <p:cNvSpPr txBox="1"/>
              <p:nvPr/>
            </p:nvSpPr>
            <p:spPr>
              <a:xfrm flipH="1">
                <a:off x="10750338" y="3789835"/>
                <a:ext cx="10884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Nutren</a:t>
                </a:r>
                <a:r>
                  <a:rPr lang="en-US" sz="1100">
                    <a:latin typeface="Danone One" panose="020B0504030202020204" pitchFamily="34" charset="0"/>
                  </a:rPr>
                  <a:t> Junior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4E3154-03D9-5994-81A4-D4F3FD72C641}"/>
              </a:ext>
            </a:extLst>
          </p:cNvPr>
          <p:cNvGrpSpPr/>
          <p:nvPr/>
        </p:nvGrpSpPr>
        <p:grpSpPr>
          <a:xfrm>
            <a:off x="4504328" y="3640425"/>
            <a:ext cx="3203428" cy="999716"/>
            <a:chOff x="8037242" y="3765145"/>
            <a:chExt cx="4047603" cy="144015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FF0E235-9A7B-4394-541D-73BEBE719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05062" y="3765145"/>
              <a:ext cx="868482" cy="105154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76D1BBA-CD9C-F49A-1AC8-C085D7939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5070" t="6490" b="14109"/>
            <a:stretch/>
          </p:blipFill>
          <p:spPr>
            <a:xfrm>
              <a:off x="11043940" y="3774475"/>
              <a:ext cx="855501" cy="1060867"/>
            </a:xfrm>
            <a:prstGeom prst="rect">
              <a:avLst/>
            </a:prstGeom>
          </p:spPr>
        </p:pic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E4EC42DC-E7EB-EBD5-CCE3-76B5871A4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39" r="1553" b="28998"/>
            <a:stretch/>
          </p:blipFill>
          <p:spPr>
            <a:xfrm>
              <a:off x="8952475" y="3808129"/>
              <a:ext cx="1105595" cy="102754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F6B1391-8A70-8922-792D-4D35642071BF}"/>
                </a:ext>
              </a:extLst>
            </p:cNvPr>
            <p:cNvGrpSpPr/>
            <p:nvPr/>
          </p:nvGrpSpPr>
          <p:grpSpPr>
            <a:xfrm>
              <a:off x="8037242" y="3826981"/>
              <a:ext cx="4047603" cy="1378316"/>
              <a:chOff x="8037242" y="3826981"/>
              <a:chExt cx="4047603" cy="1378316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FAA345B-1040-B389-E65C-116CE67CE9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19714" t="9597" r="20777" b="4798"/>
              <a:stretch/>
            </p:blipFill>
            <p:spPr>
              <a:xfrm>
                <a:off x="8172268" y="3826981"/>
                <a:ext cx="725502" cy="1043644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F0061BB-E929-6E75-693E-6E0D33838995}"/>
                  </a:ext>
                </a:extLst>
              </p:cNvPr>
              <p:cNvSpPr txBox="1"/>
              <p:nvPr/>
            </p:nvSpPr>
            <p:spPr>
              <a:xfrm flipH="1">
                <a:off x="8037242" y="4822633"/>
                <a:ext cx="10884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Dangro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126E8F-C990-1058-85CC-DD4A32D7B6D8}"/>
                  </a:ext>
                </a:extLst>
              </p:cNvPr>
              <p:cNvSpPr txBox="1"/>
              <p:nvPr/>
            </p:nvSpPr>
            <p:spPr>
              <a:xfrm flipH="1">
                <a:off x="9990449" y="4824317"/>
                <a:ext cx="1088439" cy="26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Morigro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2E36BE-EF72-EF40-1A9E-E4D3CC1AA1A6}"/>
                  </a:ext>
                </a:extLst>
              </p:cNvPr>
              <p:cNvSpPr txBox="1"/>
              <p:nvPr/>
            </p:nvSpPr>
            <p:spPr>
              <a:xfrm flipH="1">
                <a:off x="10996406" y="4828431"/>
                <a:ext cx="1088439" cy="376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Optigrow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691A0A-295A-97EC-4945-5FA6466C4056}"/>
                  </a:ext>
                </a:extLst>
              </p:cNvPr>
              <p:cNvSpPr txBox="1"/>
              <p:nvPr/>
            </p:nvSpPr>
            <p:spPr>
              <a:xfrm flipH="1">
                <a:off x="8954808" y="4820225"/>
                <a:ext cx="1088439" cy="26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Pediasure</a:t>
                </a:r>
                <a:r>
                  <a:rPr lang="en-US" sz="1100">
                    <a:latin typeface="Danone One" panose="020B0504030202020204" pitchFamily="34" charset="0"/>
                  </a:rPr>
                  <a:t> Go</a:t>
                </a:r>
              </a:p>
            </p:txBody>
          </p:sp>
        </p:grpSp>
      </p:grpSp>
      <p:pic>
        <p:nvPicPr>
          <p:cNvPr id="30" name="Picture 2" descr="115,300+ New Logo Stock Illustrations ...">
            <a:extLst>
              <a:ext uri="{FF2B5EF4-FFF2-40B4-BE49-F238E27FC236}">
                <a16:creationId xmlns:a16="http://schemas.microsoft.com/office/drawing/2014/main" id="{35AB4FF0-B5E4-F486-7FCE-E30F7ACD4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5333" y1="25778" x2="45333" y2="25778"/>
                        <a14:foregroundMark x1="30667" y1="52889" x2="30667" y2="52889"/>
                        <a14:foregroundMark x1="30667" y1="52889" x2="30667" y2="52889"/>
                        <a14:foregroundMark x1="34222" y1="55111" x2="34222" y2="55111"/>
                        <a14:foregroundMark x1="34222" y1="55111" x2="34222" y2="55111"/>
                        <a14:foregroundMark x1="34222" y1="55111" x2="34222" y2="55111"/>
                        <a14:foregroundMark x1="43111" y1="52889" x2="43111" y2="52889"/>
                        <a14:foregroundMark x1="43111" y1="52889" x2="43111" y2="52889"/>
                        <a14:foregroundMark x1="60889" y1="42222" x2="60889" y2="42222"/>
                        <a14:foregroundMark x1="60889" y1="42222" x2="60889" y2="4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26" y="3342109"/>
            <a:ext cx="798187" cy="79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lide Number Placeholder 1">
            <a:extLst>
              <a:ext uri="{FF2B5EF4-FFF2-40B4-BE49-F238E27FC236}">
                <a16:creationId xmlns:a16="http://schemas.microsoft.com/office/drawing/2014/main" id="{30B8C5DF-86D0-F0E2-FD41-B2D585CDF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26042" y="6370638"/>
            <a:ext cx="365127" cy="365125"/>
          </a:xfrm>
        </p:spPr>
        <p:txBody>
          <a:bodyPr/>
          <a:lstStyle/>
          <a:p>
            <a:fld id="{B5F9A4F6-7BA3-4126-88A5-A8B8CE7104E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220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53A5CA-852B-F057-4186-97D0C112D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64961" y="5784850"/>
            <a:ext cx="365127" cy="365125"/>
          </a:xfrm>
        </p:spPr>
        <p:txBody>
          <a:bodyPr/>
          <a:lstStyle/>
          <a:p>
            <a:fld id="{B5F9A4F6-7BA3-4126-88A5-A8B8CE7104E5}" type="slidenum">
              <a:rPr lang="en-GB" smtClean="0"/>
              <a:t>8</a:t>
            </a:fld>
            <a:endParaRPr lang="en-GB"/>
          </a:p>
        </p:txBody>
      </p:sp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3B90B39C-D4CA-6EAD-ADFD-7627756B8E95}"/>
              </a:ext>
            </a:extLst>
          </p:cNvPr>
          <p:cNvSpPr/>
          <p:nvPr/>
        </p:nvSpPr>
        <p:spPr>
          <a:xfrm>
            <a:off x="626135" y="2283780"/>
            <a:ext cx="3307808" cy="28155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AFEEADB8-5880-60EA-D02C-86E3916620C0}"/>
              </a:ext>
            </a:extLst>
          </p:cNvPr>
          <p:cNvSpPr/>
          <p:nvPr/>
        </p:nvSpPr>
        <p:spPr>
          <a:xfrm>
            <a:off x="4353161" y="2283112"/>
            <a:ext cx="3307809" cy="28155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10" name="Picture 9" descr="A red arrow pointing down to a graph&#10;&#10;Description automatically generated">
            <a:extLst>
              <a:ext uri="{FF2B5EF4-FFF2-40B4-BE49-F238E27FC236}">
                <a16:creationId xmlns:a16="http://schemas.microsoft.com/office/drawing/2014/main" id="{4166B0C5-93AE-E4D6-9A1E-1E6D6BC838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53" y="2456870"/>
            <a:ext cx="2469371" cy="2469371"/>
          </a:xfrm>
          <a:prstGeom prst="rect">
            <a:avLst/>
          </a:prstGeom>
        </p:spPr>
      </p:pic>
      <p:sp>
        <p:nvSpPr>
          <p:cNvPr id="18" name="Rectangle: Rounded Corners 13">
            <a:extLst>
              <a:ext uri="{FF2B5EF4-FFF2-40B4-BE49-F238E27FC236}">
                <a16:creationId xmlns:a16="http://schemas.microsoft.com/office/drawing/2014/main" id="{CA1D681A-E86C-42CC-7721-F87D109037DC}"/>
              </a:ext>
            </a:extLst>
          </p:cNvPr>
          <p:cNvSpPr/>
          <p:nvPr/>
        </p:nvSpPr>
        <p:spPr>
          <a:xfrm>
            <a:off x="8277830" y="2283112"/>
            <a:ext cx="3307808" cy="2815552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swald Light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91BBE92-C715-755F-965E-3C4DEB413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0104" y="2488494"/>
            <a:ext cx="2294857" cy="2204166"/>
          </a:xfrm>
          <a:prstGeom prst="ellipse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BD14656-D8FD-3BA1-36AC-130EBC264C26}"/>
              </a:ext>
            </a:extLst>
          </p:cNvPr>
          <p:cNvSpPr txBox="1"/>
          <p:nvPr/>
        </p:nvSpPr>
        <p:spPr>
          <a:xfrm>
            <a:off x="9470489" y="3034696"/>
            <a:ext cx="1154086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100" b="1">
                <a:latin typeface="Danone One" panose="020B0504030202020204" pitchFamily="34" charset="0"/>
              </a:rPr>
              <a:t>REGULATORY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DC86A73-35C7-9E7B-39B7-6DB15B0EE697}"/>
              </a:ext>
            </a:extLst>
          </p:cNvPr>
          <p:cNvSpPr txBox="1"/>
          <p:nvPr/>
        </p:nvSpPr>
        <p:spPr>
          <a:xfrm>
            <a:off x="8509427" y="2487788"/>
            <a:ext cx="1154086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Danone One" panose="020B0504030202020204" pitchFamily="34" charset="0"/>
              </a:rPr>
              <a:t>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8A8D28E-507E-2FE7-F680-0D7348239C20}"/>
              </a:ext>
            </a:extLst>
          </p:cNvPr>
          <p:cNvSpPr txBox="1"/>
          <p:nvPr/>
        </p:nvSpPr>
        <p:spPr>
          <a:xfrm>
            <a:off x="10236214" y="4240031"/>
            <a:ext cx="1154086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Danone One" panose="020B0504030202020204" pitchFamily="34" charset="0"/>
              </a:rPr>
              <a:t>HALAL</a:t>
            </a:r>
          </a:p>
        </p:txBody>
      </p:sp>
      <p:sp>
        <p:nvSpPr>
          <p:cNvPr id="34" name="Rectangle: Rounded Corners 13">
            <a:extLst>
              <a:ext uri="{FF2B5EF4-FFF2-40B4-BE49-F238E27FC236}">
                <a16:creationId xmlns:a16="http://schemas.microsoft.com/office/drawing/2014/main" id="{34D9F445-813D-37C8-EE1A-621423C65766}"/>
              </a:ext>
            </a:extLst>
          </p:cNvPr>
          <p:cNvSpPr/>
          <p:nvPr/>
        </p:nvSpPr>
        <p:spPr>
          <a:xfrm>
            <a:off x="626135" y="1349009"/>
            <a:ext cx="3307808" cy="7673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DECLINING MARKET </a:t>
            </a:r>
            <a:r>
              <a:rPr lang="en-US" sz="2000" b="1">
                <a:solidFill>
                  <a:schemeClr val="bg1"/>
                </a:solidFill>
                <a:latin typeface="Danone One Condensed" panose="020B0504030202020204" pitchFamily="34" charset="0"/>
              </a:rPr>
              <a:t>SHARE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&amp; SALES</a:t>
            </a:r>
          </a:p>
        </p:txBody>
      </p:sp>
      <p:sp>
        <p:nvSpPr>
          <p:cNvPr id="35" name="Rectangle: Rounded Corners 13">
            <a:extLst>
              <a:ext uri="{FF2B5EF4-FFF2-40B4-BE49-F238E27FC236}">
                <a16:creationId xmlns:a16="http://schemas.microsoft.com/office/drawing/2014/main" id="{381F0993-BE1E-39A8-BAE1-37C853F87348}"/>
              </a:ext>
            </a:extLst>
          </p:cNvPr>
          <p:cNvSpPr/>
          <p:nvPr/>
        </p:nvSpPr>
        <p:spPr>
          <a:xfrm>
            <a:off x="4353162" y="1349009"/>
            <a:ext cx="3307808" cy="7673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bg1"/>
                </a:solidFill>
                <a:latin typeface="Danone One Condensed" panose="020B0504030202020204" pitchFamily="34" charset="0"/>
              </a:rPr>
              <a:t>FIERCIER COMPETITION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36" name="Rectangle: Rounded Corners 13">
            <a:extLst>
              <a:ext uri="{FF2B5EF4-FFF2-40B4-BE49-F238E27FC236}">
                <a16:creationId xmlns:a16="http://schemas.microsoft.com/office/drawing/2014/main" id="{BB04B6F6-B38A-2EAF-6874-535B4C8B3AF8}"/>
              </a:ext>
            </a:extLst>
          </p:cNvPr>
          <p:cNvSpPr/>
          <p:nvPr/>
        </p:nvSpPr>
        <p:spPr>
          <a:xfrm>
            <a:off x="8277830" y="1337778"/>
            <a:ext cx="3307808" cy="767349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chemeClr val="bg1"/>
                </a:solidFill>
                <a:latin typeface="Danone One Condensed" panose="020B0504030202020204" pitchFamily="34" charset="0"/>
              </a:rPr>
              <a:t>REGULATION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A7E6544-D3F9-4664-FEE5-B313E93D3CBC}"/>
              </a:ext>
            </a:extLst>
          </p:cNvPr>
          <p:cNvGrpSpPr/>
          <p:nvPr/>
        </p:nvGrpSpPr>
        <p:grpSpPr>
          <a:xfrm>
            <a:off x="4813720" y="2667698"/>
            <a:ext cx="2800358" cy="943343"/>
            <a:chOff x="8385641" y="2315046"/>
            <a:chExt cx="3315851" cy="13589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E8AE5F9-71F7-BC3D-E6E6-D2CE384AA5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2543" r="13213" b="23303"/>
            <a:stretch/>
          </p:blipFill>
          <p:spPr>
            <a:xfrm>
              <a:off x="8385641" y="2480075"/>
              <a:ext cx="1260947" cy="1177334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3D508EA-E11E-8B6C-9A6E-105BCC2B22E2}"/>
                </a:ext>
              </a:extLst>
            </p:cNvPr>
            <p:cNvGrpSpPr/>
            <p:nvPr/>
          </p:nvGrpSpPr>
          <p:grpSpPr>
            <a:xfrm>
              <a:off x="8961462" y="2437670"/>
              <a:ext cx="2333165" cy="1236321"/>
              <a:chOff x="8926903" y="2169186"/>
              <a:chExt cx="2333165" cy="1236321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378410F1-ED8A-64F7-0C05-4732FB6463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590226" y="2169186"/>
                <a:ext cx="1035798" cy="939240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0E39F0-4E24-BE74-DC17-1D6385304085}"/>
                  </a:ext>
                </a:extLst>
              </p:cNvPr>
              <p:cNvSpPr txBox="1"/>
              <p:nvPr/>
            </p:nvSpPr>
            <p:spPr>
              <a:xfrm flipH="1">
                <a:off x="8926903" y="3128508"/>
                <a:ext cx="233316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err="1">
                    <a:latin typeface="Danone One" panose="020B0504030202020204" pitchFamily="34" charset="0"/>
                  </a:rPr>
                  <a:t>Fresubin</a:t>
                </a:r>
                <a:endParaRPr lang="en-US" sz="1200">
                  <a:latin typeface="Danone One" panose="020B0504030202020204" pitchFamily="34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BA313B7-CEA6-447A-7EA0-498245CB3FE1}"/>
                </a:ext>
              </a:extLst>
            </p:cNvPr>
            <p:cNvGrpSpPr/>
            <p:nvPr/>
          </p:nvGrpSpPr>
          <p:grpSpPr>
            <a:xfrm>
              <a:off x="10613053" y="2315046"/>
              <a:ext cx="1088439" cy="1313394"/>
              <a:chOff x="10750338" y="2738051"/>
              <a:chExt cx="1088439" cy="131339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CA46B5A-B1C9-A94C-2714-8EDF71B9A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918851" y="2738051"/>
                <a:ext cx="686256" cy="1083491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5729968-4D34-92E9-10BC-B8F82CC56B3A}"/>
                  </a:ext>
                </a:extLst>
              </p:cNvPr>
              <p:cNvSpPr txBox="1"/>
              <p:nvPr/>
            </p:nvSpPr>
            <p:spPr>
              <a:xfrm flipH="1">
                <a:off x="10750338" y="3789835"/>
                <a:ext cx="10884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Nutren</a:t>
                </a:r>
                <a:r>
                  <a:rPr lang="en-US" sz="1100">
                    <a:latin typeface="Danone One" panose="020B0504030202020204" pitchFamily="34" charset="0"/>
                  </a:rPr>
                  <a:t> Junior</a:t>
                </a:r>
              </a:p>
            </p:txBody>
          </p: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4E3154-03D9-5994-81A4-D4F3FD72C641}"/>
              </a:ext>
            </a:extLst>
          </p:cNvPr>
          <p:cNvGrpSpPr/>
          <p:nvPr/>
        </p:nvGrpSpPr>
        <p:grpSpPr>
          <a:xfrm>
            <a:off x="4504328" y="3640425"/>
            <a:ext cx="3203428" cy="999716"/>
            <a:chOff x="8037242" y="3765145"/>
            <a:chExt cx="4047603" cy="144015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FF0E235-9A7B-4394-541D-73BEBE719E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105062" y="3765145"/>
              <a:ext cx="868482" cy="1051543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76D1BBA-CD9C-F49A-1AC8-C085D7939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5070" t="6490" b="14109"/>
            <a:stretch/>
          </p:blipFill>
          <p:spPr>
            <a:xfrm>
              <a:off x="11043940" y="3774475"/>
              <a:ext cx="855501" cy="1060867"/>
            </a:xfrm>
            <a:prstGeom prst="rect">
              <a:avLst/>
            </a:prstGeom>
          </p:spPr>
        </p:pic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E4EC42DC-E7EB-EBD5-CCE3-76B5871A4A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739" r="1553" b="28998"/>
            <a:stretch/>
          </p:blipFill>
          <p:spPr>
            <a:xfrm>
              <a:off x="8952475" y="3808129"/>
              <a:ext cx="1105595" cy="1027540"/>
            </a:xfrm>
            <a:prstGeom prst="rect">
              <a:avLst/>
            </a:prstGeom>
          </p:spPr>
        </p:pic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F6B1391-8A70-8922-792D-4D35642071BF}"/>
                </a:ext>
              </a:extLst>
            </p:cNvPr>
            <p:cNvGrpSpPr/>
            <p:nvPr/>
          </p:nvGrpSpPr>
          <p:grpSpPr>
            <a:xfrm>
              <a:off x="8037242" y="3826981"/>
              <a:ext cx="4047603" cy="1378316"/>
              <a:chOff x="8037242" y="3826981"/>
              <a:chExt cx="4047603" cy="1378316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9FAA345B-1040-B389-E65C-116CE67CE9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 l="19714" t="9597" r="20777" b="4798"/>
              <a:stretch/>
            </p:blipFill>
            <p:spPr>
              <a:xfrm>
                <a:off x="8172268" y="3826981"/>
                <a:ext cx="725502" cy="1043644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F0061BB-E929-6E75-693E-6E0D33838995}"/>
                  </a:ext>
                </a:extLst>
              </p:cNvPr>
              <p:cNvSpPr txBox="1"/>
              <p:nvPr/>
            </p:nvSpPr>
            <p:spPr>
              <a:xfrm flipH="1">
                <a:off x="8037242" y="4822633"/>
                <a:ext cx="108843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Dangro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C126E8F-C990-1058-85CC-DD4A32D7B6D8}"/>
                  </a:ext>
                </a:extLst>
              </p:cNvPr>
              <p:cNvSpPr txBox="1"/>
              <p:nvPr/>
            </p:nvSpPr>
            <p:spPr>
              <a:xfrm flipH="1">
                <a:off x="9990449" y="4824317"/>
                <a:ext cx="1088439" cy="26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Morigro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D2E36BE-EF72-EF40-1A9E-E4D3CC1AA1A6}"/>
                  </a:ext>
                </a:extLst>
              </p:cNvPr>
              <p:cNvSpPr txBox="1"/>
              <p:nvPr/>
            </p:nvSpPr>
            <p:spPr>
              <a:xfrm flipH="1">
                <a:off x="10996406" y="4828431"/>
                <a:ext cx="1088439" cy="3768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Optigrow</a:t>
                </a:r>
                <a:endParaRPr lang="en-US" sz="1100">
                  <a:latin typeface="Danone One" panose="020B050403020202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A691A0A-295A-97EC-4945-5FA6466C4056}"/>
                  </a:ext>
                </a:extLst>
              </p:cNvPr>
              <p:cNvSpPr txBox="1"/>
              <p:nvPr/>
            </p:nvSpPr>
            <p:spPr>
              <a:xfrm flipH="1">
                <a:off x="8954808" y="4820225"/>
                <a:ext cx="1088439" cy="2616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err="1">
                    <a:latin typeface="Danone One" panose="020B0504030202020204" pitchFamily="34" charset="0"/>
                  </a:rPr>
                  <a:t>Pediasure</a:t>
                </a:r>
                <a:r>
                  <a:rPr lang="en-US" sz="1100">
                    <a:latin typeface="Danone One" panose="020B0504030202020204" pitchFamily="34" charset="0"/>
                  </a:rPr>
                  <a:t> Go</a:t>
                </a:r>
              </a:p>
            </p:txBody>
          </p:sp>
        </p:grpSp>
      </p:grpSp>
      <p:pic>
        <p:nvPicPr>
          <p:cNvPr id="30" name="Picture 2" descr="115,300+ New Logo Stock Illustrations ...">
            <a:extLst>
              <a:ext uri="{FF2B5EF4-FFF2-40B4-BE49-F238E27FC236}">
                <a16:creationId xmlns:a16="http://schemas.microsoft.com/office/drawing/2014/main" id="{35AB4FF0-B5E4-F486-7FCE-E30F7ACD4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>
                        <a14:foregroundMark x1="45333" y1="25778" x2="45333" y2="25778"/>
                        <a14:foregroundMark x1="30667" y1="52889" x2="30667" y2="52889"/>
                        <a14:foregroundMark x1="30667" y1="52889" x2="30667" y2="52889"/>
                        <a14:foregroundMark x1="34222" y1="55111" x2="34222" y2="55111"/>
                        <a14:foregroundMark x1="34222" y1="55111" x2="34222" y2="55111"/>
                        <a14:foregroundMark x1="34222" y1="55111" x2="34222" y2="55111"/>
                        <a14:foregroundMark x1="43111" y1="52889" x2="43111" y2="52889"/>
                        <a14:foregroundMark x1="43111" y1="52889" x2="43111" y2="52889"/>
                        <a14:foregroundMark x1="60889" y1="42222" x2="60889" y2="42222"/>
                        <a14:foregroundMark x1="60889" y1="42222" x2="60889" y2="4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4126" y="3342109"/>
            <a:ext cx="798187" cy="798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236873C-A31B-2C22-8379-7F12001EFA0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6BE64D6-62BA-F366-C82A-1BC60C9899BA}"/>
              </a:ext>
            </a:extLst>
          </p:cNvPr>
          <p:cNvSpPr txBox="1"/>
          <p:nvPr/>
        </p:nvSpPr>
        <p:spPr>
          <a:xfrm>
            <a:off x="0" y="3477769"/>
            <a:ext cx="12211122" cy="175432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600" b="1">
                <a:solidFill>
                  <a:srgbClr val="002060"/>
                </a:solidFill>
                <a:latin typeface="Danone One" panose="020B0504030202020204" pitchFamily="34" charset="0"/>
              </a:rPr>
              <a:t>With all these challenges, </a:t>
            </a:r>
          </a:p>
          <a:p>
            <a:pPr algn="ctr"/>
            <a:r>
              <a:rPr lang="en-US" sz="3600" b="1">
                <a:solidFill>
                  <a:srgbClr val="002060"/>
                </a:solidFill>
                <a:latin typeface="Danone One" panose="020B0504030202020204" pitchFamily="34" charset="0"/>
              </a:rPr>
              <a:t>How can </a:t>
            </a:r>
            <a:r>
              <a:rPr lang="en-US" sz="3600" b="1" err="1">
                <a:solidFill>
                  <a:srgbClr val="002060"/>
                </a:solidFill>
                <a:latin typeface="Danone One" panose="020B0504030202020204" pitchFamily="34" charset="0"/>
              </a:rPr>
              <a:t>Nutrinidrink</a:t>
            </a:r>
            <a:r>
              <a:rPr lang="en-US" sz="3600" b="1">
                <a:solidFill>
                  <a:srgbClr val="002060"/>
                </a:solidFill>
                <a:latin typeface="Danone One" panose="020B0504030202020204" pitchFamily="34" charset="0"/>
              </a:rPr>
              <a:t> continue to grow and achieve FG business ambition 5x in 2030?</a:t>
            </a:r>
          </a:p>
        </p:txBody>
      </p:sp>
    </p:spTree>
    <p:extLst>
      <p:ext uri="{BB962C8B-B14F-4D97-AF65-F5344CB8AC3E}">
        <p14:creationId xmlns:p14="http://schemas.microsoft.com/office/powerpoint/2010/main" val="41061563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9786F3-A90D-0C41-1820-F931FD4E2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t>9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ED77A3-9A50-43EA-F30A-83429F85B6EB}"/>
              </a:ext>
            </a:extLst>
          </p:cNvPr>
          <p:cNvSpPr txBox="1"/>
          <p:nvPr/>
        </p:nvSpPr>
        <p:spPr>
          <a:xfrm>
            <a:off x="405652" y="428443"/>
            <a:ext cx="110250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>
                <a:solidFill>
                  <a:srgbClr val="002060"/>
                </a:solidFill>
                <a:latin typeface="Danone One" panose="020B0504030202020204" pitchFamily="34" charset="0"/>
              </a:rPr>
              <a:t>We renovate and </a:t>
            </a:r>
            <a:r>
              <a:rPr lang="en-US" sz="2400" b="1" err="1">
                <a:solidFill>
                  <a:srgbClr val="002060"/>
                </a:solidFill>
                <a:latin typeface="Danone One" panose="020B0504030202020204" pitchFamily="34" charset="0"/>
              </a:rPr>
              <a:t>premiumize</a:t>
            </a:r>
            <a:r>
              <a:rPr lang="en-US" sz="2400" b="1">
                <a:solidFill>
                  <a:srgbClr val="002060"/>
                </a:solidFill>
                <a:latin typeface="Danone One" panose="020B0504030202020204" pitchFamily="34" charset="0"/>
              </a:rPr>
              <a:t> </a:t>
            </a:r>
            <a:r>
              <a:rPr lang="en-US" sz="2400" b="1" err="1">
                <a:solidFill>
                  <a:srgbClr val="002060"/>
                </a:solidFill>
                <a:latin typeface="Danone One" panose="020B0504030202020204" pitchFamily="34" charset="0"/>
              </a:rPr>
              <a:t>Nutrinidrink</a:t>
            </a:r>
            <a:r>
              <a:rPr lang="en-US" sz="2400" b="1">
                <a:solidFill>
                  <a:srgbClr val="002060"/>
                </a:solidFill>
                <a:latin typeface="Danone One" panose="020B0504030202020204" pitchFamily="34" charset="0"/>
              </a:rPr>
              <a:t> by asking our HCPs and Consumers, 4 main challenges are…</a:t>
            </a:r>
            <a:endParaRPr lang="en-US" sz="2400" b="1"/>
          </a:p>
        </p:txBody>
      </p:sp>
      <p:sp>
        <p:nvSpPr>
          <p:cNvPr id="5" name="Rectangle: Rounded Corners 13">
            <a:extLst>
              <a:ext uri="{FF2B5EF4-FFF2-40B4-BE49-F238E27FC236}">
                <a16:creationId xmlns:a16="http://schemas.microsoft.com/office/drawing/2014/main" id="{FBA575FB-C3E8-CABE-2410-35B3D1F280A6}"/>
              </a:ext>
            </a:extLst>
          </p:cNvPr>
          <p:cNvSpPr/>
          <p:nvPr/>
        </p:nvSpPr>
        <p:spPr>
          <a:xfrm>
            <a:off x="230482" y="4926057"/>
            <a:ext cx="2741318" cy="76734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id="{AEF9E4E9-D1F6-351D-E6DB-0891A927D98D}"/>
              </a:ext>
            </a:extLst>
          </p:cNvPr>
          <p:cNvSpPr/>
          <p:nvPr/>
        </p:nvSpPr>
        <p:spPr>
          <a:xfrm>
            <a:off x="3176882" y="4904632"/>
            <a:ext cx="2741318" cy="78877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7" name="Rectangle: Rounded Corners 13">
            <a:extLst>
              <a:ext uri="{FF2B5EF4-FFF2-40B4-BE49-F238E27FC236}">
                <a16:creationId xmlns:a16="http://schemas.microsoft.com/office/drawing/2014/main" id="{5FCA1048-E507-76A0-60D3-91F10761B651}"/>
              </a:ext>
            </a:extLst>
          </p:cNvPr>
          <p:cNvSpPr/>
          <p:nvPr/>
        </p:nvSpPr>
        <p:spPr>
          <a:xfrm>
            <a:off x="6095999" y="4904631"/>
            <a:ext cx="2741318" cy="788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8" name="Rectangle: Rounded Corners 13">
            <a:extLst>
              <a:ext uri="{FF2B5EF4-FFF2-40B4-BE49-F238E27FC236}">
                <a16:creationId xmlns:a16="http://schemas.microsoft.com/office/drawing/2014/main" id="{2584A8ED-2F6D-935E-9D11-2015FE217BAA}"/>
              </a:ext>
            </a:extLst>
          </p:cNvPr>
          <p:cNvSpPr/>
          <p:nvPr/>
        </p:nvSpPr>
        <p:spPr>
          <a:xfrm>
            <a:off x="9042399" y="4888077"/>
            <a:ext cx="2741318" cy="80532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6350">
            <a:solidFill>
              <a:srgbClr val="00206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52F094E-4146-3E28-97E1-1A677C6DF9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40" y="1689456"/>
            <a:ext cx="2750388" cy="3050026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7A66254-F48D-0F39-C73E-CE36A22A5DE1}"/>
              </a:ext>
            </a:extLst>
          </p:cNvPr>
          <p:cNvSpPr txBox="1">
            <a:spLocks/>
          </p:cNvSpPr>
          <p:nvPr/>
        </p:nvSpPr>
        <p:spPr>
          <a:xfrm>
            <a:off x="247540" y="4904633"/>
            <a:ext cx="2635788" cy="805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>
                <a:solidFill>
                  <a:srgbClr val="002060"/>
                </a:solidFill>
                <a:latin typeface="Danone One Condensed" panose="020B0504030202020204" pitchFamily="34" charset="0"/>
              </a:rPr>
              <a:t>INFERIOR TASTE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5CA3221-C15E-7A8A-45D0-09474C3C27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74"/>
          <a:stretch/>
        </p:blipFill>
        <p:spPr>
          <a:xfrm>
            <a:off x="3197032" y="1710726"/>
            <a:ext cx="2777121" cy="3028755"/>
          </a:xfrm>
          <a:prstGeom prst="rect">
            <a:avLst/>
          </a:prstGeom>
        </p:spPr>
      </p:pic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5E440D23-6AE1-A943-5185-41F4CCE34040}"/>
              </a:ext>
            </a:extLst>
          </p:cNvPr>
          <p:cNvSpPr txBox="1">
            <a:spLocks/>
          </p:cNvSpPr>
          <p:nvPr/>
        </p:nvSpPr>
        <p:spPr>
          <a:xfrm>
            <a:off x="3149598" y="4888077"/>
            <a:ext cx="2768601" cy="805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Danone One Condensed" panose="020B0504030202020204" pitchFamily="34" charset="0"/>
              </a:rPr>
              <a:t>LOW PER LEVEL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BFB51F7-96DA-3210-1B52-E8C3A5D007B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16762"/>
          <a:stretch/>
        </p:blipFill>
        <p:spPr>
          <a:xfrm>
            <a:off x="6097023" y="1710726"/>
            <a:ext cx="2752301" cy="3028756"/>
          </a:xfrm>
          <a:prstGeom prst="rect">
            <a:avLst/>
          </a:prstGeom>
        </p:spPr>
      </p:pic>
      <p:sp>
        <p:nvSpPr>
          <p:cNvPr id="38" name="Content Placeholder 2">
            <a:extLst>
              <a:ext uri="{FF2B5EF4-FFF2-40B4-BE49-F238E27FC236}">
                <a16:creationId xmlns:a16="http://schemas.microsoft.com/office/drawing/2014/main" id="{9F2F9650-4880-3ED0-2463-7F5726662DBC}"/>
              </a:ext>
            </a:extLst>
          </p:cNvPr>
          <p:cNvSpPr txBox="1">
            <a:spLocks/>
          </p:cNvSpPr>
          <p:nvPr/>
        </p:nvSpPr>
        <p:spPr>
          <a:xfrm>
            <a:off x="6148764" y="4904632"/>
            <a:ext cx="2635788" cy="805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>
                <a:solidFill>
                  <a:srgbClr val="002060"/>
                </a:solidFill>
                <a:latin typeface="Danone One Condensed" panose="020B0504030202020204" pitchFamily="34" charset="0"/>
              </a:rPr>
              <a:t>LUMPY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sp>
        <p:nvSpPr>
          <p:cNvPr id="40" name="Content Placeholder 2">
            <a:extLst>
              <a:ext uri="{FF2B5EF4-FFF2-40B4-BE49-F238E27FC236}">
                <a16:creationId xmlns:a16="http://schemas.microsoft.com/office/drawing/2014/main" id="{8E52DCDC-7C07-3CC6-E000-0C0944738115}"/>
              </a:ext>
            </a:extLst>
          </p:cNvPr>
          <p:cNvSpPr txBox="1">
            <a:spLocks/>
          </p:cNvSpPr>
          <p:nvPr/>
        </p:nvSpPr>
        <p:spPr>
          <a:xfrm>
            <a:off x="9043541" y="4924952"/>
            <a:ext cx="2755551" cy="805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400" b="1">
                <a:solidFill>
                  <a:srgbClr val="002060"/>
                </a:solidFill>
                <a:latin typeface="Danone One Condensed" panose="020B0504030202020204" pitchFamily="34" charset="0"/>
              </a:rPr>
              <a:t>UNATTRACTIVE DESIGN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Danone One Condensed" panose="020B0504030202020204" pitchFamily="34" charset="0"/>
            </a:endParaRPr>
          </a:p>
        </p:txBody>
      </p:sp>
      <p:pic>
        <p:nvPicPr>
          <p:cNvPr id="41" name="Picture 40" descr="A white can with a label&#10;&#10;Description automatically generated">
            <a:extLst>
              <a:ext uri="{FF2B5EF4-FFF2-40B4-BE49-F238E27FC236}">
                <a16:creationId xmlns:a16="http://schemas.microsoft.com/office/drawing/2014/main" id="{132C97DD-E176-FCEB-3514-2E55DDD746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85781" y="1689456"/>
            <a:ext cx="2244966" cy="285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68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A63723-9928-1730-66C1-2B6C05A1F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t>10</a:t>
            </a:fld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B00214-DAE1-AB4C-1D72-A918AC9FC417}"/>
              </a:ext>
            </a:extLst>
          </p:cNvPr>
          <p:cNvSpPr txBox="1">
            <a:spLocks/>
          </p:cNvSpPr>
          <p:nvPr/>
        </p:nvSpPr>
        <p:spPr>
          <a:xfrm>
            <a:off x="11697492" y="6356350"/>
            <a:ext cx="365127" cy="365125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lang="en-GB" sz="1400" kern="1200" smtClean="0">
                <a:solidFill>
                  <a:schemeClr val="tx1"/>
                </a:solidFill>
                <a:latin typeface="Oswald SemiBold" pitchFamily="2" charset="0"/>
                <a:ea typeface="+mn-ea"/>
                <a:cs typeface="Aharoni" panose="02010803020104030203" pitchFamily="2" charset="-79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4A7E0C-9029-4945-9920-02C782E3743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AC673-2A42-22B1-D6FA-A482DDFDBA8A}"/>
              </a:ext>
            </a:extLst>
          </p:cNvPr>
          <p:cNvSpPr txBox="1">
            <a:spLocks/>
          </p:cNvSpPr>
          <p:nvPr/>
        </p:nvSpPr>
        <p:spPr>
          <a:xfrm>
            <a:off x="609598" y="414338"/>
            <a:ext cx="11087894" cy="7198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cap="all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cap="none">
                <a:solidFill>
                  <a:srgbClr val="002060"/>
                </a:solidFill>
                <a:latin typeface="Danone One" panose="020B0504030202020204" pitchFamily="34" charset="0"/>
              </a:rPr>
              <a:t>…. So, we launch new initiative to tackle these challenges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CDA12-4B26-6177-3714-4CA9811ABAFC}"/>
              </a:ext>
            </a:extLst>
          </p:cNvPr>
          <p:cNvSpPr txBox="1"/>
          <p:nvPr/>
        </p:nvSpPr>
        <p:spPr>
          <a:xfrm>
            <a:off x="3205481" y="1728697"/>
            <a:ext cx="7985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0070C0"/>
                </a:solidFill>
                <a:latin typeface="Danone One" panose="020B0504030202020204" pitchFamily="34" charset="0"/>
              </a:rPr>
              <a:t>Dual brand strategy </a:t>
            </a:r>
            <a:r>
              <a:rPr lang="en-US" sz="2000" b="1">
                <a:latin typeface="Danone One" panose="020B0504030202020204" pitchFamily="34" charset="0"/>
              </a:rPr>
              <a:t>to ensure no faltering growth children is left behind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81ADDC-C9D5-E619-6ACD-4E6C518F75F4}"/>
              </a:ext>
            </a:extLst>
          </p:cNvPr>
          <p:cNvSpPr txBox="1"/>
          <p:nvPr/>
        </p:nvSpPr>
        <p:spPr>
          <a:xfrm>
            <a:off x="3205480" y="4070464"/>
            <a:ext cx="79857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solidFill>
                  <a:srgbClr val="0070C0"/>
                </a:solidFill>
                <a:latin typeface="Danone One" panose="020B0504030202020204" pitchFamily="34" charset="0"/>
              </a:rPr>
              <a:t>Establish IFND Supremacy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196BB0-A02F-FB61-EDE8-67DACE4CC9FA}"/>
              </a:ext>
            </a:extLst>
          </p:cNvPr>
          <p:cNvSpPr txBox="1"/>
          <p:nvPr/>
        </p:nvSpPr>
        <p:spPr>
          <a:xfrm>
            <a:off x="3205481" y="2839829"/>
            <a:ext cx="79857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>
                <a:latin typeface="Danone One" panose="020B0504030202020204" pitchFamily="34" charset="0"/>
              </a:rPr>
              <a:t>Not winning vs. </a:t>
            </a:r>
            <a:r>
              <a:rPr lang="en-US" sz="2000" b="1" err="1">
                <a:latin typeface="Danone One" panose="020B0504030202020204" pitchFamily="34" charset="0"/>
              </a:rPr>
              <a:t>Pediacomplete</a:t>
            </a:r>
            <a:r>
              <a:rPr lang="en-US" sz="2000" b="1">
                <a:latin typeface="Danone One" panose="020B0504030202020204" pitchFamily="34" charset="0"/>
              </a:rPr>
              <a:t>: product features &amp; brand imageries</a:t>
            </a:r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A036E147-D679-2084-2F0A-7A5FDFAF3A6E}"/>
              </a:ext>
            </a:extLst>
          </p:cNvPr>
          <p:cNvSpPr/>
          <p:nvPr/>
        </p:nvSpPr>
        <p:spPr>
          <a:xfrm>
            <a:off x="1066800" y="4865305"/>
            <a:ext cx="9798050" cy="644021"/>
          </a:xfrm>
          <a:prstGeom prst="downArrow">
            <a:avLst>
              <a:gd name="adj1" fmla="val 50000"/>
              <a:gd name="adj2" fmla="val 100000"/>
            </a:avLst>
          </a:prstGeom>
          <a:solidFill>
            <a:srgbClr val="B2CF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329BAF-0B0C-9182-FAF5-4BC7F739D410}"/>
              </a:ext>
            </a:extLst>
          </p:cNvPr>
          <p:cNvSpPr/>
          <p:nvPr/>
        </p:nvSpPr>
        <p:spPr>
          <a:xfrm>
            <a:off x="977107" y="1591542"/>
            <a:ext cx="2089936" cy="944881"/>
          </a:xfrm>
          <a:prstGeom prst="roundRect">
            <a:avLst/>
          </a:prstGeom>
          <a:solidFill>
            <a:srgbClr val="4472C4">
              <a:lumMod val="60000"/>
              <a:lumOff val="4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en-US" b="1">
                <a:solidFill>
                  <a:srgbClr val="002060"/>
                </a:solidFill>
                <a:latin typeface="Danone One" panose="020B0504030202020204" pitchFamily="34" charset="0"/>
              </a:rPr>
              <a:t>Faltering Growth Ambition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B196964-A559-5FF4-C509-D85C00FA1FB8}"/>
              </a:ext>
            </a:extLst>
          </p:cNvPr>
          <p:cNvSpPr/>
          <p:nvPr/>
        </p:nvSpPr>
        <p:spPr>
          <a:xfrm>
            <a:off x="977107" y="2685507"/>
            <a:ext cx="2089936" cy="944880"/>
          </a:xfrm>
          <a:prstGeom prst="roundRect">
            <a:avLst/>
          </a:prstGeom>
          <a:solidFill>
            <a:srgbClr val="4472C4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Danone One" panose="020B0504030202020204" pitchFamily="34" charset="0"/>
              </a:rPr>
              <a:t>Key Issues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80AF88B-1212-F34A-DB2C-D1D6C5467903}"/>
              </a:ext>
            </a:extLst>
          </p:cNvPr>
          <p:cNvSpPr/>
          <p:nvPr/>
        </p:nvSpPr>
        <p:spPr>
          <a:xfrm>
            <a:off x="961633" y="3775406"/>
            <a:ext cx="2105410" cy="944880"/>
          </a:xfrm>
          <a:prstGeom prst="roundRect">
            <a:avLst/>
          </a:prstGeom>
          <a:solidFill>
            <a:srgbClr val="4472C4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en-US" b="1">
                <a:solidFill>
                  <a:schemeClr val="bg1"/>
                </a:solidFill>
                <a:latin typeface="Danone One" panose="020B0504030202020204" pitchFamily="34" charset="0"/>
              </a:rPr>
              <a:t>JTBD in FG Premium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84E428-5D3E-276F-B5A6-4479D20BD82C}"/>
              </a:ext>
            </a:extLst>
          </p:cNvPr>
          <p:cNvSpPr txBox="1"/>
          <p:nvPr/>
        </p:nvSpPr>
        <p:spPr>
          <a:xfrm>
            <a:off x="3088520" y="5705812"/>
            <a:ext cx="58157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latin typeface="Danone One" panose="020B0504030202020204" pitchFamily="34" charset="0"/>
              </a:rPr>
              <a:t>Tested &amp; Validated in HCP Comm Test to </a:t>
            </a:r>
          </a:p>
          <a:p>
            <a:pPr algn="ctr"/>
            <a:r>
              <a:rPr lang="en-US" sz="2000" b="1">
                <a:latin typeface="Danone One" panose="020B0504030202020204" pitchFamily="34" charset="0"/>
              </a:rPr>
              <a:t>Independent Peds to have</a:t>
            </a:r>
          </a:p>
          <a:p>
            <a:pPr algn="ctr"/>
            <a:r>
              <a:rPr lang="en-US" sz="2000" b="1">
                <a:solidFill>
                  <a:srgbClr val="0070C0"/>
                </a:solidFill>
                <a:latin typeface="Danone One" panose="020B0504030202020204" pitchFamily="34" charset="0"/>
              </a:rPr>
              <a:t>SUPERIOR New Claim and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5174215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899BAE-2941-DB0B-D5D2-26459383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520" y="6356350"/>
            <a:ext cx="3200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B5F9A4F6-7BA3-4126-88A5-A8B8CE7104E5}" type="slidenum">
              <a:rPr lang="en-GB" smtClean="0"/>
              <a:pPr>
                <a:spcAft>
                  <a:spcPts val="600"/>
                </a:spcAft>
              </a:pPr>
              <a:t>11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411E1A-33E8-B3B9-A794-135AB9F814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84" r="3130"/>
          <a:stretch/>
        </p:blipFill>
        <p:spPr>
          <a:xfrm>
            <a:off x="0" y="0"/>
            <a:ext cx="12211748" cy="6858000"/>
          </a:xfrm>
          <a:prstGeom prst="rect">
            <a:avLst/>
          </a:prstGeom>
          <a:effectLst>
            <a:outerShdw blurRad="292100" dist="165100" dir="6000000" sx="97000" sy="97000" algn="t" rotWithShape="0">
              <a:prstClr val="black">
                <a:alpha val="3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07442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checker/>
      </p:transition>
    </mc:Choice>
    <mc:Fallback xmlns="">
      <p:transition spd="slow">
        <p:check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BEST PRACTICE: INDONESIA  Infatrini &amp; Nutrinidrink New VI Launch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18</cp:revision>
  <dcterms:created xsi:type="dcterms:W3CDTF">2025-07-09T09:33:55Z</dcterms:created>
  <dcterms:modified xsi:type="dcterms:W3CDTF">2025-07-10T06:12:37Z</dcterms:modified>
</cp:coreProperties>
</file>