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94" r:id="rId3"/>
    <p:sldId id="2147473390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1D2B03-3D56-A864-18E9-D42BD0831031}" v="47" dt="2025-07-09T13:35:37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 Racheva" userId="S::gabriela.racheva@danoneexternal.com::e1c8593a-1a23-4fee-a97e-e785e8f178b9" providerId="AD" clId="Web-{CB1D2B03-3D56-A864-18E9-D42BD0831031}"/>
    <pc:docChg chg="addSld modSld sldOrd">
      <pc:chgData name="Gabriela  Racheva" userId="S::gabriela.racheva@danoneexternal.com::e1c8593a-1a23-4fee-a97e-e785e8f178b9" providerId="AD" clId="Web-{CB1D2B03-3D56-A864-18E9-D42BD0831031}" dt="2025-07-09T13:35:32.212" v="42" actId="20577"/>
      <pc:docMkLst>
        <pc:docMk/>
      </pc:docMkLst>
      <pc:sldChg chg="modSp add ord">
        <pc:chgData name="Gabriela  Racheva" userId="S::gabriela.racheva@danoneexternal.com::e1c8593a-1a23-4fee-a97e-e785e8f178b9" providerId="AD" clId="Web-{CB1D2B03-3D56-A864-18E9-D42BD0831031}" dt="2025-07-09T13:35:32.212" v="42" actId="20577"/>
        <pc:sldMkLst>
          <pc:docMk/>
          <pc:sldMk cId="1274248489" sldId="394"/>
        </pc:sldMkLst>
        <pc:spChg chg="mod">
          <ac:chgData name="Gabriela  Racheva" userId="S::gabriela.racheva@danoneexternal.com::e1c8593a-1a23-4fee-a97e-e785e8f178b9" providerId="AD" clId="Web-{CB1D2B03-3D56-A864-18E9-D42BD0831031}" dt="2025-07-09T13:35:32.212" v="42" actId="20577"/>
          <ac:spMkLst>
            <pc:docMk/>
            <pc:sldMk cId="1274248489" sldId="394"/>
            <ac:spMk id="2" creationId="{62554217-6938-3B18-308D-4374916C8407}"/>
          </ac:spMkLst>
        </pc:spChg>
        <pc:spChg chg="mod">
          <ac:chgData name="Gabriela  Racheva" userId="S::gabriela.racheva@danoneexternal.com::e1c8593a-1a23-4fee-a97e-e785e8f178b9" providerId="AD" clId="Web-{CB1D2B03-3D56-A864-18E9-D42BD0831031}" dt="2025-07-09T13:35:05.383" v="40" actId="1076"/>
          <ac:spMkLst>
            <pc:docMk/>
            <pc:sldMk cId="1274248489" sldId="394"/>
            <ac:spMk id="3" creationId="{55DE9168-9382-BCFC-B3AF-754E67408CF0}"/>
          </ac:spMkLst>
        </pc:spChg>
      </pc:sldChg>
      <pc:sldMasterChg chg="addSldLayout">
        <pc:chgData name="Gabriela  Racheva" userId="S::gabriela.racheva@danoneexternal.com::e1c8593a-1a23-4fee-a97e-e785e8f178b9" providerId="AD" clId="Web-{CB1D2B03-3D56-A864-18E9-D42BD0831031}" dt="2025-07-09T13:34:13.598" v="0"/>
        <pc:sldMasterMkLst>
          <pc:docMk/>
          <pc:sldMasterMk cId="1187348501" sldId="2147483660"/>
        </pc:sldMasterMkLst>
        <pc:sldLayoutChg chg="add">
          <pc:chgData name="Gabriela  Racheva" userId="S::gabriela.racheva@danoneexternal.com::e1c8593a-1a23-4fee-a97e-e785e8f178b9" providerId="AD" clId="Web-{CB1D2B03-3D56-A864-18E9-D42BD0831031}" dt="2025-07-09T13:34:13.598" v="0"/>
          <pc:sldLayoutMkLst>
            <pc:docMk/>
            <pc:sldMasterMk cId="1187348501" sldId="2147483660"/>
            <pc:sldLayoutMk cId="283860837" sldId="2147483665"/>
          </pc:sldLayoutMkLst>
        </pc:sldLayoutChg>
      </pc:sldMasterChg>
    </pc:docChg>
  </pc:docChgLst>
  <pc:docChgLst>
    <pc:chgData name="MARTEGANI Alessandra" userId="1d87ff7a-9f67-4614-ac9a-d88bc3d12f3b" providerId="ADAL" clId="{3AA810A1-71DD-464E-BC2C-DF43C41AA5D8}"/>
    <pc:docChg chg="addSld delSld modSld">
      <pc:chgData name="MARTEGANI Alessandra" userId="1d87ff7a-9f67-4614-ac9a-d88bc3d12f3b" providerId="ADAL" clId="{3AA810A1-71DD-464E-BC2C-DF43C41AA5D8}" dt="2024-08-15T13:43:17.032" v="1"/>
      <pc:docMkLst>
        <pc:docMk/>
      </pc:docMkLst>
      <pc:sldChg chg="add del">
        <pc:chgData name="MARTEGANI Alessandra" userId="1d87ff7a-9f67-4614-ac9a-d88bc3d12f3b" providerId="ADAL" clId="{3AA810A1-71DD-464E-BC2C-DF43C41AA5D8}" dt="2024-08-15T13:43:17.032" v="1"/>
        <pc:sldMkLst>
          <pc:docMk/>
          <pc:sldMk cId="265478905" sldId="214747339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CD06EB-D430-AD75-21AC-3D22B65EC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E8D0381-99E6-4EAC-F9FC-19E472F6B9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1E457F9-941C-D179-C778-B7E1EFCFC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0E2A23-5B1D-1B45-E463-752C6B28B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AAE3D1-829B-3C16-1ABE-2C3296756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3348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103082-E397-E821-1C3E-6ACA634CD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9FD0D0-E4BF-B878-75BE-97C66F7E1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0050FE-FFCC-1778-5C6E-A8F312CEB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FDBF5E-7D46-D067-3DF9-6F1934EDB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715752-C4E7-FD0F-F8ED-2F1CA426D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158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7BD474-E1F7-BEA7-4124-0FE8B796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07AD80B-E609-12D7-2D5A-BC23F1367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7FB72E-7E49-8709-6C1B-383D56DE2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7F4B07B-B908-7679-D0BB-E6149EA2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5711CB-A24E-943F-D19A-A706AFE71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39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5B1C3B-3353-2009-619F-2EF4AA46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C7977F-A3B9-21C4-284C-5D8EA7D0A1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7CB1D1A-D695-0E68-669A-22F9E233DA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3E7A0E6-EC92-AC2C-F57C-DB11CFDD0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9B7B187-8D3A-6109-6686-EAB4D3BA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D0E20DD-5B94-C5F1-45F6-61C9494EA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456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45CEE3-F7C0-946A-ABFF-B908C427E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148D2BB-E600-AAC1-5731-3EAE18419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CA7107E-87D7-6F8F-EE6E-F0FA1D7D0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51AAADE-2AB9-6907-344F-BEA7C0F66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DA1ECE4-1F2D-D854-BED5-A7488F469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90225F0-8428-48BB-6EF2-E22025F7D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7BA734A-0D95-4D11-7A36-641D8091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4EA68C1-BA5A-AC53-968F-9B948531A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3484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4D7F76-CBCC-10AA-6575-95BFF056C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AD65D07-3F5B-3987-324C-9E871589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C98531C-7A10-4E97-8CE6-42A36A21C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C98D901-75CC-0BDE-A706-5CEAAED2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8613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B0DC235-B98A-50C8-361F-CD894893D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C146775-2E22-A82E-5958-7F2F70327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DA01CB2-8EE1-04EE-F316-90BCC6F69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2044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83B4BC-D3B4-7AF9-9F63-E53E829F5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DF986D-0118-643B-9CC5-009E004DD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FD7D66F-8520-16F7-1BAD-B1F40ECBC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E9C8FF-D152-91AA-FAF4-9C0174BBA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9C72E2B-970D-9C97-28A3-747E2B7A8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6617970-FFF9-F0BC-734C-96B1B504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867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4B4758-ED61-FEA9-E11A-EC34CF08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0A41CD4-136D-F815-2FC5-3C9065B3D8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6B8F8D5-5D8F-110A-E6FF-E7EC43381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9AFB8CD-7E64-1D29-2E11-B2500CBEC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C75C611-2C89-EE2B-ACA1-4C535E05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8FAEBA9-CF14-20FD-E243-A10731695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238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AAA5D0-BAAD-8752-6789-E121672E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8D74C0E-F8E9-D8ED-FF86-6C179FF99E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1C33E2-63B6-132B-FA3D-05C485C8C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4DB14F-6EB5-1F57-89B0-EFB5205ED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49182E-3FE0-2937-8CDF-E868A276B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4715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B044BFB-5E9D-7AF9-454D-07823AAC26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CE696AA-9FF9-6A6B-20E9-2988A578C4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5C6962-1D3F-9148-9D22-093CBA870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E5AABD-17E4-DD36-0C37-8AA66D9DE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BBAE3C-D1C9-4782-7F96-2807DC947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8469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Agrupar 116">
            <a:extLst>
              <a:ext uri="{FF2B5EF4-FFF2-40B4-BE49-F238E27FC236}">
                <a16:creationId xmlns:a16="http://schemas.microsoft.com/office/drawing/2014/main" id="{C1CED3F8-09BA-2B19-0643-1C7B9813362C}"/>
              </a:ext>
            </a:extLst>
          </p:cNvPr>
          <p:cNvGrpSpPr>
            <a:grpSpLocks/>
          </p:cNvGrpSpPr>
          <p:nvPr userDrawn="1"/>
        </p:nvGrpSpPr>
        <p:grpSpPr>
          <a:xfrm>
            <a:off x="416110" y="256108"/>
            <a:ext cx="11362980" cy="6342947"/>
            <a:chOff x="416110" y="256108"/>
            <a:chExt cx="11362980" cy="6342947"/>
          </a:xfrm>
        </p:grpSpPr>
        <p:sp>
          <p:nvSpPr>
            <p:cNvPr id="58" name="Espaço Reservado para Texto 26">
              <a:extLst>
                <a:ext uri="{FF2B5EF4-FFF2-40B4-BE49-F238E27FC236}">
                  <a16:creationId xmlns:a16="http://schemas.microsoft.com/office/drawing/2014/main" id="{A29A34F4-0534-6C13-1775-4EA841FDC12D}"/>
                </a:ext>
              </a:extLst>
            </p:cNvPr>
            <p:cNvSpPr>
              <a:spLocks noGrp="1"/>
            </p:cNvSpPr>
            <p:nvPr>
              <p:ph type="body" sz="quarter" idx="19" hasCustomPrompt="1"/>
            </p:nvPr>
          </p:nvSpPr>
          <p:spPr>
            <a:xfrm>
              <a:off x="743966" y="1237488"/>
              <a:ext cx="1441357" cy="175482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>
              <a:lvl1pPr>
                <a:defRPr sz="1200" b="0" i="0" cap="none">
                  <a:solidFill>
                    <a:srgbClr val="E6BF73"/>
                  </a:solidFill>
                  <a:latin typeface="Danone One Condensed" panose="020B0504030202020204" pitchFamily="34" charset="77"/>
                </a:defRPr>
              </a:lvl1pPr>
            </a:lstStyle>
            <a:p>
              <a:pPr lvl="0"/>
              <a:r>
                <a:rPr lang="pt-BR"/>
                <a:t>INSERT VIDEO OR IMAGE</a:t>
              </a:r>
            </a:p>
          </p:txBody>
        </p:sp>
        <p:sp>
          <p:nvSpPr>
            <p:cNvPr id="7" name="Retângulo Arredondado 6">
              <a:extLst>
                <a:ext uri="{FF2B5EF4-FFF2-40B4-BE49-F238E27FC236}">
                  <a16:creationId xmlns:a16="http://schemas.microsoft.com/office/drawing/2014/main" id="{84FE2DE0-9D28-33B4-A848-13103A862E2B}"/>
                </a:ext>
              </a:extLst>
            </p:cNvPr>
            <p:cNvSpPr>
              <a:spLocks/>
            </p:cNvSpPr>
            <p:nvPr userDrawn="1"/>
          </p:nvSpPr>
          <p:spPr>
            <a:xfrm>
              <a:off x="446723" y="955915"/>
              <a:ext cx="5380037" cy="3381307"/>
            </a:xfrm>
            <a:prstGeom prst="roundRect">
              <a:avLst>
                <a:gd name="adj" fmla="val 4865"/>
              </a:avLst>
            </a:prstGeom>
            <a:noFill/>
            <a:ln>
              <a:solidFill>
                <a:srgbClr val="E6BF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800"/>
            </a:p>
          </p:txBody>
        </p:sp>
        <p:sp>
          <p:nvSpPr>
            <p:cNvPr id="9" name="Retângulo Arredondado 8">
              <a:extLst>
                <a:ext uri="{FF2B5EF4-FFF2-40B4-BE49-F238E27FC236}">
                  <a16:creationId xmlns:a16="http://schemas.microsoft.com/office/drawing/2014/main" id="{BB6D68A8-128C-F7AC-1268-C3770310EE4F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5" y="955914"/>
              <a:ext cx="2870485" cy="1688431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algn="l" defTabSz="914400" rtl="0" eaLnBrk="1" latinLnBrk="0" hangingPunct="1">
                <a:lnSpc>
                  <a:spcPct val="80000"/>
                </a:lnSpc>
              </a:pPr>
              <a:r>
                <a:rPr lang="pt-BR" sz="1400" b="1" i="0" kern="1200">
                  <a:solidFill>
                    <a:srgbClr val="002677"/>
                  </a:solidFill>
                  <a:latin typeface="Danone One Condensed" panose="020B0504030202020204" pitchFamily="34" charset="77"/>
                  <a:ea typeface="+mn-ea"/>
                  <a:cs typeface="+mn-cs"/>
                </a:rPr>
                <a:t>BUSINESS</a:t>
              </a:r>
              <a:br>
                <a:rPr lang="pt-BR" sz="1400" b="1" i="0" kern="1200">
                  <a:solidFill>
                    <a:srgbClr val="002677"/>
                  </a:solidFill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lang="pt-BR" sz="1400" b="1" i="0" kern="1200">
                  <a:solidFill>
                    <a:srgbClr val="002677"/>
                  </a:solidFill>
                  <a:latin typeface="Danone One Condensed" panose="020B0504030202020204" pitchFamily="34" charset="77"/>
                  <a:ea typeface="+mn-ea"/>
                  <a:cs typeface="+mn-cs"/>
                </a:rPr>
                <a:t>CHALLENGE:</a:t>
              </a:r>
              <a:endParaRPr lang="pt-BR" sz="1800">
                <a:solidFill>
                  <a:srgbClr val="002677"/>
                </a:solidFill>
              </a:endParaRPr>
            </a:p>
          </p:txBody>
        </p:sp>
        <p:sp>
          <p:nvSpPr>
            <p:cNvPr id="10" name="Retângulo Arredondado 9">
              <a:extLst>
                <a:ext uri="{FF2B5EF4-FFF2-40B4-BE49-F238E27FC236}">
                  <a16:creationId xmlns:a16="http://schemas.microsoft.com/office/drawing/2014/main" id="{18E764FF-1C0D-1F9D-1C05-6A89FBA9E912}"/>
                </a:ext>
              </a:extLst>
            </p:cNvPr>
            <p:cNvSpPr>
              <a:spLocks/>
            </p:cNvSpPr>
            <p:nvPr userDrawn="1"/>
          </p:nvSpPr>
          <p:spPr>
            <a:xfrm>
              <a:off x="8903318" y="955915"/>
              <a:ext cx="2872122" cy="1700788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b="1" i="0" kern="1200">
                  <a:solidFill>
                    <a:srgbClr val="002677"/>
                  </a:solidFill>
                  <a:latin typeface="Danone One Condensed" panose="020B0504030202020204" pitchFamily="34" charset="77"/>
                  <a:ea typeface="+mn-ea"/>
                  <a:cs typeface="+mn-cs"/>
                </a:rPr>
                <a:t>CONSUMER</a:t>
              </a:r>
              <a:br>
                <a:rPr lang="pt-BR" sz="1400" b="1" i="0" kern="1200">
                  <a:solidFill>
                    <a:srgbClr val="002677"/>
                  </a:solidFill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lang="pt-BR" sz="1400" b="1" i="0" kern="1200">
                  <a:solidFill>
                    <a:srgbClr val="002677"/>
                  </a:solidFill>
                  <a:latin typeface="Danone One Condensed" panose="020B0504030202020204" pitchFamily="34" charset="77"/>
                  <a:ea typeface="+mn-ea"/>
                  <a:cs typeface="+mn-cs"/>
                </a:rPr>
                <a:t>INSIGHT:</a:t>
              </a:r>
              <a:endParaRPr lang="pt-BR" sz="1800"/>
            </a:p>
          </p:txBody>
        </p:sp>
        <p:sp>
          <p:nvSpPr>
            <p:cNvPr id="11" name="Retângulo Arredondado 10">
              <a:extLst>
                <a:ext uri="{FF2B5EF4-FFF2-40B4-BE49-F238E27FC236}">
                  <a16:creationId xmlns:a16="http://schemas.microsoft.com/office/drawing/2014/main" id="{59789615-E3ED-E905-BD70-C02813CCB3A2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6" y="2718486"/>
              <a:ext cx="5822164" cy="1631092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algn="l" defTabSz="914400" rtl="0" eaLnBrk="1" latinLnBrk="0" hangingPunct="1"/>
              <a:r>
                <a:rPr lang="pt-BR" sz="1400" b="1" i="0" kern="1200">
                  <a:solidFill>
                    <a:srgbClr val="002677"/>
                  </a:solidFill>
                  <a:latin typeface="Danone One Condensed" panose="020B0504030202020204" pitchFamily="34" charset="77"/>
                  <a:ea typeface="+mn-ea"/>
                  <a:cs typeface="+mn-cs"/>
                </a:rPr>
                <a:t>INITIATIVE:</a:t>
              </a:r>
            </a:p>
            <a:p>
              <a:pPr algn="l"/>
              <a:endParaRPr lang="pt-BR" sz="1800" b="1" i="0">
                <a:solidFill>
                  <a:srgbClr val="002677"/>
                </a:solidFill>
                <a:latin typeface="Danone One Condensed" panose="020B0504030202020204" pitchFamily="34" charset="77"/>
              </a:endParaRPr>
            </a:p>
          </p:txBody>
        </p:sp>
        <p:sp>
          <p:nvSpPr>
            <p:cNvPr id="14" name="Retângulo Arredondado 13">
              <a:extLst>
                <a:ext uri="{FF2B5EF4-FFF2-40B4-BE49-F238E27FC236}">
                  <a16:creationId xmlns:a16="http://schemas.microsoft.com/office/drawing/2014/main" id="{12722E90-E8ED-AE38-66B3-4F9E108B9318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6" y="4423719"/>
              <a:ext cx="5822164" cy="1645533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t" anchorCtr="0"/>
            <a:lstStyle/>
            <a:p>
              <a:pPr algn="l"/>
              <a:r>
                <a:rPr lang="pt-BR" sz="1400" b="1" i="0">
                  <a:solidFill>
                    <a:srgbClr val="002677"/>
                  </a:solidFill>
                  <a:latin typeface="Danone One Condensed" panose="020B0504030202020204" pitchFamily="34" charset="77"/>
                </a:rPr>
                <a:t>BUSINESS RESULTS </a:t>
              </a:r>
              <a:r>
                <a:rPr lang="pt-BR" sz="1400" b="0" i="0">
                  <a:solidFill>
                    <a:srgbClr val="002677"/>
                  </a:solidFill>
                  <a:latin typeface="Danone One Condensed" panose="020B0504030202020204" pitchFamily="34" charset="77"/>
                </a:rPr>
                <a:t>(precise </a:t>
              </a:r>
              <a:r>
                <a:rPr lang="pt-BR" sz="1400" b="0" i="0" err="1">
                  <a:solidFill>
                    <a:srgbClr val="002677"/>
                  </a:solidFill>
                  <a:latin typeface="Danone One Condensed" panose="020B0504030202020204" pitchFamily="34" charset="77"/>
                </a:rPr>
                <a:t>period</a:t>
              </a:r>
              <a:r>
                <a:rPr lang="pt-BR" sz="1400" b="0" i="0">
                  <a:solidFill>
                    <a:srgbClr val="002677"/>
                  </a:solidFill>
                  <a:latin typeface="Danone One Condensed" panose="020B0504030202020204" pitchFamily="34" charset="77"/>
                </a:rPr>
                <a:t>)</a:t>
              </a:r>
            </a:p>
          </p:txBody>
        </p:sp>
        <p:sp>
          <p:nvSpPr>
            <p:cNvPr id="15" name="Retângulo Arredondado 14">
              <a:extLst>
                <a:ext uri="{FF2B5EF4-FFF2-40B4-BE49-F238E27FC236}">
                  <a16:creationId xmlns:a16="http://schemas.microsoft.com/office/drawing/2014/main" id="{0B942841-39B9-3FFA-7E6E-817F90171D0B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4411362"/>
              <a:ext cx="5380037" cy="1657890"/>
            </a:xfrm>
            <a:prstGeom prst="roundRect">
              <a:avLst>
                <a:gd name="adj" fmla="val 4865"/>
              </a:avLst>
            </a:prstGeom>
            <a:solidFill>
              <a:srgbClr val="E6B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algn="l" defTabSz="914400" rtl="0" eaLnBrk="1" latinLnBrk="0" hangingPunct="1">
                <a:lnSpc>
                  <a:spcPct val="80000"/>
                </a:lnSpc>
              </a:pPr>
              <a:r>
                <a:rPr lang="pt-BR" sz="1400" b="1" i="0" kern="1200">
                  <a:solidFill>
                    <a:srgbClr val="002677"/>
                  </a:solidFill>
                  <a:latin typeface="Danone One Condensed" panose="020B0504030202020204" pitchFamily="34" charset="77"/>
                  <a:ea typeface="+mn-ea"/>
                  <a:cs typeface="+mn-cs"/>
                </a:rPr>
                <a:t>KEY LEARNINGS:</a:t>
              </a: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38C4F7B8-61EF-BFBC-C244-5FDF9069F4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99361" y="256108"/>
              <a:ext cx="1879729" cy="564785"/>
            </a:xfrm>
            <a:prstGeom prst="rect">
              <a:avLst/>
            </a:prstGeom>
          </p:spPr>
        </p:pic>
        <p:pic>
          <p:nvPicPr>
            <p:cNvPr id="19" name="Imagem 18" descr="Logotipo&#10;&#10;Descrição gerada automaticamente">
              <a:extLst>
                <a:ext uri="{FF2B5EF4-FFF2-40B4-BE49-F238E27FC236}">
                  <a16:creationId xmlns:a16="http://schemas.microsoft.com/office/drawing/2014/main" id="{7A5AD9DC-6C99-C8C2-D11B-5631F6E60A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7620" y="6306311"/>
              <a:ext cx="1117340" cy="278678"/>
            </a:xfrm>
            <a:prstGeom prst="rect">
              <a:avLst/>
            </a:prstGeom>
          </p:spPr>
        </p:pic>
        <p:cxnSp>
          <p:nvCxnSpPr>
            <p:cNvPr id="54" name="Conector Reto 53">
              <a:extLst>
                <a:ext uri="{FF2B5EF4-FFF2-40B4-BE49-F238E27FC236}">
                  <a16:creationId xmlns:a16="http://schemas.microsoft.com/office/drawing/2014/main" id="{00AA8D46-48C4-D7D1-B720-9DEE58FD10A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947525" y="575527"/>
              <a:ext cx="2840875" cy="0"/>
            </a:xfrm>
            <a:prstGeom prst="line">
              <a:avLst/>
            </a:prstGeom>
            <a:ln>
              <a:solidFill>
                <a:srgbClr val="E6BF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DE6E9B76-B983-79AA-96C9-D10B91862298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6187940"/>
              <a:ext cx="3228789" cy="112853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lnSpc>
                  <a:spcPct val="90000"/>
                </a:lnSpc>
              </a:pPr>
              <a:r>
                <a:rPr lang="pt-BR" sz="1100" b="0" i="0">
                  <a:solidFill>
                    <a:srgbClr val="E6BF73"/>
                  </a:solidFill>
                  <a:latin typeface="Danone One Condensed" panose="020B0504030202020204" pitchFamily="34" charset="77"/>
                </a:rPr>
                <a:t>POINT OF CONTACT:</a:t>
              </a: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BB026211-D646-B3DF-1DBE-FB56128AC8F2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6486202"/>
              <a:ext cx="2452624" cy="112853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lvl="0" algn="l" defTabSz="914400" rtl="0" eaLnBrk="1" latinLnBrk="0" hangingPunct="1">
                <a:lnSpc>
                  <a:spcPct val="90000"/>
                </a:lnSpc>
              </a:pPr>
              <a:r>
                <a:rPr lang="pt-BR" sz="1100" b="0" i="0" kern="1200">
                  <a:solidFill>
                    <a:srgbClr val="E6BF73"/>
                  </a:solidFill>
                  <a:latin typeface="Danone One Condensed" panose="020B0504030202020204" pitchFamily="34" charset="77"/>
                  <a:ea typeface="+mn-ea"/>
                  <a:cs typeface="+mn-cs"/>
                </a:rPr>
                <a:t>CROSS-FUNCTIONAL TEAM:</a:t>
              </a:r>
            </a:p>
          </p:txBody>
        </p:sp>
        <p:sp>
          <p:nvSpPr>
            <p:cNvPr id="67" name="Retângulo 66">
              <a:extLst>
                <a:ext uri="{FF2B5EF4-FFF2-40B4-BE49-F238E27FC236}">
                  <a16:creationId xmlns:a16="http://schemas.microsoft.com/office/drawing/2014/main" id="{B24CCD3A-5219-DB8F-BC9C-D820641282EF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7740" y="347200"/>
              <a:ext cx="899875" cy="174530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lnSpc>
                  <a:spcPct val="90000"/>
                </a:lnSpc>
              </a:pPr>
              <a:r>
                <a:rPr lang="pt-BR" sz="1100" b="0" i="0">
                  <a:solidFill>
                    <a:srgbClr val="E6BF73"/>
                  </a:solidFill>
                  <a:latin typeface="Danone One Condensed" panose="020B0504030202020204" pitchFamily="34" charset="77"/>
                </a:rPr>
                <a:t>CATEGORY:</a:t>
              </a:r>
            </a:p>
          </p:txBody>
        </p:sp>
        <p:sp>
          <p:nvSpPr>
            <p:cNvPr id="68" name="Retângulo 67">
              <a:extLst>
                <a:ext uri="{FF2B5EF4-FFF2-40B4-BE49-F238E27FC236}">
                  <a16:creationId xmlns:a16="http://schemas.microsoft.com/office/drawing/2014/main" id="{9E6B888A-4FEF-E3A9-A909-7FFE6A2D2FA8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7740" y="643324"/>
              <a:ext cx="899875" cy="174530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lnSpc>
                  <a:spcPct val="90000"/>
                </a:lnSpc>
              </a:pPr>
              <a:r>
                <a:rPr lang="pt-BR" sz="1100" b="0" i="0">
                  <a:solidFill>
                    <a:srgbClr val="E6BF73"/>
                  </a:solidFill>
                  <a:latin typeface="Danone One Condensed" panose="020B0504030202020204" pitchFamily="34" charset="77"/>
                </a:rPr>
                <a:t>BRAND: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FD4D64A-2957-EBAB-0226-1C276AD6F2BE}"/>
                </a:ext>
              </a:extLst>
            </p:cNvPr>
            <p:cNvSpPr>
              <a:spLocks/>
            </p:cNvSpPr>
            <p:nvPr userDrawn="1"/>
          </p:nvSpPr>
          <p:spPr>
            <a:xfrm>
              <a:off x="416110" y="277017"/>
              <a:ext cx="590719" cy="59071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5000"/>
                </a:lnSpc>
              </a:pPr>
              <a:r>
                <a:rPr lang="pt-BR" sz="800" b="0" i="0">
                  <a:solidFill>
                    <a:schemeClr val="tx2"/>
                  </a:solidFill>
                  <a:latin typeface="Danone One Condensed" panose="020B0504030202020204" pitchFamily="34" charset="77"/>
                </a:rPr>
                <a:t>COUNTRY</a:t>
              </a:r>
              <a:br>
                <a:rPr lang="pt-BR" sz="800" b="0" i="0">
                  <a:solidFill>
                    <a:schemeClr val="tx2"/>
                  </a:solidFill>
                  <a:latin typeface="Danone One Condensed" panose="020B0504030202020204" pitchFamily="34" charset="77"/>
                </a:rPr>
              </a:br>
              <a:r>
                <a:rPr lang="pt-BR" sz="800" b="0" i="0">
                  <a:solidFill>
                    <a:schemeClr val="tx2"/>
                  </a:solidFill>
                  <a:latin typeface="Danone One Condensed" panose="020B0504030202020204" pitchFamily="34" charset="77"/>
                </a:rPr>
                <a:t>FLAG</a:t>
              </a:r>
            </a:p>
          </p:txBody>
        </p:sp>
        <p:cxnSp>
          <p:nvCxnSpPr>
            <p:cNvPr id="74" name="Conector Reto 73">
              <a:extLst>
                <a:ext uri="{FF2B5EF4-FFF2-40B4-BE49-F238E27FC236}">
                  <a16:creationId xmlns:a16="http://schemas.microsoft.com/office/drawing/2014/main" id="{2B7E9557-86B6-E99F-7523-5B74ACE39E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41475" y="6388600"/>
              <a:ext cx="5315379" cy="0"/>
            </a:xfrm>
            <a:prstGeom prst="line">
              <a:avLst/>
            </a:prstGeom>
            <a:ln>
              <a:solidFill>
                <a:srgbClr val="E6BF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Espaço Reservado para Conteúdo 56">
            <a:extLst>
              <a:ext uri="{FF2B5EF4-FFF2-40B4-BE49-F238E27FC236}">
                <a16:creationId xmlns:a16="http://schemas.microsoft.com/office/drawing/2014/main" id="{20E33132-1F73-D971-79B1-51C384F9CB1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4048" y="1135302"/>
            <a:ext cx="4945062" cy="285273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2677"/>
                </a:solidFill>
              </a:defRPr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52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Agrupar 116">
            <a:extLst>
              <a:ext uri="{FF2B5EF4-FFF2-40B4-BE49-F238E27FC236}">
                <a16:creationId xmlns:a16="http://schemas.microsoft.com/office/drawing/2014/main" id="{C1CED3F8-09BA-2B19-0643-1C7B9813362C}"/>
              </a:ext>
            </a:extLst>
          </p:cNvPr>
          <p:cNvGrpSpPr>
            <a:grpSpLocks/>
          </p:cNvGrpSpPr>
          <p:nvPr userDrawn="1"/>
        </p:nvGrpSpPr>
        <p:grpSpPr>
          <a:xfrm>
            <a:off x="416110" y="256108"/>
            <a:ext cx="11362980" cy="6342947"/>
            <a:chOff x="416110" y="256108"/>
            <a:chExt cx="11362980" cy="6342947"/>
          </a:xfrm>
        </p:grpSpPr>
        <p:sp>
          <p:nvSpPr>
            <p:cNvPr id="58" name="Espaço Reservado para Texto 26">
              <a:extLst>
                <a:ext uri="{FF2B5EF4-FFF2-40B4-BE49-F238E27FC236}">
                  <a16:creationId xmlns:a16="http://schemas.microsoft.com/office/drawing/2014/main" id="{A29A34F4-0534-6C13-1775-4EA841FDC12D}"/>
                </a:ext>
              </a:extLst>
            </p:cNvPr>
            <p:cNvSpPr>
              <a:spLocks noGrp="1"/>
            </p:cNvSpPr>
            <p:nvPr>
              <p:ph type="body" sz="quarter" idx="19" hasCustomPrompt="1"/>
            </p:nvPr>
          </p:nvSpPr>
          <p:spPr>
            <a:xfrm>
              <a:off x="743966" y="1237488"/>
              <a:ext cx="1441357" cy="175482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>
              <a:lvl1pPr>
                <a:defRPr sz="1200" b="0" i="0" cap="none">
                  <a:solidFill>
                    <a:srgbClr val="E6BF73"/>
                  </a:solidFill>
                  <a:latin typeface="Danone One Condensed" panose="020B0504030202020204" pitchFamily="34" charset="77"/>
                </a:defRPr>
              </a:lvl1pPr>
            </a:lstStyle>
            <a:p>
              <a:pPr lvl="0"/>
              <a:r>
                <a:rPr lang="pt-BR"/>
                <a:t>INSERT VIDEO OR IMAGE</a:t>
              </a:r>
            </a:p>
          </p:txBody>
        </p:sp>
        <p:sp>
          <p:nvSpPr>
            <p:cNvPr id="7" name="Retângulo Arredondado 6">
              <a:extLst>
                <a:ext uri="{FF2B5EF4-FFF2-40B4-BE49-F238E27FC236}">
                  <a16:creationId xmlns:a16="http://schemas.microsoft.com/office/drawing/2014/main" id="{84FE2DE0-9D28-33B4-A848-13103A862E2B}"/>
                </a:ext>
              </a:extLst>
            </p:cNvPr>
            <p:cNvSpPr>
              <a:spLocks/>
            </p:cNvSpPr>
            <p:nvPr userDrawn="1"/>
          </p:nvSpPr>
          <p:spPr>
            <a:xfrm>
              <a:off x="446723" y="955915"/>
              <a:ext cx="5380037" cy="3381307"/>
            </a:xfrm>
            <a:prstGeom prst="roundRect">
              <a:avLst>
                <a:gd name="adj" fmla="val 4865"/>
              </a:avLst>
            </a:prstGeom>
            <a:noFill/>
            <a:ln>
              <a:solidFill>
                <a:srgbClr val="E6BF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9" name="Retângulo Arredondado 8">
              <a:extLst>
                <a:ext uri="{FF2B5EF4-FFF2-40B4-BE49-F238E27FC236}">
                  <a16:creationId xmlns:a16="http://schemas.microsoft.com/office/drawing/2014/main" id="{BB6D68A8-128C-F7AC-1268-C3770310EE4F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5" y="955914"/>
              <a:ext cx="2870485" cy="1688431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BUSINESS</a:t>
              </a:r>
              <a:b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CHALLENGE:</a:t>
              </a: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10" name="Retângulo Arredondado 9">
              <a:extLst>
                <a:ext uri="{FF2B5EF4-FFF2-40B4-BE49-F238E27FC236}">
                  <a16:creationId xmlns:a16="http://schemas.microsoft.com/office/drawing/2014/main" id="{18E764FF-1C0D-1F9D-1C05-6A89FBA9E912}"/>
                </a:ext>
              </a:extLst>
            </p:cNvPr>
            <p:cNvSpPr>
              <a:spLocks/>
            </p:cNvSpPr>
            <p:nvPr userDrawn="1"/>
          </p:nvSpPr>
          <p:spPr>
            <a:xfrm>
              <a:off x="8903318" y="955915"/>
              <a:ext cx="2872122" cy="1700788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CONSUMER</a:t>
              </a:r>
              <a:b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INSIGHT:</a:t>
              </a: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11" name="Retângulo Arredondado 10">
              <a:extLst>
                <a:ext uri="{FF2B5EF4-FFF2-40B4-BE49-F238E27FC236}">
                  <a16:creationId xmlns:a16="http://schemas.microsoft.com/office/drawing/2014/main" id="{59789615-E3ED-E905-BD70-C02813CCB3A2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6" y="2718486"/>
              <a:ext cx="5822164" cy="1631092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INITIATIVE: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77"/>
                <a:ea typeface="+mn-ea"/>
                <a:cs typeface="+mn-cs"/>
              </a:endParaRPr>
            </a:p>
          </p:txBody>
        </p:sp>
        <p:sp>
          <p:nvSpPr>
            <p:cNvPr id="14" name="Retângulo Arredondado 13">
              <a:extLst>
                <a:ext uri="{FF2B5EF4-FFF2-40B4-BE49-F238E27FC236}">
                  <a16:creationId xmlns:a16="http://schemas.microsoft.com/office/drawing/2014/main" id="{12722E90-E8ED-AE38-66B3-4F9E108B9318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6" y="4423719"/>
              <a:ext cx="5822164" cy="1645533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BUSINESS RESULTS </a:t>
              </a:r>
              <a:r>
                <a: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(precise </a:t>
              </a:r>
              <a:r>
                <a:rPr kumimoji="0" lang="pt-BR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period</a:t>
              </a:r>
              <a:r>
                <a: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15" name="Retângulo Arredondado 14">
              <a:extLst>
                <a:ext uri="{FF2B5EF4-FFF2-40B4-BE49-F238E27FC236}">
                  <a16:creationId xmlns:a16="http://schemas.microsoft.com/office/drawing/2014/main" id="{0B942841-39B9-3FFA-7E6E-817F90171D0B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4411362"/>
              <a:ext cx="5380037" cy="1657890"/>
            </a:xfrm>
            <a:prstGeom prst="roundRect">
              <a:avLst>
                <a:gd name="adj" fmla="val 4865"/>
              </a:avLst>
            </a:prstGeom>
            <a:solidFill>
              <a:srgbClr val="E6B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KEY LEARNINGS:</a:t>
              </a: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38C4F7B8-61EF-BFBC-C244-5FDF9069F4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99361" y="256108"/>
              <a:ext cx="1879729" cy="564785"/>
            </a:xfrm>
            <a:prstGeom prst="rect">
              <a:avLst/>
            </a:prstGeom>
          </p:spPr>
        </p:pic>
        <p:pic>
          <p:nvPicPr>
            <p:cNvPr id="19" name="Imagem 18" descr="Logotipo&#10;&#10;Descrição gerada automaticamente">
              <a:extLst>
                <a:ext uri="{FF2B5EF4-FFF2-40B4-BE49-F238E27FC236}">
                  <a16:creationId xmlns:a16="http://schemas.microsoft.com/office/drawing/2014/main" id="{7A5AD9DC-6C99-C8C2-D11B-5631F6E60A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7620" y="6306311"/>
              <a:ext cx="1117340" cy="278678"/>
            </a:xfrm>
            <a:prstGeom prst="rect">
              <a:avLst/>
            </a:prstGeom>
          </p:spPr>
        </p:pic>
        <p:cxnSp>
          <p:nvCxnSpPr>
            <p:cNvPr id="54" name="Conector Reto 53">
              <a:extLst>
                <a:ext uri="{FF2B5EF4-FFF2-40B4-BE49-F238E27FC236}">
                  <a16:creationId xmlns:a16="http://schemas.microsoft.com/office/drawing/2014/main" id="{00AA8D46-48C4-D7D1-B720-9DEE58FD10A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947525" y="575527"/>
              <a:ext cx="2840875" cy="0"/>
            </a:xfrm>
            <a:prstGeom prst="line">
              <a:avLst/>
            </a:prstGeom>
            <a:ln>
              <a:solidFill>
                <a:srgbClr val="E6BF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DE6E9B76-B983-79AA-96C9-D10B91862298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6187940"/>
              <a:ext cx="3228789" cy="112853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POINT OF CONTACT:</a:t>
              </a: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BB026211-D646-B3DF-1DBE-FB56128AC8F2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6486202"/>
              <a:ext cx="2452624" cy="112853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CROSS-FUNCTIONAL TEAM:</a:t>
              </a:r>
            </a:p>
          </p:txBody>
        </p:sp>
        <p:sp>
          <p:nvSpPr>
            <p:cNvPr id="67" name="Retângulo 66">
              <a:extLst>
                <a:ext uri="{FF2B5EF4-FFF2-40B4-BE49-F238E27FC236}">
                  <a16:creationId xmlns:a16="http://schemas.microsoft.com/office/drawing/2014/main" id="{B24CCD3A-5219-DB8F-BC9C-D820641282EF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7740" y="347200"/>
              <a:ext cx="899875" cy="174530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CATEGORY:</a:t>
              </a:r>
            </a:p>
          </p:txBody>
        </p:sp>
        <p:sp>
          <p:nvSpPr>
            <p:cNvPr id="68" name="Retângulo 67">
              <a:extLst>
                <a:ext uri="{FF2B5EF4-FFF2-40B4-BE49-F238E27FC236}">
                  <a16:creationId xmlns:a16="http://schemas.microsoft.com/office/drawing/2014/main" id="{9E6B888A-4FEF-E3A9-A909-7FFE6A2D2FA8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7740" y="643324"/>
              <a:ext cx="899875" cy="174530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BRAND: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FD4D64A-2957-EBAB-0226-1C276AD6F2BE}"/>
                </a:ext>
              </a:extLst>
            </p:cNvPr>
            <p:cNvSpPr>
              <a:spLocks/>
            </p:cNvSpPr>
            <p:nvPr userDrawn="1"/>
          </p:nvSpPr>
          <p:spPr>
            <a:xfrm>
              <a:off x="416110" y="277017"/>
              <a:ext cx="590719" cy="59071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COUNTRY</a:t>
              </a:r>
              <a:b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FLAG</a:t>
              </a:r>
            </a:p>
          </p:txBody>
        </p:sp>
        <p:cxnSp>
          <p:nvCxnSpPr>
            <p:cNvPr id="74" name="Conector Reto 73">
              <a:extLst>
                <a:ext uri="{FF2B5EF4-FFF2-40B4-BE49-F238E27FC236}">
                  <a16:creationId xmlns:a16="http://schemas.microsoft.com/office/drawing/2014/main" id="{2B7E9557-86B6-E99F-7523-5B74ACE39E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41475" y="6388600"/>
              <a:ext cx="5315379" cy="0"/>
            </a:xfrm>
            <a:prstGeom prst="line">
              <a:avLst/>
            </a:prstGeom>
            <a:ln>
              <a:solidFill>
                <a:srgbClr val="E6BF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Espaço Reservado para Conteúdo 56">
            <a:extLst>
              <a:ext uri="{FF2B5EF4-FFF2-40B4-BE49-F238E27FC236}">
                <a16:creationId xmlns:a16="http://schemas.microsoft.com/office/drawing/2014/main" id="{20E33132-1F73-D971-79B1-51C384F9CB1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4048" y="1135302"/>
            <a:ext cx="4945062" cy="285273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2677"/>
                </a:solidFill>
              </a:defRPr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95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Agrupar 116">
            <a:extLst>
              <a:ext uri="{FF2B5EF4-FFF2-40B4-BE49-F238E27FC236}">
                <a16:creationId xmlns:a16="http://schemas.microsoft.com/office/drawing/2014/main" id="{C1CED3F8-09BA-2B19-0643-1C7B9813362C}"/>
              </a:ext>
            </a:extLst>
          </p:cNvPr>
          <p:cNvGrpSpPr>
            <a:grpSpLocks/>
          </p:cNvGrpSpPr>
          <p:nvPr userDrawn="1"/>
        </p:nvGrpSpPr>
        <p:grpSpPr>
          <a:xfrm>
            <a:off x="416110" y="256108"/>
            <a:ext cx="11362980" cy="6342947"/>
            <a:chOff x="416110" y="256108"/>
            <a:chExt cx="11362980" cy="6342947"/>
          </a:xfrm>
        </p:grpSpPr>
        <p:sp>
          <p:nvSpPr>
            <p:cNvPr id="58" name="Espaço Reservado para Texto 26">
              <a:extLst>
                <a:ext uri="{FF2B5EF4-FFF2-40B4-BE49-F238E27FC236}">
                  <a16:creationId xmlns:a16="http://schemas.microsoft.com/office/drawing/2014/main" id="{A29A34F4-0534-6C13-1775-4EA841FDC12D}"/>
                </a:ext>
              </a:extLst>
            </p:cNvPr>
            <p:cNvSpPr>
              <a:spLocks noGrp="1"/>
            </p:cNvSpPr>
            <p:nvPr>
              <p:ph type="body" sz="quarter" idx="19" hasCustomPrompt="1"/>
            </p:nvPr>
          </p:nvSpPr>
          <p:spPr>
            <a:xfrm>
              <a:off x="743966" y="1237488"/>
              <a:ext cx="1441357" cy="175482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>
              <a:lvl1pPr>
                <a:defRPr sz="1200" b="0" i="0" cap="none">
                  <a:solidFill>
                    <a:srgbClr val="E6BF73"/>
                  </a:solidFill>
                  <a:latin typeface="Danone One Condensed" panose="020B0504030202020204" pitchFamily="34" charset="77"/>
                </a:defRPr>
              </a:lvl1pPr>
            </a:lstStyle>
            <a:p>
              <a:pPr lvl="0"/>
              <a:r>
                <a:rPr lang="pt-BR"/>
                <a:t>INSERT VIDEO OR IMAGE</a:t>
              </a:r>
            </a:p>
          </p:txBody>
        </p:sp>
        <p:sp>
          <p:nvSpPr>
            <p:cNvPr id="7" name="Retângulo Arredondado 6">
              <a:extLst>
                <a:ext uri="{FF2B5EF4-FFF2-40B4-BE49-F238E27FC236}">
                  <a16:creationId xmlns:a16="http://schemas.microsoft.com/office/drawing/2014/main" id="{84FE2DE0-9D28-33B4-A848-13103A862E2B}"/>
                </a:ext>
              </a:extLst>
            </p:cNvPr>
            <p:cNvSpPr>
              <a:spLocks/>
            </p:cNvSpPr>
            <p:nvPr userDrawn="1"/>
          </p:nvSpPr>
          <p:spPr>
            <a:xfrm>
              <a:off x="446723" y="955915"/>
              <a:ext cx="5380037" cy="3381307"/>
            </a:xfrm>
            <a:prstGeom prst="roundRect">
              <a:avLst>
                <a:gd name="adj" fmla="val 4865"/>
              </a:avLst>
            </a:prstGeom>
            <a:noFill/>
            <a:ln>
              <a:solidFill>
                <a:srgbClr val="E6BF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9" name="Retângulo Arredondado 8">
              <a:extLst>
                <a:ext uri="{FF2B5EF4-FFF2-40B4-BE49-F238E27FC236}">
                  <a16:creationId xmlns:a16="http://schemas.microsoft.com/office/drawing/2014/main" id="{BB6D68A8-128C-F7AC-1268-C3770310EE4F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5" y="955914"/>
              <a:ext cx="2870485" cy="1688431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BUSINESS</a:t>
              </a:r>
              <a:b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CHALLENGE:</a:t>
              </a: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10" name="Retângulo Arredondado 9">
              <a:extLst>
                <a:ext uri="{FF2B5EF4-FFF2-40B4-BE49-F238E27FC236}">
                  <a16:creationId xmlns:a16="http://schemas.microsoft.com/office/drawing/2014/main" id="{18E764FF-1C0D-1F9D-1C05-6A89FBA9E912}"/>
                </a:ext>
              </a:extLst>
            </p:cNvPr>
            <p:cNvSpPr>
              <a:spLocks/>
            </p:cNvSpPr>
            <p:nvPr userDrawn="1"/>
          </p:nvSpPr>
          <p:spPr>
            <a:xfrm>
              <a:off x="8903318" y="955915"/>
              <a:ext cx="2872122" cy="1700788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CONSUMER</a:t>
              </a:r>
              <a:b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INSIGHT:</a:t>
              </a: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11" name="Retângulo Arredondado 10">
              <a:extLst>
                <a:ext uri="{FF2B5EF4-FFF2-40B4-BE49-F238E27FC236}">
                  <a16:creationId xmlns:a16="http://schemas.microsoft.com/office/drawing/2014/main" id="{59789615-E3ED-E905-BD70-C02813CCB3A2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6" y="2718486"/>
              <a:ext cx="5822164" cy="1631092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INITIATIVE: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77"/>
                <a:ea typeface="+mn-ea"/>
                <a:cs typeface="+mn-cs"/>
              </a:endParaRPr>
            </a:p>
          </p:txBody>
        </p:sp>
        <p:sp>
          <p:nvSpPr>
            <p:cNvPr id="14" name="Retângulo Arredondado 13">
              <a:extLst>
                <a:ext uri="{FF2B5EF4-FFF2-40B4-BE49-F238E27FC236}">
                  <a16:creationId xmlns:a16="http://schemas.microsoft.com/office/drawing/2014/main" id="{12722E90-E8ED-AE38-66B3-4F9E108B9318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6" y="4423719"/>
              <a:ext cx="5822164" cy="1645533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BUSINESS RESULTS </a:t>
              </a:r>
              <a:r>
                <a: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(precise </a:t>
              </a:r>
              <a:r>
                <a:rPr kumimoji="0" lang="pt-BR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period</a:t>
              </a:r>
              <a:r>
                <a: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15" name="Retângulo Arredondado 14">
              <a:extLst>
                <a:ext uri="{FF2B5EF4-FFF2-40B4-BE49-F238E27FC236}">
                  <a16:creationId xmlns:a16="http://schemas.microsoft.com/office/drawing/2014/main" id="{0B942841-39B9-3FFA-7E6E-817F90171D0B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4411362"/>
              <a:ext cx="5380037" cy="1657890"/>
            </a:xfrm>
            <a:prstGeom prst="roundRect">
              <a:avLst>
                <a:gd name="adj" fmla="val 4865"/>
              </a:avLst>
            </a:prstGeom>
            <a:solidFill>
              <a:srgbClr val="E6B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KEY LEARNINGS:</a:t>
              </a: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38C4F7B8-61EF-BFBC-C244-5FDF9069F4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99361" y="256108"/>
              <a:ext cx="1879729" cy="564785"/>
            </a:xfrm>
            <a:prstGeom prst="rect">
              <a:avLst/>
            </a:prstGeom>
          </p:spPr>
        </p:pic>
        <p:pic>
          <p:nvPicPr>
            <p:cNvPr id="19" name="Imagem 18" descr="Logotipo&#10;&#10;Descrição gerada automaticamente">
              <a:extLst>
                <a:ext uri="{FF2B5EF4-FFF2-40B4-BE49-F238E27FC236}">
                  <a16:creationId xmlns:a16="http://schemas.microsoft.com/office/drawing/2014/main" id="{7A5AD9DC-6C99-C8C2-D11B-5631F6E60A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7620" y="6306311"/>
              <a:ext cx="1117340" cy="278678"/>
            </a:xfrm>
            <a:prstGeom prst="rect">
              <a:avLst/>
            </a:prstGeom>
          </p:spPr>
        </p:pic>
        <p:cxnSp>
          <p:nvCxnSpPr>
            <p:cNvPr id="54" name="Conector Reto 53">
              <a:extLst>
                <a:ext uri="{FF2B5EF4-FFF2-40B4-BE49-F238E27FC236}">
                  <a16:creationId xmlns:a16="http://schemas.microsoft.com/office/drawing/2014/main" id="{00AA8D46-48C4-D7D1-B720-9DEE58FD10A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947525" y="575527"/>
              <a:ext cx="2840875" cy="0"/>
            </a:xfrm>
            <a:prstGeom prst="line">
              <a:avLst/>
            </a:prstGeom>
            <a:ln>
              <a:solidFill>
                <a:srgbClr val="E6BF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DE6E9B76-B983-79AA-96C9-D10B91862298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6187940"/>
              <a:ext cx="3228789" cy="112853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POINT OF CONTACT:</a:t>
              </a: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BB026211-D646-B3DF-1DBE-FB56128AC8F2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6486202"/>
              <a:ext cx="2452624" cy="112853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CROSS-FUNCTIONAL TEAM:</a:t>
              </a:r>
            </a:p>
          </p:txBody>
        </p:sp>
        <p:sp>
          <p:nvSpPr>
            <p:cNvPr id="67" name="Retângulo 66">
              <a:extLst>
                <a:ext uri="{FF2B5EF4-FFF2-40B4-BE49-F238E27FC236}">
                  <a16:creationId xmlns:a16="http://schemas.microsoft.com/office/drawing/2014/main" id="{B24CCD3A-5219-DB8F-BC9C-D820641282EF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7740" y="347200"/>
              <a:ext cx="899875" cy="174530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CATEGORY:</a:t>
              </a:r>
            </a:p>
          </p:txBody>
        </p:sp>
        <p:sp>
          <p:nvSpPr>
            <p:cNvPr id="68" name="Retângulo 67">
              <a:extLst>
                <a:ext uri="{FF2B5EF4-FFF2-40B4-BE49-F238E27FC236}">
                  <a16:creationId xmlns:a16="http://schemas.microsoft.com/office/drawing/2014/main" id="{9E6B888A-4FEF-E3A9-A909-7FFE6A2D2FA8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7740" y="643324"/>
              <a:ext cx="899875" cy="174530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BRAND: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FD4D64A-2957-EBAB-0226-1C276AD6F2BE}"/>
                </a:ext>
              </a:extLst>
            </p:cNvPr>
            <p:cNvSpPr>
              <a:spLocks/>
            </p:cNvSpPr>
            <p:nvPr userDrawn="1"/>
          </p:nvSpPr>
          <p:spPr>
            <a:xfrm>
              <a:off x="416110" y="277017"/>
              <a:ext cx="590719" cy="59071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COUNTRY</a:t>
              </a:r>
              <a:b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FLAG</a:t>
              </a:r>
            </a:p>
          </p:txBody>
        </p:sp>
        <p:cxnSp>
          <p:nvCxnSpPr>
            <p:cNvPr id="74" name="Conector Reto 73">
              <a:extLst>
                <a:ext uri="{FF2B5EF4-FFF2-40B4-BE49-F238E27FC236}">
                  <a16:creationId xmlns:a16="http://schemas.microsoft.com/office/drawing/2014/main" id="{2B7E9557-86B6-E99F-7523-5B74ACE39E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41475" y="6388600"/>
              <a:ext cx="5315379" cy="0"/>
            </a:xfrm>
            <a:prstGeom prst="line">
              <a:avLst/>
            </a:prstGeom>
            <a:ln>
              <a:solidFill>
                <a:srgbClr val="E6BF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Espaço Reservado para Conteúdo 56">
            <a:extLst>
              <a:ext uri="{FF2B5EF4-FFF2-40B4-BE49-F238E27FC236}">
                <a16:creationId xmlns:a16="http://schemas.microsoft.com/office/drawing/2014/main" id="{20E33132-1F73-D971-79B1-51C384F9CB1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4048" y="1135302"/>
            <a:ext cx="4945062" cy="285273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2677"/>
                </a:solidFill>
              </a:defRPr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82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Agrupar 116">
            <a:extLst>
              <a:ext uri="{FF2B5EF4-FFF2-40B4-BE49-F238E27FC236}">
                <a16:creationId xmlns:a16="http://schemas.microsoft.com/office/drawing/2014/main" id="{C1CED3F8-09BA-2B19-0643-1C7B9813362C}"/>
              </a:ext>
            </a:extLst>
          </p:cNvPr>
          <p:cNvGrpSpPr>
            <a:grpSpLocks/>
          </p:cNvGrpSpPr>
          <p:nvPr userDrawn="1"/>
        </p:nvGrpSpPr>
        <p:grpSpPr>
          <a:xfrm>
            <a:off x="416110" y="256108"/>
            <a:ext cx="11362980" cy="6342947"/>
            <a:chOff x="416110" y="256108"/>
            <a:chExt cx="11362980" cy="6342947"/>
          </a:xfrm>
        </p:grpSpPr>
        <p:sp>
          <p:nvSpPr>
            <p:cNvPr id="58" name="Espaço Reservado para Texto 26">
              <a:extLst>
                <a:ext uri="{FF2B5EF4-FFF2-40B4-BE49-F238E27FC236}">
                  <a16:creationId xmlns:a16="http://schemas.microsoft.com/office/drawing/2014/main" id="{A29A34F4-0534-6C13-1775-4EA841FDC12D}"/>
                </a:ext>
              </a:extLst>
            </p:cNvPr>
            <p:cNvSpPr>
              <a:spLocks noGrp="1"/>
            </p:cNvSpPr>
            <p:nvPr>
              <p:ph type="body" sz="quarter" idx="19" hasCustomPrompt="1"/>
            </p:nvPr>
          </p:nvSpPr>
          <p:spPr>
            <a:xfrm>
              <a:off x="743966" y="1237488"/>
              <a:ext cx="1441357" cy="175482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>
              <a:lvl1pPr>
                <a:defRPr sz="1200" b="0" i="0" cap="none">
                  <a:solidFill>
                    <a:srgbClr val="E6BF73"/>
                  </a:solidFill>
                  <a:latin typeface="Danone One Condensed" panose="020B0504030202020204" pitchFamily="34" charset="77"/>
                </a:defRPr>
              </a:lvl1pPr>
            </a:lstStyle>
            <a:p>
              <a:pPr lvl="0"/>
              <a:r>
                <a:rPr lang="pt-BR"/>
                <a:t>INSERT VIDEO OR IMAGE</a:t>
              </a:r>
            </a:p>
          </p:txBody>
        </p:sp>
        <p:sp>
          <p:nvSpPr>
            <p:cNvPr id="7" name="Retângulo Arredondado 6">
              <a:extLst>
                <a:ext uri="{FF2B5EF4-FFF2-40B4-BE49-F238E27FC236}">
                  <a16:creationId xmlns:a16="http://schemas.microsoft.com/office/drawing/2014/main" id="{84FE2DE0-9D28-33B4-A848-13103A862E2B}"/>
                </a:ext>
              </a:extLst>
            </p:cNvPr>
            <p:cNvSpPr>
              <a:spLocks/>
            </p:cNvSpPr>
            <p:nvPr userDrawn="1"/>
          </p:nvSpPr>
          <p:spPr>
            <a:xfrm>
              <a:off x="446723" y="955915"/>
              <a:ext cx="5380037" cy="3381307"/>
            </a:xfrm>
            <a:prstGeom prst="roundRect">
              <a:avLst>
                <a:gd name="adj" fmla="val 4865"/>
              </a:avLst>
            </a:prstGeom>
            <a:noFill/>
            <a:ln>
              <a:solidFill>
                <a:srgbClr val="E6BF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9" name="Retângulo Arredondado 8">
              <a:extLst>
                <a:ext uri="{FF2B5EF4-FFF2-40B4-BE49-F238E27FC236}">
                  <a16:creationId xmlns:a16="http://schemas.microsoft.com/office/drawing/2014/main" id="{BB6D68A8-128C-F7AC-1268-C3770310EE4F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5" y="955914"/>
              <a:ext cx="2870485" cy="1688431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BUSINESS</a:t>
              </a:r>
              <a:b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CHALLENGE:</a:t>
              </a: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10" name="Retângulo Arredondado 9">
              <a:extLst>
                <a:ext uri="{FF2B5EF4-FFF2-40B4-BE49-F238E27FC236}">
                  <a16:creationId xmlns:a16="http://schemas.microsoft.com/office/drawing/2014/main" id="{18E764FF-1C0D-1F9D-1C05-6A89FBA9E912}"/>
                </a:ext>
              </a:extLst>
            </p:cNvPr>
            <p:cNvSpPr>
              <a:spLocks/>
            </p:cNvSpPr>
            <p:nvPr userDrawn="1"/>
          </p:nvSpPr>
          <p:spPr>
            <a:xfrm>
              <a:off x="8903318" y="955915"/>
              <a:ext cx="2872122" cy="1700788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CONSUMER</a:t>
              </a:r>
              <a:b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INSIGHT:</a:t>
              </a: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11" name="Retângulo Arredondado 10">
              <a:extLst>
                <a:ext uri="{FF2B5EF4-FFF2-40B4-BE49-F238E27FC236}">
                  <a16:creationId xmlns:a16="http://schemas.microsoft.com/office/drawing/2014/main" id="{59789615-E3ED-E905-BD70-C02813CCB3A2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6" y="2718486"/>
              <a:ext cx="5822164" cy="1631092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INITIATIVE: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77"/>
                <a:ea typeface="+mn-ea"/>
                <a:cs typeface="+mn-cs"/>
              </a:endParaRPr>
            </a:p>
          </p:txBody>
        </p:sp>
        <p:sp>
          <p:nvSpPr>
            <p:cNvPr id="14" name="Retângulo Arredondado 13">
              <a:extLst>
                <a:ext uri="{FF2B5EF4-FFF2-40B4-BE49-F238E27FC236}">
                  <a16:creationId xmlns:a16="http://schemas.microsoft.com/office/drawing/2014/main" id="{12722E90-E8ED-AE38-66B3-4F9E108B9318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3276" y="4423719"/>
              <a:ext cx="5822164" cy="1645533"/>
            </a:xfrm>
            <a:prstGeom prst="roundRect">
              <a:avLst>
                <a:gd name="adj" fmla="val 48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BUSINESS RESULTS </a:t>
              </a:r>
              <a:r>
                <a: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(precise </a:t>
              </a:r>
              <a:r>
                <a:rPr kumimoji="0" lang="pt-BR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period</a:t>
              </a:r>
              <a:r>
                <a: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15" name="Retângulo Arredondado 14">
              <a:extLst>
                <a:ext uri="{FF2B5EF4-FFF2-40B4-BE49-F238E27FC236}">
                  <a16:creationId xmlns:a16="http://schemas.microsoft.com/office/drawing/2014/main" id="{0B942841-39B9-3FFA-7E6E-817F90171D0B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4411362"/>
              <a:ext cx="5380037" cy="1657890"/>
            </a:xfrm>
            <a:prstGeom prst="roundRect">
              <a:avLst>
                <a:gd name="adj" fmla="val 4865"/>
              </a:avLst>
            </a:prstGeom>
            <a:solidFill>
              <a:srgbClr val="E6BF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KEY LEARNINGS:</a:t>
              </a: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38C4F7B8-61EF-BFBC-C244-5FDF9069F4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99361" y="256108"/>
              <a:ext cx="1879729" cy="564785"/>
            </a:xfrm>
            <a:prstGeom prst="rect">
              <a:avLst/>
            </a:prstGeom>
          </p:spPr>
        </p:pic>
        <p:pic>
          <p:nvPicPr>
            <p:cNvPr id="19" name="Imagem 18" descr="Logotipo&#10;&#10;Descrição gerada automaticamente">
              <a:extLst>
                <a:ext uri="{FF2B5EF4-FFF2-40B4-BE49-F238E27FC236}">
                  <a16:creationId xmlns:a16="http://schemas.microsoft.com/office/drawing/2014/main" id="{7A5AD9DC-6C99-C8C2-D11B-5631F6E60A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7620" y="6306311"/>
              <a:ext cx="1117340" cy="278678"/>
            </a:xfrm>
            <a:prstGeom prst="rect">
              <a:avLst/>
            </a:prstGeom>
          </p:spPr>
        </p:pic>
        <p:cxnSp>
          <p:nvCxnSpPr>
            <p:cNvPr id="54" name="Conector Reto 53">
              <a:extLst>
                <a:ext uri="{FF2B5EF4-FFF2-40B4-BE49-F238E27FC236}">
                  <a16:creationId xmlns:a16="http://schemas.microsoft.com/office/drawing/2014/main" id="{00AA8D46-48C4-D7D1-B720-9DEE58FD10A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947525" y="575527"/>
              <a:ext cx="2840875" cy="0"/>
            </a:xfrm>
            <a:prstGeom prst="line">
              <a:avLst/>
            </a:prstGeom>
            <a:ln>
              <a:solidFill>
                <a:srgbClr val="E6BF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DE6E9B76-B983-79AA-96C9-D10B91862298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6187940"/>
              <a:ext cx="3228789" cy="112853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POINT OF CONTACT:</a:t>
              </a: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BB026211-D646-B3DF-1DBE-FB56128AC8F2}"/>
                </a:ext>
              </a:extLst>
            </p:cNvPr>
            <p:cNvSpPr>
              <a:spLocks/>
            </p:cNvSpPr>
            <p:nvPr userDrawn="1"/>
          </p:nvSpPr>
          <p:spPr>
            <a:xfrm>
              <a:off x="441475" y="6486202"/>
              <a:ext cx="2452624" cy="112853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CROSS-FUNCTIONAL TEAM:</a:t>
              </a:r>
            </a:p>
          </p:txBody>
        </p:sp>
        <p:sp>
          <p:nvSpPr>
            <p:cNvPr id="67" name="Retângulo 66">
              <a:extLst>
                <a:ext uri="{FF2B5EF4-FFF2-40B4-BE49-F238E27FC236}">
                  <a16:creationId xmlns:a16="http://schemas.microsoft.com/office/drawing/2014/main" id="{B24CCD3A-5219-DB8F-BC9C-D820641282EF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7740" y="347200"/>
              <a:ext cx="899875" cy="174530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CATEGORY:</a:t>
              </a:r>
            </a:p>
          </p:txBody>
        </p:sp>
        <p:sp>
          <p:nvSpPr>
            <p:cNvPr id="68" name="Retângulo 67">
              <a:extLst>
                <a:ext uri="{FF2B5EF4-FFF2-40B4-BE49-F238E27FC236}">
                  <a16:creationId xmlns:a16="http://schemas.microsoft.com/office/drawing/2014/main" id="{9E6B888A-4FEF-E3A9-A909-7FFE6A2D2FA8}"/>
                </a:ext>
              </a:extLst>
            </p:cNvPr>
            <p:cNvSpPr>
              <a:spLocks/>
            </p:cNvSpPr>
            <p:nvPr userDrawn="1"/>
          </p:nvSpPr>
          <p:spPr>
            <a:xfrm>
              <a:off x="5957740" y="643324"/>
              <a:ext cx="899875" cy="174530"/>
            </a:xfrm>
            <a:prstGeom prst="rect">
              <a:avLst/>
            </a:prstGeom>
            <a:solidFill>
              <a:srgbClr val="0026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>
                  <a:ln>
                    <a:noFill/>
                  </a:ln>
                  <a:solidFill>
                    <a:srgbClr val="E6BF73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BRAND: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FD4D64A-2957-EBAB-0226-1C276AD6F2BE}"/>
                </a:ext>
              </a:extLst>
            </p:cNvPr>
            <p:cNvSpPr>
              <a:spLocks/>
            </p:cNvSpPr>
            <p:nvPr userDrawn="1"/>
          </p:nvSpPr>
          <p:spPr>
            <a:xfrm>
              <a:off x="416110" y="277017"/>
              <a:ext cx="590719" cy="59071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COUNTRY</a:t>
              </a:r>
              <a:b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</a:b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77"/>
                  <a:ea typeface="+mn-ea"/>
                  <a:cs typeface="+mn-cs"/>
                </a:rPr>
                <a:t>FLAG</a:t>
              </a:r>
            </a:p>
          </p:txBody>
        </p:sp>
        <p:cxnSp>
          <p:nvCxnSpPr>
            <p:cNvPr id="74" name="Conector Reto 73">
              <a:extLst>
                <a:ext uri="{FF2B5EF4-FFF2-40B4-BE49-F238E27FC236}">
                  <a16:creationId xmlns:a16="http://schemas.microsoft.com/office/drawing/2014/main" id="{2B7E9557-86B6-E99F-7523-5B74ACE39E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41475" y="6388600"/>
              <a:ext cx="5315379" cy="0"/>
            </a:xfrm>
            <a:prstGeom prst="line">
              <a:avLst/>
            </a:prstGeom>
            <a:ln>
              <a:solidFill>
                <a:srgbClr val="E6BF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Espaço Reservado para Conteúdo 56">
            <a:extLst>
              <a:ext uri="{FF2B5EF4-FFF2-40B4-BE49-F238E27FC236}">
                <a16:creationId xmlns:a16="http://schemas.microsoft.com/office/drawing/2014/main" id="{20E33132-1F73-D971-79B1-51C384F9CB1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4048" y="1135302"/>
            <a:ext cx="4945062" cy="285273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2677"/>
                </a:solidFill>
              </a:defRPr>
            </a:lvl1pPr>
          </a:lstStyle>
          <a:p>
            <a:pPr lv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96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09458-091E-B49E-7EDF-BE00CC649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88839A-5603-7DC3-D857-206FB4F3A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6C558-561F-AFC0-A4A3-6C08BF670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7F5A2-84E1-4863-9532-3A64CBAA6EBF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46B12-4340-036D-5AD2-B15DBBCA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08D32-F61C-1E21-4EA7-5A57D35F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4D82-0414-4439-9B3F-BE853D68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0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4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989C685-0293-2640-C34A-C4E23AD3E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2D0836-19CF-3633-4E33-023E02A5D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D24826-D96A-468A-6BA4-D46A51D2C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4F9B6-D689-41C7-B84F-6F5BF10EE71B}" type="datetimeFigureOut">
              <a:rPr lang="it-IT" smtClean="0"/>
              <a:t>09/07/2025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029674E-32D8-5E15-B78D-47A5D039B0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E2479F-4F5B-7A42-1B3F-89967F069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F71DA-9A96-4B1A-A2E2-8406B465657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100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6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 6" hidden="1">
            <a:extLst>
              <a:ext uri="{FF2B5EF4-FFF2-40B4-BE49-F238E27FC236}">
                <a16:creationId xmlns:a16="http://schemas.microsoft.com/office/drawing/2014/main" id="{88921370-939C-431F-8B56-F5C5E30419B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437330399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416" imgH="416" progId="TCLayout.ActiveDocument.1">
                  <p:embed/>
                </p:oleObj>
              </mc:Choice>
              <mc:Fallback>
                <p:oleObj name="think-cell Slide" r:id="rId8" imgW="416" imgH="416" progId="TCLayout.ActiveDocument.1">
                  <p:embed/>
                  <p:pic>
                    <p:nvPicPr>
                      <p:cNvPr id="7" name="Objet 6" hidden="1">
                        <a:extLst>
                          <a:ext uri="{FF2B5EF4-FFF2-40B4-BE49-F238E27FC236}">
                            <a16:creationId xmlns:a16="http://schemas.microsoft.com/office/drawing/2014/main" id="{88921370-939C-431F-8B56-F5C5E30419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7348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 cap="all" baseline="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79388" indent="-179388" algn="l" defTabSz="914400" rtl="0" eaLnBrk="1" latinLnBrk="0" hangingPunct="1">
        <a:lnSpc>
          <a:spcPct val="90000"/>
        </a:lnSpc>
        <a:spcBef>
          <a:spcPts val="500"/>
        </a:spcBef>
        <a:buFont typeface="Oswald Light" pitchFamily="2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179388" algn="l" defTabSz="914400" rtl="0" eaLnBrk="1" latinLnBrk="0" hangingPunct="1">
        <a:lnSpc>
          <a:spcPct val="90000"/>
        </a:lnSpc>
        <a:spcBef>
          <a:spcPts val="500"/>
        </a:spcBef>
        <a:buFont typeface="Oswald Light" pitchFamily="2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288">
          <p15:clr>
            <a:srgbClr val="F26B43"/>
          </p15:clr>
        </p15:guide>
        <p15:guide id="2" orient="horz" pos="255">
          <p15:clr>
            <a:srgbClr val="F26B43"/>
          </p15:clr>
        </p15:guide>
        <p15:guide id="3" pos="371">
          <p15:clr>
            <a:srgbClr val="F26B43"/>
          </p15:clr>
        </p15:guide>
        <p15:guide id="4" orient="horz" pos="4065">
          <p15:clr>
            <a:srgbClr val="F26B43"/>
          </p15:clr>
        </p15:guide>
        <p15:guide id="5" pos="7197">
          <p15:clr>
            <a:srgbClr val="F26B43"/>
          </p15:clr>
        </p15:guide>
        <p15:guide id="6" orient="horz" pos="699">
          <p15:clr>
            <a:srgbClr val="F26B43"/>
          </p15:clr>
        </p15:guide>
        <p15:guide id="7" orient="horz" pos="935">
          <p15:clr>
            <a:srgbClr val="F26B43"/>
          </p15:clr>
        </p15:guide>
        <p15:guide id="8" orient="horz" pos="107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emf"/><Relationship Id="rId18" Type="http://schemas.openxmlformats.org/officeDocument/2006/relationships/image" Target="../media/image20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jpeg"/><Relationship Id="rId2" Type="http://schemas.openxmlformats.org/officeDocument/2006/relationships/video" Target="../media/media1.mp4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lIns="91440" tIns="45720" rIns="91440" bIns="45720"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BEST PRACTICE: ITALY</a:t>
            </a: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Fortini as 1st ONS in eating disorders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463" y="4397793"/>
            <a:ext cx="5449479" cy="411381"/>
          </a:xfrm>
        </p:spPr>
        <p:txBody>
          <a:bodyPr lIns="91440" tIns="45720" rIns="91440" bIns="45720"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/>
              </a:rPr>
              <a:t>May’24</a:t>
            </a:r>
            <a:endParaRPr lang="en-GB" dirty="0">
              <a:solidFill>
                <a:srgbClr val="FFFFFF"/>
              </a:solidFill>
              <a:latin typeface="Founders Grotesk Bold" panose="020B0803030202060203" pitchFamily="34" charset="0"/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tangolo 47">
            <a:extLst>
              <a:ext uri="{FF2B5EF4-FFF2-40B4-BE49-F238E27FC236}">
                <a16:creationId xmlns:a16="http://schemas.microsoft.com/office/drawing/2014/main" id="{8220C564-6E60-9051-BD70-D0C0BA7FD802}"/>
              </a:ext>
            </a:extLst>
          </p:cNvPr>
          <p:cNvSpPr/>
          <p:nvPr/>
        </p:nvSpPr>
        <p:spPr>
          <a:xfrm>
            <a:off x="464649" y="1010680"/>
            <a:ext cx="5343685" cy="3225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64" name="CaixaDeTexto 163">
            <a:extLst>
              <a:ext uri="{FF2B5EF4-FFF2-40B4-BE49-F238E27FC236}">
                <a16:creationId xmlns:a16="http://schemas.microsoft.com/office/drawing/2014/main" id="{BC06ED7A-EF0E-0648-ECC5-B4BF20941E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85840" y="4823098"/>
            <a:ext cx="5577840" cy="1131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NS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growth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YTD May ‘24: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All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channels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+134k€ (</a:t>
            </a: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+28% </a:t>
            </a:r>
            <a:r>
              <a:rPr kumimoji="0" lang="pt-BR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vs</a:t>
            </a: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py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Ecomm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: +140%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Light" panose="020B0304030202020204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MS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Value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YTD April ‘24 (Only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pharma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):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+400bps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Light" panose="020B0304030202020204" pitchFamily="34" charset="77"/>
              <a:ea typeface="+mn-ea"/>
              <a:cs typeface="+mn-cs"/>
            </a:endParaRPr>
          </a:p>
        </p:txBody>
      </p:sp>
      <p:sp>
        <p:nvSpPr>
          <p:cNvPr id="165" name="CaixaDeTexto 164">
            <a:extLst>
              <a:ext uri="{FF2B5EF4-FFF2-40B4-BE49-F238E27FC236}">
                <a16:creationId xmlns:a16="http://schemas.microsoft.com/office/drawing/2014/main" id="{AC39758B-50AF-14A1-D314-6CCAA34F44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75680" y="3080932"/>
            <a:ext cx="558800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360°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strategy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to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lead DRM in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Restrictive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Eating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disorders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MEDICAL EVIDENCE &amp; MARKET SHAPING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: Real world clinical data generation with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Ospedale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Pediatrico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B.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Gesù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(Rome), Partnership with KOLs and relevant scientific societies to develop a national consensus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HCP SCOUTING AND DETAILING: 189 ED ped centers targeted (90 already covered),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tailored VALUE PROPOSITION, 5 regional events with Scientific Societies’ endorsement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DTP SUPPORT VIA PATIENT ASSOCIATION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: 25 creative labs (&gt;350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patiens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) and amplification campaign to support people with ED (&gt;4Mio contacts YTD June ‘24)</a:t>
            </a: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Light" panose="020B0304030202020204" pitchFamily="34" charset="77"/>
              <a:ea typeface="+mn-ea"/>
              <a:cs typeface="+mn-cs"/>
            </a:endParaRPr>
          </a:p>
        </p:txBody>
      </p:sp>
      <p:sp>
        <p:nvSpPr>
          <p:cNvPr id="166" name="CaixaDeTexto 165">
            <a:extLst>
              <a:ext uri="{FF2B5EF4-FFF2-40B4-BE49-F238E27FC236}">
                <a16:creationId xmlns:a16="http://schemas.microsoft.com/office/drawing/2014/main" id="{42E45644-16ED-84F3-B62A-74614B65C5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55360" y="1432560"/>
            <a:ext cx="263144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In Italy 3.6Mio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people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suffering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from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eating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disorders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(500K Anorexia &amp;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Arfid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67%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adolescents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, 20%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of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patients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&lt; 14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+30%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Hospitalizations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after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Covid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period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2ND cause of death in adolescents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Sources: SISDCA (2021-2022)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Light" panose="020B0304030202020204" pitchFamily="34" charset="77"/>
              <a:ea typeface="+mn-ea"/>
              <a:cs typeface="+mn-cs"/>
            </a:endParaRPr>
          </a:p>
        </p:txBody>
      </p:sp>
      <p:sp>
        <p:nvSpPr>
          <p:cNvPr id="167" name="CaixaDeTexto 166">
            <a:extLst>
              <a:ext uri="{FF2B5EF4-FFF2-40B4-BE49-F238E27FC236}">
                <a16:creationId xmlns:a16="http://schemas.microsoft.com/office/drawing/2014/main" id="{715C8906-A320-1EF3-9233-F474B2D8ED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60768" y="4742694"/>
            <a:ext cx="495300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ED and anorexia are a real social issue in Italy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Fortini Compact perceived by HCPs as tailored product for patients with restrictive ED (low volume):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room to expand penetration (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TA sizing/EOC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WIP)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HCPs need to optimize patient management to prevent/reverse short and long term health complications: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need for national consensus and protocols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Strong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need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for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awareness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/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support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from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parents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and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children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with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ED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  <a:sym typeface="Wingdings" panose="05000000000000000000" pitchFamily="2" charset="2"/>
              </a:rPr>
              <a:t> Danone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  <a:sym typeface="Wingdings" panose="05000000000000000000" pitchFamily="2" charset="2"/>
              </a:rPr>
              <a:t>to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  <a:sym typeface="Wingdings" panose="05000000000000000000" pitchFamily="2" charset="2"/>
              </a:rPr>
              <a:t>be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  <a:sym typeface="Wingdings" panose="05000000000000000000" pitchFamily="2" charset="2"/>
              </a:rPr>
              <a:t>the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  <a:sym typeface="Wingdings" panose="05000000000000000000" pitchFamily="2" charset="2"/>
              </a:rPr>
              <a:t> 1st in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  <a:sym typeface="Wingdings" panose="05000000000000000000" pitchFamily="2" charset="2"/>
              </a:rPr>
              <a:t>this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  <a:sym typeface="Wingdings" panose="05000000000000000000" pitchFamily="2" charset="2"/>
              </a:rPr>
              <a:t> TA</a:t>
            </a:r>
            <a:b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</a:b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Danone One Light" panose="020B0304030202020204" pitchFamily="34" charset="77"/>
              <a:ea typeface="+mn-ea"/>
              <a:cs typeface="+mn-cs"/>
            </a:endParaRPr>
          </a:p>
        </p:txBody>
      </p:sp>
      <p:sp>
        <p:nvSpPr>
          <p:cNvPr id="168" name="Espaço Reservado para Texto 26">
            <a:extLst>
              <a:ext uri="{FF2B5EF4-FFF2-40B4-BE49-F238E27FC236}">
                <a16:creationId xmlns:a16="http://schemas.microsoft.com/office/drawing/2014/main" id="{19C6D588-40F3-822C-EE69-53049E372D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41579" y="370433"/>
            <a:ext cx="1882067" cy="101600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cap="none" baseline="0">
                <a:solidFill>
                  <a:schemeClr val="bg1"/>
                </a:solidFill>
                <a:latin typeface="Danone One Light" panose="020B0304030202020204" pitchFamily="34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CHALLENGED GROWTH</a:t>
            </a:r>
          </a:p>
        </p:txBody>
      </p:sp>
      <p:sp>
        <p:nvSpPr>
          <p:cNvPr id="169" name="Espaço Reservado para Texto 26">
            <a:extLst>
              <a:ext uri="{FF2B5EF4-FFF2-40B4-BE49-F238E27FC236}">
                <a16:creationId xmlns:a16="http://schemas.microsoft.com/office/drawing/2014/main" id="{A8E8A08A-9258-C067-79CD-F7766DFED9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41579" y="664894"/>
            <a:ext cx="1882067" cy="102893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b="0" i="0" kern="1200" cap="none" baseline="0">
                <a:solidFill>
                  <a:schemeClr val="bg1"/>
                </a:solidFill>
                <a:latin typeface="Danone One Light" panose="020B0304030202020204" pitchFamily="34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FORTINI</a:t>
            </a:r>
          </a:p>
        </p:txBody>
      </p:sp>
      <p:sp>
        <p:nvSpPr>
          <p:cNvPr id="170" name="Espaço Reservado para Texto 26">
            <a:extLst>
              <a:ext uri="{FF2B5EF4-FFF2-40B4-BE49-F238E27FC236}">
                <a16:creationId xmlns:a16="http://schemas.microsoft.com/office/drawing/2014/main" id="{0D592606-F79F-BC9C-DB8B-894B9A09AE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06300" y="6150102"/>
            <a:ext cx="4151212" cy="177870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cap="none" baseline="0">
                <a:solidFill>
                  <a:schemeClr val="bg1"/>
                </a:solidFill>
                <a:latin typeface="Danone One Light" panose="020B0304030202020204" pitchFamily="34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Alessandra Martegani (Head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of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strategy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Tube, MD &amp; Growth)</a:t>
            </a:r>
          </a:p>
        </p:txBody>
      </p:sp>
      <p:sp>
        <p:nvSpPr>
          <p:cNvPr id="171" name="Espaço Reservado para Texto 26">
            <a:extLst>
              <a:ext uri="{FF2B5EF4-FFF2-40B4-BE49-F238E27FC236}">
                <a16:creationId xmlns:a16="http://schemas.microsoft.com/office/drawing/2014/main" id="{4ABF14E0-72A1-3871-141C-D1B4235912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06300" y="6465536"/>
            <a:ext cx="3763534" cy="149486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cap="none" baseline="0">
                <a:solidFill>
                  <a:schemeClr val="bg1"/>
                </a:solidFill>
                <a:latin typeface="Danone One Light" panose="020B0304030202020204" pitchFamily="34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Alessia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Grinzato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(Medical), Maia Ottogalli (GS), Enrica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Seregni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(Media)</a:t>
            </a:r>
          </a:p>
        </p:txBody>
      </p:sp>
      <p:sp>
        <p:nvSpPr>
          <p:cNvPr id="172" name="Espaço Reservado para Texto 26">
            <a:extLst>
              <a:ext uri="{FF2B5EF4-FFF2-40B4-BE49-F238E27FC236}">
                <a16:creationId xmlns:a16="http://schemas.microsoft.com/office/drawing/2014/main" id="{CB8F7582-534C-476C-2B97-2B21C5276DF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70940" y="659052"/>
            <a:ext cx="4447540" cy="209550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cap="none" baseline="0">
                <a:solidFill>
                  <a:schemeClr val="bg1"/>
                </a:solidFill>
                <a:latin typeface="Danone One Light" panose="020B0304030202020204" pitchFamily="34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BE THE 1ST ONS IN RESTRICTIVE ED VIA 360° APPROACH</a:t>
            </a:r>
          </a:p>
        </p:txBody>
      </p:sp>
      <p:sp>
        <p:nvSpPr>
          <p:cNvPr id="173" name="Espaço Reservado para Texto 26">
            <a:extLst>
              <a:ext uri="{FF2B5EF4-FFF2-40B4-BE49-F238E27FC236}">
                <a16:creationId xmlns:a16="http://schemas.microsoft.com/office/drawing/2014/main" id="{47FCF1B0-420E-6676-226D-6F77B610D8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70940" y="280226"/>
            <a:ext cx="4447540" cy="306803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 cap="none" baseline="0">
                <a:solidFill>
                  <a:srgbClr val="E6BF73"/>
                </a:solidFill>
                <a:latin typeface="Danone One Condensed" panose="020B0504030202020204" pitchFamily="34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E6BF73"/>
                </a:solidFill>
                <a:effectLst/>
                <a:uLnTx/>
                <a:uFillTx/>
                <a:latin typeface="Danone One Condensed" panose="020B0504030202020204" pitchFamily="34" charset="77"/>
                <a:ea typeface="+mn-ea"/>
                <a:cs typeface="+mn-cs"/>
              </a:rPr>
              <a:t>Fortini in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6BF73"/>
                </a:solidFill>
                <a:effectLst/>
                <a:uLnTx/>
                <a:uFillTx/>
                <a:latin typeface="Danone One Condensed" panose="020B0504030202020204" pitchFamily="34" charset="77"/>
                <a:ea typeface="+mn-ea"/>
                <a:cs typeface="+mn-cs"/>
              </a:rPr>
              <a:t>Eating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E6BF73"/>
                </a:solidFill>
                <a:effectLst/>
                <a:uLnTx/>
                <a:uFillTx/>
                <a:latin typeface="Danone One Condensed" panose="020B0504030202020204" pitchFamily="34" charset="77"/>
                <a:ea typeface="+mn-ea"/>
                <a:cs typeface="+mn-cs"/>
              </a:rPr>
              <a:t> D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6BF73"/>
                </a:solidFill>
                <a:effectLst/>
                <a:uLnTx/>
                <a:uFillTx/>
                <a:latin typeface="Danone One Condensed" panose="020B0504030202020204" pitchFamily="34" charset="77"/>
                <a:ea typeface="+mn-ea"/>
                <a:cs typeface="+mn-cs"/>
              </a:rPr>
              <a:t>isorders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E6BF73"/>
                </a:solidFill>
                <a:effectLst/>
                <a:uLnTx/>
                <a:uFillTx/>
                <a:latin typeface="Danone One Condensed" panose="020B0504030202020204" pitchFamily="34" charset="77"/>
                <a:ea typeface="+mn-ea"/>
                <a:cs typeface="+mn-cs"/>
              </a:rPr>
              <a:t> </a:t>
            </a:r>
          </a:p>
        </p:txBody>
      </p:sp>
      <p:sp>
        <p:nvSpPr>
          <p:cNvPr id="174" name="CaixaDeTexto 173">
            <a:extLst>
              <a:ext uri="{FF2B5EF4-FFF2-40B4-BE49-F238E27FC236}">
                <a16:creationId xmlns:a16="http://schemas.microsoft.com/office/drawing/2014/main" id="{F2424EBC-13AE-EBC5-9876-50A4BC2E43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05912" y="1432560"/>
            <a:ext cx="2631440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ED are a “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disease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of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the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soul”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that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reveal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a non-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verbalized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request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for help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by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affecting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the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body.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late diagnosis and difficult access to treatment (&gt;6months)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Multifunctional team is key (ped neurologist, Nutritionist,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Pediatr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Source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: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Animenta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,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national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ED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Patient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ass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. </a:t>
            </a:r>
          </a:p>
        </p:txBody>
      </p:sp>
      <p:grpSp>
        <p:nvGrpSpPr>
          <p:cNvPr id="3" name="Groupe 132">
            <a:extLst>
              <a:ext uri="{FF2B5EF4-FFF2-40B4-BE49-F238E27FC236}">
                <a16:creationId xmlns:a16="http://schemas.microsoft.com/office/drawing/2014/main" id="{06F79E7D-B484-D36B-5F85-F1660C45B0FF}"/>
              </a:ext>
            </a:extLst>
          </p:cNvPr>
          <p:cNvGrpSpPr/>
          <p:nvPr/>
        </p:nvGrpSpPr>
        <p:grpSpPr>
          <a:xfrm>
            <a:off x="324016" y="280226"/>
            <a:ext cx="846924" cy="878169"/>
            <a:chOff x="380265" y="2580332"/>
            <a:chExt cx="936776" cy="1050344"/>
          </a:xfrm>
        </p:grpSpPr>
        <p:sp>
          <p:nvSpPr>
            <p:cNvPr id="4" name="TextBox 143">
              <a:extLst>
                <a:ext uri="{FF2B5EF4-FFF2-40B4-BE49-F238E27FC236}">
                  <a16:creationId xmlns:a16="http://schemas.microsoft.com/office/drawing/2014/main" id="{93D46E21-0DBE-C991-C999-702D63EC872C}"/>
                </a:ext>
              </a:extLst>
            </p:cNvPr>
            <p:cNvSpPr txBox="1"/>
            <p:nvPr/>
          </p:nvSpPr>
          <p:spPr>
            <a:xfrm>
              <a:off x="380265" y="3360352"/>
              <a:ext cx="936776" cy="270324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Picture 220" descr="Pie chart&#10;&#10;Description automatically generated with low confidence">
              <a:extLst>
                <a:ext uri="{FF2B5EF4-FFF2-40B4-BE49-F238E27FC236}">
                  <a16:creationId xmlns:a16="http://schemas.microsoft.com/office/drawing/2014/main" id="{D25BEC32-2EB5-ECA1-066B-189688F4A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3234" y="2580332"/>
              <a:ext cx="717455" cy="717455"/>
            </a:xfrm>
            <a:prstGeom prst="rect">
              <a:avLst/>
            </a:prstGeom>
          </p:spPr>
        </p:pic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6F7373C-5CF3-1375-39B6-4FD07A088225}"/>
              </a:ext>
            </a:extLst>
          </p:cNvPr>
          <p:cNvSpPr txBox="1"/>
          <p:nvPr/>
        </p:nvSpPr>
        <p:spPr>
          <a:xfrm>
            <a:off x="5921371" y="6465536"/>
            <a:ext cx="6934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Sources: ISS, SISDCA (2021-2022)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,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Animenta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, ED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patients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77"/>
                <a:ea typeface="+mn-ea"/>
                <a:cs typeface="+mn-cs"/>
              </a:rPr>
              <a:t>association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 panose="020B0304030202020204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A0EAE91B-B5B8-7C04-8AC3-50F102E8802B}"/>
              </a:ext>
            </a:extLst>
          </p:cNvPr>
          <p:cNvSpPr txBox="1"/>
          <p:nvPr/>
        </p:nvSpPr>
        <p:spPr>
          <a:xfrm>
            <a:off x="529382" y="1050503"/>
            <a:ext cx="2532524" cy="261610"/>
          </a:xfrm>
          <a:prstGeom prst="rect">
            <a:avLst/>
          </a:prstGeom>
          <a:solidFill>
            <a:srgbClr val="EBB6EC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MEDICAL EVIDENCE &amp; MARKET SHAPING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D1D99895-A2A9-4EB3-615C-56247071AABB}"/>
              </a:ext>
            </a:extLst>
          </p:cNvPr>
          <p:cNvSpPr txBox="1"/>
          <p:nvPr/>
        </p:nvSpPr>
        <p:spPr>
          <a:xfrm>
            <a:off x="3465481" y="1050503"/>
            <a:ext cx="2194560" cy="26161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HCP SCOUTING &amp; DETAILING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9C3EC022-705C-F6B4-E2B9-BE7FB9B02200}"/>
              </a:ext>
            </a:extLst>
          </p:cNvPr>
          <p:cNvSpPr txBox="1"/>
          <p:nvPr/>
        </p:nvSpPr>
        <p:spPr>
          <a:xfrm>
            <a:off x="2082072" y="2685360"/>
            <a:ext cx="2194560" cy="261610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PATIENT SUPPORT </a:t>
            </a:r>
          </a:p>
        </p:txBody>
      </p:sp>
      <p:pic>
        <p:nvPicPr>
          <p:cNvPr id="49" name="Immagine 48">
            <a:extLst>
              <a:ext uri="{FF2B5EF4-FFF2-40B4-BE49-F238E27FC236}">
                <a16:creationId xmlns:a16="http://schemas.microsoft.com/office/drawing/2014/main" id="{D80455B5-0FD2-8D99-BED3-AD2F371C3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5817" y="1570043"/>
            <a:ext cx="576700" cy="8095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0" name="Immagine 49">
            <a:extLst>
              <a:ext uri="{FF2B5EF4-FFF2-40B4-BE49-F238E27FC236}">
                <a16:creationId xmlns:a16="http://schemas.microsoft.com/office/drawing/2014/main" id="{16100199-D414-BF92-5A23-5BAFCA967C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725" y="1587296"/>
            <a:ext cx="578550" cy="8095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magine 50">
            <a:extLst>
              <a:ext uri="{FF2B5EF4-FFF2-40B4-BE49-F238E27FC236}">
                <a16:creationId xmlns:a16="http://schemas.microsoft.com/office/drawing/2014/main" id="{F0945ACD-5BA2-D012-2428-AFBE516DF1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9861" y="1558900"/>
            <a:ext cx="600402" cy="8475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B2D89642-F2FE-8230-7ADC-65B09DAE9B6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25152" y="1628583"/>
            <a:ext cx="747833" cy="917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49FABC45-131F-BF1A-AEE6-BE0C538B212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3818" y="2420875"/>
            <a:ext cx="716700" cy="249287"/>
          </a:xfrm>
          <a:prstGeom prst="rect">
            <a:avLst/>
          </a:prstGeom>
        </p:spPr>
      </p:pic>
      <p:pic>
        <p:nvPicPr>
          <p:cNvPr id="55" name="Immagine 54">
            <a:extLst>
              <a:ext uri="{FF2B5EF4-FFF2-40B4-BE49-F238E27FC236}">
                <a16:creationId xmlns:a16="http://schemas.microsoft.com/office/drawing/2014/main" id="{EA481235-7066-2D36-2FC0-59075924ADC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003571"/>
              </a:clrFrom>
              <a:clrTo>
                <a:srgbClr val="00357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2809" y="2155778"/>
            <a:ext cx="605044" cy="216087"/>
          </a:xfrm>
          <a:prstGeom prst="rect">
            <a:avLst/>
          </a:prstGeom>
        </p:spPr>
      </p:pic>
      <p:pic>
        <p:nvPicPr>
          <p:cNvPr id="56" name="Immagine 55">
            <a:extLst>
              <a:ext uri="{FF2B5EF4-FFF2-40B4-BE49-F238E27FC236}">
                <a16:creationId xmlns:a16="http://schemas.microsoft.com/office/drawing/2014/main" id="{317EC9C0-E254-8B2C-5F70-7D4E395CC68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281" r="21598" b="35716"/>
          <a:stretch/>
        </p:blipFill>
        <p:spPr>
          <a:xfrm>
            <a:off x="1450039" y="2164365"/>
            <a:ext cx="830449" cy="167257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3E2EA19D-D5E3-E6ED-1909-1E279B6F72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95288" y="2341303"/>
            <a:ext cx="385785" cy="385785"/>
          </a:xfrm>
          <a:prstGeom prst="ellipse">
            <a:avLst/>
          </a:prstGeom>
        </p:spPr>
      </p:pic>
      <p:pic>
        <p:nvPicPr>
          <p:cNvPr id="53" name="Immagine 52">
            <a:extLst>
              <a:ext uri="{FF2B5EF4-FFF2-40B4-BE49-F238E27FC236}">
                <a16:creationId xmlns:a16="http://schemas.microsoft.com/office/drawing/2014/main" id="{655AE065-122C-C74F-4BE7-1EB159DD21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1367" y="1638208"/>
            <a:ext cx="1401839" cy="479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" name="J7U0PT">
            <a:hlinkClick r:id="" action="ppaction://media"/>
            <a:extLst>
              <a:ext uri="{FF2B5EF4-FFF2-40B4-BE49-F238E27FC236}">
                <a16:creationId xmlns:a16="http://schemas.microsoft.com/office/drawing/2014/main" id="{7C483F02-252E-93AC-7B1A-B38C590182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890573" y="3158278"/>
            <a:ext cx="1706724" cy="959283"/>
          </a:xfrm>
          <a:prstGeom prst="rect">
            <a:avLst/>
          </a:prstGeom>
        </p:spPr>
      </p:pic>
      <p:pic>
        <p:nvPicPr>
          <p:cNvPr id="62" name="Immagine 61">
            <a:extLst>
              <a:ext uri="{FF2B5EF4-FFF2-40B4-BE49-F238E27FC236}">
                <a16:creationId xmlns:a16="http://schemas.microsoft.com/office/drawing/2014/main" id="{A72FCF5B-56E8-BA2F-39B9-65FD5E584B4F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31240" b="-1414"/>
          <a:stretch/>
        </p:blipFill>
        <p:spPr>
          <a:xfrm>
            <a:off x="2625894" y="3140276"/>
            <a:ext cx="1314430" cy="719808"/>
          </a:xfrm>
          <a:prstGeom prst="rect">
            <a:avLst/>
          </a:prstGeom>
        </p:spPr>
      </p:pic>
      <p:sp>
        <p:nvSpPr>
          <p:cNvPr id="129" name="CasellaDiTesto 128">
            <a:extLst>
              <a:ext uri="{FF2B5EF4-FFF2-40B4-BE49-F238E27FC236}">
                <a16:creationId xmlns:a16="http://schemas.microsoft.com/office/drawing/2014/main" id="{E08A85D6-88D0-DD72-277A-BEBBC7BE5C8B}"/>
              </a:ext>
            </a:extLst>
          </p:cNvPr>
          <p:cNvSpPr txBox="1"/>
          <p:nvPr/>
        </p:nvSpPr>
        <p:spPr>
          <a:xfrm>
            <a:off x="3802161" y="1285682"/>
            <a:ext cx="3016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72 Light" panose="020B0303030000000003" pitchFamily="34" charset="0"/>
              </a:rPr>
              <a:t>189 PED Centers Targeted  </a:t>
            </a:r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47" name="Immagine 46">
            <a:extLst>
              <a:ext uri="{FF2B5EF4-FFF2-40B4-BE49-F238E27FC236}">
                <a16:creationId xmlns:a16="http://schemas.microsoft.com/office/drawing/2014/main" id="{735D5E1A-AE6D-B6A5-F2BC-E2F119022EC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4428" y="3143973"/>
            <a:ext cx="842753" cy="842753"/>
          </a:xfrm>
          <a:prstGeom prst="rect">
            <a:avLst/>
          </a:prstGeom>
        </p:spPr>
      </p:pic>
      <p:sp>
        <p:nvSpPr>
          <p:cNvPr id="58" name="Freeform 11">
            <a:extLst>
              <a:ext uri="{FF2B5EF4-FFF2-40B4-BE49-F238E27FC236}">
                <a16:creationId xmlns:a16="http://schemas.microsoft.com/office/drawing/2014/main" id="{28A123AE-8D75-5B99-A7B1-77187A7DA382}"/>
              </a:ext>
            </a:extLst>
          </p:cNvPr>
          <p:cNvSpPr/>
          <p:nvPr/>
        </p:nvSpPr>
        <p:spPr>
          <a:xfrm>
            <a:off x="1533726" y="3190792"/>
            <a:ext cx="1251225" cy="749116"/>
          </a:xfrm>
          <a:custGeom>
            <a:avLst/>
            <a:gdLst/>
            <a:ahLst/>
            <a:cxnLst/>
            <a:rect l="l" t="t" r="r" b="b"/>
            <a:pathLst>
              <a:path w="9386113" h="5143500">
                <a:moveTo>
                  <a:pt x="0" y="0"/>
                </a:moveTo>
                <a:lnTo>
                  <a:pt x="9386113" y="0"/>
                </a:lnTo>
                <a:lnTo>
                  <a:pt x="9386113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21656"/>
            </a:stretch>
          </a:blipFill>
        </p:spPr>
      </p:sp>
      <p:sp>
        <p:nvSpPr>
          <p:cNvPr id="131" name="CasellaDiTesto 130">
            <a:extLst>
              <a:ext uri="{FF2B5EF4-FFF2-40B4-BE49-F238E27FC236}">
                <a16:creationId xmlns:a16="http://schemas.microsoft.com/office/drawing/2014/main" id="{16A20EF1-60E1-1B35-CA41-DC0575827C28}"/>
              </a:ext>
            </a:extLst>
          </p:cNvPr>
          <p:cNvSpPr txBox="1"/>
          <p:nvPr/>
        </p:nvSpPr>
        <p:spPr>
          <a:xfrm>
            <a:off x="1988053" y="2896232"/>
            <a:ext cx="26416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kumimoji="0" sz="9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cs typeface="72 Light" panose="020B03030300000000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72 Light" panose="020B0303030000000003" pitchFamily="34" charset="0"/>
              </a:rPr>
              <a:t>25 creative labs &amp; brand amplification campaign </a:t>
            </a:r>
            <a:endParaRPr kumimoji="0" lang="it-IT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72 Light" panose="020B0303030000000003" pitchFamily="34" charset="0"/>
            </a:endParaRPr>
          </a:p>
        </p:txBody>
      </p:sp>
      <p:sp>
        <p:nvSpPr>
          <p:cNvPr id="132" name="CasellaDiTesto 131">
            <a:extLst>
              <a:ext uri="{FF2B5EF4-FFF2-40B4-BE49-F238E27FC236}">
                <a16:creationId xmlns:a16="http://schemas.microsoft.com/office/drawing/2014/main" id="{3B28226C-AECC-945F-91C2-F554BB125ECB}"/>
              </a:ext>
            </a:extLst>
          </p:cNvPr>
          <p:cNvSpPr txBox="1"/>
          <p:nvPr/>
        </p:nvSpPr>
        <p:spPr>
          <a:xfrm>
            <a:off x="552738" y="1285682"/>
            <a:ext cx="2486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72 Light" panose="020B0303030000000003" pitchFamily="34" charset="0"/>
              </a:rPr>
              <a:t>Real world clinical data generation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72 Light" panose="020B0303030000000003" pitchFamily="34" charset="0"/>
              </a:rPr>
              <a:t>&amp; Partnership with Scientific Societies</a:t>
            </a:r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136" name="Immagine 135">
            <a:extLst>
              <a:ext uri="{FF2B5EF4-FFF2-40B4-BE49-F238E27FC236}">
                <a16:creationId xmlns:a16="http://schemas.microsoft.com/office/drawing/2014/main" id="{AAEED66F-FD71-55E8-69A4-75FCC142C456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23924" t="50591" r="46667" b="27778"/>
          <a:stretch/>
        </p:blipFill>
        <p:spPr>
          <a:xfrm>
            <a:off x="2761905" y="3797202"/>
            <a:ext cx="1052335" cy="435398"/>
          </a:xfrm>
          <a:prstGeom prst="rect">
            <a:avLst/>
          </a:prstGeom>
        </p:spPr>
      </p:pic>
      <p:pic>
        <p:nvPicPr>
          <p:cNvPr id="137" name="Immagine 136">
            <a:extLst>
              <a:ext uri="{FF2B5EF4-FFF2-40B4-BE49-F238E27FC236}">
                <a16:creationId xmlns:a16="http://schemas.microsoft.com/office/drawing/2014/main" id="{F39360D8-D3EE-B046-3617-DCCECF299DB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08709" y="8694445"/>
            <a:ext cx="1067714" cy="418020"/>
          </a:xfrm>
          <a:prstGeom prst="rect">
            <a:avLst/>
          </a:prstGeom>
        </p:spPr>
      </p:pic>
      <p:pic>
        <p:nvPicPr>
          <p:cNvPr id="138" name="Immagine 137">
            <a:extLst>
              <a:ext uri="{FF2B5EF4-FFF2-40B4-BE49-F238E27FC236}">
                <a16:creationId xmlns:a16="http://schemas.microsoft.com/office/drawing/2014/main" id="{6E79A970-11A9-62E3-240C-BFE0E795FAC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93938" y="3725165"/>
            <a:ext cx="1291013" cy="50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34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Danone Template - Navy - DIM master">
  <a:themeElements>
    <a:clrScheme name="Danone Template">
      <a:dk1>
        <a:srgbClr val="000000"/>
      </a:dk1>
      <a:lt1>
        <a:srgbClr val="FFFFFF"/>
      </a:lt1>
      <a:dk2>
        <a:srgbClr val="002677"/>
      </a:dk2>
      <a:lt2>
        <a:srgbClr val="F2F2F2"/>
      </a:lt2>
      <a:accent1>
        <a:srgbClr val="002677"/>
      </a:accent1>
      <a:accent2>
        <a:srgbClr val="00B0F0"/>
      </a:accent2>
      <a:accent3>
        <a:srgbClr val="00B494"/>
      </a:accent3>
      <a:accent4>
        <a:srgbClr val="EBB6EC"/>
      </a:accent4>
      <a:accent5>
        <a:srgbClr val="0070C0"/>
      </a:accent5>
      <a:accent6>
        <a:srgbClr val="FE9C28"/>
      </a:accent6>
      <a:hlink>
        <a:srgbClr val="002677"/>
      </a:hlink>
      <a:folHlink>
        <a:srgbClr val="000000"/>
      </a:folHlink>
    </a:clrScheme>
    <a:fontScheme name="Danone Template">
      <a:majorFont>
        <a:latin typeface="Oswald SemiBold"/>
        <a:ea typeface=""/>
        <a:cs typeface=""/>
      </a:majorFont>
      <a:minorFont>
        <a:latin typeface="Oswal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720ed5e-c545-46eb-99a5-958dd333e9f2}" enabled="0" method="" siteId="{4720ed5e-c545-46eb-99a5-958dd333e9f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</Words>
  <Application>Microsoft Office PowerPoint</Application>
  <PresentationFormat>Widescreen</PresentationFormat>
  <Paragraphs>37</Paragraphs>
  <Slides>2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Tema di Office</vt:lpstr>
      <vt:lpstr>5_Danone Template - Navy - DIM master</vt:lpstr>
      <vt:lpstr>BEST PRACTICE: ITALY  Fortini as 1st ONS in eating disorders</vt:lpstr>
      <vt:lpstr>PowerPoint Presentation</vt:lpstr>
    </vt:vector>
  </TitlesOfParts>
  <Company>Danone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MARTEGANI Alessandra</dc:creator>
  <cp:lastModifiedBy>MARTEGANI Alessandra</cp:lastModifiedBy>
  <cp:revision>12</cp:revision>
  <dcterms:created xsi:type="dcterms:W3CDTF">2024-08-15T13:43:11Z</dcterms:created>
  <dcterms:modified xsi:type="dcterms:W3CDTF">2025-07-09T13:35:44Z</dcterms:modified>
</cp:coreProperties>
</file>