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394" r:id="rId2"/>
    <p:sldId id="2147483129" r:id="rId3"/>
    <p:sldId id="2147482554" r:id="rId4"/>
    <p:sldId id="2147482555" r:id="rId5"/>
    <p:sldId id="214748313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911EE3F-BC61-095D-D5F1-390FD1FB04F0}" v="26" dt="2025-07-09T13:38:41.7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briela  Racheva" userId="S::gabriela.racheva@danoneexternal.com::e1c8593a-1a23-4fee-a97e-e785e8f178b9" providerId="AD" clId="Web-{E174F525-27AF-3702-89D1-C1EC9C8CD7BB}"/>
    <pc:docChg chg="addSld delSld">
      <pc:chgData name="Gabriela  Racheva" userId="S::gabriela.racheva@danoneexternal.com::e1c8593a-1a23-4fee-a97e-e785e8f178b9" providerId="AD" clId="Web-{E174F525-27AF-3702-89D1-C1EC9C8CD7BB}" dt="2025-06-24T11:50:34.477" v="4"/>
      <pc:docMkLst>
        <pc:docMk/>
      </pc:docMkLst>
      <pc:sldChg chg="del">
        <pc:chgData name="Gabriela  Racheva" userId="S::gabriela.racheva@danoneexternal.com::e1c8593a-1a23-4fee-a97e-e785e8f178b9" providerId="AD" clId="Web-{E174F525-27AF-3702-89D1-C1EC9C8CD7BB}" dt="2025-06-24T11:50:34.477" v="4"/>
        <pc:sldMkLst>
          <pc:docMk/>
          <pc:sldMk cId="109857222" sldId="256"/>
        </pc:sldMkLst>
      </pc:sldChg>
      <pc:sldChg chg="add">
        <pc:chgData name="Gabriela  Racheva" userId="S::gabriela.racheva@danoneexternal.com::e1c8593a-1a23-4fee-a97e-e785e8f178b9" providerId="AD" clId="Web-{E174F525-27AF-3702-89D1-C1EC9C8CD7BB}" dt="2025-06-24T11:50:05.101" v="1"/>
        <pc:sldMkLst>
          <pc:docMk/>
          <pc:sldMk cId="2324454290" sldId="2147482554"/>
        </pc:sldMkLst>
      </pc:sldChg>
      <pc:sldChg chg="add">
        <pc:chgData name="Gabriela  Racheva" userId="S::gabriela.racheva@danoneexternal.com::e1c8593a-1a23-4fee-a97e-e785e8f178b9" providerId="AD" clId="Web-{E174F525-27AF-3702-89D1-C1EC9C8CD7BB}" dt="2025-06-24T11:50:05.133" v="2"/>
        <pc:sldMkLst>
          <pc:docMk/>
          <pc:sldMk cId="1501737496" sldId="2147482555"/>
        </pc:sldMkLst>
      </pc:sldChg>
      <pc:sldChg chg="add">
        <pc:chgData name="Gabriela  Racheva" userId="S::gabriela.racheva@danoneexternal.com::e1c8593a-1a23-4fee-a97e-e785e8f178b9" providerId="AD" clId="Web-{E174F525-27AF-3702-89D1-C1EC9C8CD7BB}" dt="2025-06-24T11:50:05.070" v="0"/>
        <pc:sldMkLst>
          <pc:docMk/>
          <pc:sldMk cId="1200185583" sldId="2147483129"/>
        </pc:sldMkLst>
      </pc:sldChg>
      <pc:sldChg chg="add">
        <pc:chgData name="Gabriela  Racheva" userId="S::gabriela.racheva@danoneexternal.com::e1c8593a-1a23-4fee-a97e-e785e8f178b9" providerId="AD" clId="Web-{E174F525-27AF-3702-89D1-C1EC9C8CD7BB}" dt="2025-06-24T11:50:05.180" v="3"/>
        <pc:sldMkLst>
          <pc:docMk/>
          <pc:sldMk cId="3985434220" sldId="2147483130"/>
        </pc:sldMkLst>
      </pc:sldChg>
      <pc:sldMasterChg chg="addSldLayout">
        <pc:chgData name="Gabriela  Racheva" userId="S::gabriela.racheva@danoneexternal.com::e1c8593a-1a23-4fee-a97e-e785e8f178b9" providerId="AD" clId="Web-{E174F525-27AF-3702-89D1-C1EC9C8CD7BB}" dt="2025-06-24T11:50:05.101" v="1"/>
        <pc:sldMasterMkLst>
          <pc:docMk/>
          <pc:sldMasterMk cId="2460954070" sldId="2147483660"/>
        </pc:sldMasterMkLst>
        <pc:sldLayoutChg chg="add">
          <pc:chgData name="Gabriela  Racheva" userId="S::gabriela.racheva@danoneexternal.com::e1c8593a-1a23-4fee-a97e-e785e8f178b9" providerId="AD" clId="Web-{E174F525-27AF-3702-89D1-C1EC9C8CD7BB}" dt="2025-06-24T11:50:05.070" v="0"/>
          <pc:sldLayoutMkLst>
            <pc:docMk/>
            <pc:sldMasterMk cId="2460954070" sldId="2147483660"/>
            <pc:sldLayoutMk cId="3200832440" sldId="2147483672"/>
          </pc:sldLayoutMkLst>
        </pc:sldLayoutChg>
        <pc:sldLayoutChg chg="add">
          <pc:chgData name="Gabriela  Racheva" userId="S::gabriela.racheva@danoneexternal.com::e1c8593a-1a23-4fee-a97e-e785e8f178b9" providerId="AD" clId="Web-{E174F525-27AF-3702-89D1-C1EC9C8CD7BB}" dt="2025-06-24T11:50:05.101" v="1"/>
          <pc:sldLayoutMkLst>
            <pc:docMk/>
            <pc:sldMasterMk cId="2460954070" sldId="2147483660"/>
            <pc:sldLayoutMk cId="4092340289" sldId="2147483673"/>
          </pc:sldLayoutMkLst>
        </pc:sldLayoutChg>
      </pc:sldMasterChg>
    </pc:docChg>
  </pc:docChgLst>
  <pc:docChgLst>
    <pc:chgData name="Gabriela  Racheva" userId="S::gabriela.racheva@danoneexternal.com::e1c8593a-1a23-4fee-a97e-e785e8f178b9" providerId="AD" clId="Web-{9911EE3F-BC61-095D-D5F1-390FD1FB04F0}"/>
    <pc:docChg chg="addSld modSld sldOrd">
      <pc:chgData name="Gabriela  Racheva" userId="S::gabriela.racheva@danoneexternal.com::e1c8593a-1a23-4fee-a97e-e785e8f178b9" providerId="AD" clId="Web-{9911EE3F-BC61-095D-D5F1-390FD1FB04F0}" dt="2025-07-09T13:38:40.850" v="22" actId="20577"/>
      <pc:docMkLst>
        <pc:docMk/>
      </pc:docMkLst>
      <pc:sldChg chg="modSp add ord">
        <pc:chgData name="Gabriela  Racheva" userId="S::gabriela.racheva@danoneexternal.com::e1c8593a-1a23-4fee-a97e-e785e8f178b9" providerId="AD" clId="Web-{9911EE3F-BC61-095D-D5F1-390FD1FB04F0}" dt="2025-07-09T13:38:40.850" v="22" actId="20577"/>
        <pc:sldMkLst>
          <pc:docMk/>
          <pc:sldMk cId="1274248489" sldId="394"/>
        </pc:sldMkLst>
        <pc:spChg chg="mod">
          <ac:chgData name="Gabriela  Racheva" userId="S::gabriela.racheva@danoneexternal.com::e1c8593a-1a23-4fee-a97e-e785e8f178b9" providerId="AD" clId="Web-{9911EE3F-BC61-095D-D5F1-390FD1FB04F0}" dt="2025-07-09T13:38:40.850" v="22" actId="20577"/>
          <ac:spMkLst>
            <pc:docMk/>
            <pc:sldMk cId="1274248489" sldId="394"/>
            <ac:spMk id="2" creationId="{62554217-6938-3B18-308D-4374916C8407}"/>
          </ac:spMkLst>
        </pc:spChg>
        <pc:spChg chg="mod">
          <ac:chgData name="Gabriela  Racheva" userId="S::gabriela.racheva@danoneexternal.com::e1c8593a-1a23-4fee-a97e-e785e8f178b9" providerId="AD" clId="Web-{9911EE3F-BC61-095D-D5F1-390FD1FB04F0}" dt="2025-07-09T13:38:08.520" v="1" actId="20577"/>
          <ac:spMkLst>
            <pc:docMk/>
            <pc:sldMk cId="1274248489" sldId="394"/>
            <ac:spMk id="3" creationId="{55DE9168-9382-BCFC-B3AF-754E67408CF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66DC33-7433-4EBF-AA47-4B21598D130C}" type="datetimeFigureOut">
              <a:t>7/9/2025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858BE8-C09B-4E49-AF39-AA78C1E2091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2939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F7277A-B17E-4B60-A10B-77F31F4F954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6808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76578-FC10-421F-932F-4524DC22D5C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27346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F7277A-B17E-4B60-A10B-77F31F4F954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39361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F7277A-B17E-4B60-A10B-77F31F4F954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95200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Navy: 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>
            <a:extLst>
              <a:ext uri="{FF2B5EF4-FFF2-40B4-BE49-F238E27FC236}">
                <a16:creationId xmlns:a16="http://schemas.microsoft.com/office/drawing/2014/main" id="{B55D7DD7-5F0D-879B-E42D-AF82B6D8159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7" imgH="348" progId="TCLayout.ActiveDocument.1">
                  <p:embed/>
                </p:oleObj>
              </mc:Choice>
              <mc:Fallback>
                <p:oleObj name="think-cell Slide" r:id="rId3" imgW="347" imgH="348" progId="TCLayout.ActiveDocument.1">
                  <p:embed/>
                  <p:pic>
                    <p:nvPicPr>
                      <p:cNvPr id="11" name="Object 10" hidden="1">
                        <a:extLst>
                          <a:ext uri="{FF2B5EF4-FFF2-40B4-BE49-F238E27FC236}">
                            <a16:creationId xmlns:a16="http://schemas.microsoft.com/office/drawing/2014/main" id="{B55D7DD7-5F0D-879B-E42D-AF82B6D8159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A6B44C4B-4869-4093-A1F8-FC7386930395}"/>
              </a:ext>
            </a:extLst>
          </p:cNvPr>
          <p:cNvSpPr/>
          <p:nvPr userDrawn="1"/>
        </p:nvSpPr>
        <p:spPr>
          <a:xfrm>
            <a:off x="5611293" y="0"/>
            <a:ext cx="946527" cy="6858001"/>
          </a:xfrm>
          <a:prstGeom prst="rect">
            <a:avLst/>
          </a:prstGeom>
          <a:solidFill>
            <a:schemeClr val="tx2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ED7DF3D-E839-45DB-8808-E32044DEFC1F}"/>
              </a:ext>
            </a:extLst>
          </p:cNvPr>
          <p:cNvSpPr/>
          <p:nvPr userDrawn="1"/>
        </p:nvSpPr>
        <p:spPr>
          <a:xfrm>
            <a:off x="11568112" y="0"/>
            <a:ext cx="62388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3C29E3-80DD-453E-8BFF-D5BA44571C41}"/>
              </a:ext>
            </a:extLst>
          </p:cNvPr>
          <p:cNvSpPr/>
          <p:nvPr userDrawn="1"/>
        </p:nvSpPr>
        <p:spPr>
          <a:xfrm>
            <a:off x="0" y="-1"/>
            <a:ext cx="562994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410667-DE0C-406F-ABAB-1605DFB73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2023 SN Convention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35634D-C28F-4BF0-BE53-7F846FCBD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5F9A4F6-7BA3-4126-88A5-A8B8CE7104E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4EB386-55D4-4C75-82D9-19AEA17FB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438476"/>
            <a:ext cx="3639568" cy="2852737"/>
          </a:xfrm>
        </p:spPr>
        <p:txBody>
          <a:bodyPr vert="horz" anchor="b">
            <a:noAutofit/>
          </a:bodyPr>
          <a:lstStyle>
            <a:lvl1pPr marL="0" algn="l" defTabSz="914400" rtl="0" eaLnBrk="1" latinLnBrk="0" hangingPunct="1">
              <a:defRPr lang="en-GB" sz="3600" kern="1200" cap="all" baseline="0" dirty="0">
                <a:solidFill>
                  <a:schemeClr val="bg1"/>
                </a:solidFill>
                <a:latin typeface="Oswald SemiBold" pitchFamily="2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BAF6153B-88E0-4141-AF10-03BD087EF8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7375" y="3503829"/>
            <a:ext cx="3639568" cy="1500187"/>
          </a:xfrm>
        </p:spPr>
        <p:txBody>
          <a:bodyPr>
            <a:noAutofit/>
          </a:bodyPr>
          <a:lstStyle>
            <a:lvl1pPr marL="0" indent="0">
              <a:buNone/>
              <a:defRPr lang="en-US" sz="1800" kern="1200" cap="none" baseline="0" dirty="0">
                <a:solidFill>
                  <a:schemeClr val="bg1"/>
                </a:solidFill>
                <a:latin typeface="Oswald Light" pitchFamily="2" charset="0"/>
                <a:ea typeface="+mn-ea"/>
                <a:cs typeface="Aharoni" panose="02010803020104030203" pitchFamily="2" charset="-79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E8717CB-4BB1-D856-2195-8E1782D97CE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566" y="5615059"/>
            <a:ext cx="2336768" cy="1015985"/>
          </a:xfrm>
          <a:prstGeom prst="rect">
            <a:avLst/>
          </a:prstGeom>
        </p:spPr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5BBD34F3-C521-A422-7287-8339A45A470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50835" y="0"/>
            <a:ext cx="5017277" cy="6858000"/>
          </a:xfrm>
          <a:solidFill>
            <a:schemeClr val="bg2"/>
          </a:solidFill>
        </p:spPr>
        <p:txBody>
          <a:bodyPr anchor="ctr"/>
          <a:lstStyle>
            <a:lvl1pPr algn="ctr">
              <a:defRPr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08324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/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741ECD-6667-4DD0-8754-D8AD3BCD6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NORBAL &amp; GLOBAL SEPTEMBER 2023 - GROWTH CATEGORY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A2FCB5-B8AB-4F77-BD30-7881CE206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B5F9A4F6-7BA3-4126-88A5-A8B8CE7104E5}" type="slidenum">
              <a:rPr lang="en-GB" smtClean="0"/>
              <a:t>‹#›</a:t>
            </a:fld>
            <a:endParaRPr lang="en-GB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ECACB1B3-D78D-AEE0-686B-8C5B7B1D3C4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84056" y="0"/>
            <a:ext cx="5787655" cy="6858000"/>
          </a:xfrm>
          <a:pattFill prst="wdDnDiag">
            <a:fgClr>
              <a:schemeClr val="bg2"/>
            </a:fgClr>
            <a:bgClr>
              <a:schemeClr val="bg1"/>
            </a:bgClr>
          </a:pattFill>
          <a:ln>
            <a:noFill/>
          </a:ln>
        </p:spPr>
        <p:txBody>
          <a:bodyPr anchor="ctr">
            <a:noAutofit/>
          </a:bodyPr>
          <a:lstStyle>
            <a:lvl1pPr algn="ctr">
              <a:defRPr/>
            </a:lvl1pPr>
          </a:lstStyle>
          <a:p>
            <a:endParaRPr lang="en-GB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CBEE6E7-D558-199F-3C6E-0A51AA0CA3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7375" y="1700212"/>
            <a:ext cx="4899025" cy="4752975"/>
          </a:xfrm>
        </p:spPr>
        <p:txBody>
          <a:bodyPr tIns="0" bIns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19700CF4-D62C-8591-DBB1-81C1A505EA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7375" y="413912"/>
            <a:ext cx="4899026" cy="1286301"/>
          </a:xfrm>
        </p:spPr>
        <p:txBody>
          <a:bodyPr tIns="0" bIns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>
              <a:defRPr sz="24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092340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jpeg"/><Relationship Id="rId5" Type="http://schemas.openxmlformats.org/officeDocument/2006/relationships/image" Target="../media/image6.png"/><Relationship Id="rId4" Type="http://schemas.microsoft.com/office/2007/relationships/hdphoto" Target="../media/hdphoto1.wdp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6.png"/><Relationship Id="rId3" Type="http://schemas.openxmlformats.org/officeDocument/2006/relationships/image" Target="../media/image13.jpe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microsoft.com/office/2007/relationships/hdphoto" Target="../media/hdphoto2.wdp"/><Relationship Id="rId11" Type="http://schemas.openxmlformats.org/officeDocument/2006/relationships/image" Target="../media/image20.png"/><Relationship Id="rId5" Type="http://schemas.openxmlformats.org/officeDocument/2006/relationships/image" Target="../media/image15.png"/><Relationship Id="rId10" Type="http://schemas.openxmlformats.org/officeDocument/2006/relationships/image" Target="../media/image19.png"/><Relationship Id="rId4" Type="http://schemas.openxmlformats.org/officeDocument/2006/relationships/image" Target="../media/image14.jpeg"/><Relationship Id="rId9" Type="http://schemas.openxmlformats.org/officeDocument/2006/relationships/image" Target="../media/image18.png"/><Relationship Id="rId1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5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hyperlink" Target="mailto:Pernilla.klippberg@danone.com" TargetMode="External"/><Relationship Id="rId5" Type="http://schemas.openxmlformats.org/officeDocument/2006/relationships/image" Target="../media/image6.png"/><Relationship Id="rId4" Type="http://schemas.microsoft.com/office/2007/relationships/hdphoto" Target="../media/hdphoto2.wdp"/><Relationship Id="rId9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couple of children hugging&#10;&#10;Description automatically generated">
            <a:extLst>
              <a:ext uri="{FF2B5EF4-FFF2-40B4-BE49-F238E27FC236}">
                <a16:creationId xmlns:a16="http://schemas.microsoft.com/office/drawing/2014/main" id="{25571018-E4D8-5060-BDBB-051B35ED57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1764"/>
          <a:stretch/>
        </p:blipFill>
        <p:spPr>
          <a:xfrm>
            <a:off x="20" y="-22"/>
            <a:ext cx="12191977" cy="68580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554217-6938-3B18-308D-4374916C84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0177" y="2020204"/>
            <a:ext cx="7976552" cy="1578054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GB" sz="4000" b="1" dirty="0">
                <a:solidFill>
                  <a:prstClr val="white"/>
                </a:solidFill>
                <a:latin typeface="Danone One"/>
                <a:ea typeface="+mn-ea"/>
                <a:cs typeface="+mn-cs"/>
              </a:rPr>
              <a:t>BEST PRACTICE: NORBAL</a:t>
            </a:r>
            <a:br>
              <a:rPr lang="en-GB" sz="4000" b="1" dirty="0">
                <a:latin typeface="Danone One" panose="020B0504030202020204" pitchFamily="34" charset="0"/>
                <a:ea typeface="+mn-ea"/>
                <a:cs typeface="+mn-cs"/>
              </a:rPr>
            </a:br>
            <a:br>
              <a:rPr lang="en-GB" sz="4000" b="1" dirty="0">
                <a:latin typeface="Danone One" panose="020B0504030202020204" pitchFamily="34" charset="0"/>
                <a:ea typeface="+mn-ea"/>
                <a:cs typeface="+mn-cs"/>
              </a:rPr>
            </a:br>
            <a:r>
              <a:rPr lang="en-GB" sz="4000" b="1" dirty="0">
                <a:solidFill>
                  <a:prstClr val="white"/>
                </a:solidFill>
                <a:latin typeface="Danone One"/>
                <a:ea typeface="+mn-ea"/>
                <a:cs typeface="+mn-cs"/>
              </a:rPr>
              <a:t>The Fortini welcome box</a:t>
            </a:r>
            <a:endParaRPr lang="en-US" dirty="0">
              <a:solidFill>
                <a:prstClr val="white"/>
              </a:solidFill>
              <a:ea typeface="+mn-ea"/>
              <a:cs typeface="+mn-c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DE9168-9382-BCFC-B3AF-754E67408C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1547" y="3819407"/>
            <a:ext cx="5449479" cy="411381"/>
          </a:xfrm>
        </p:spPr>
        <p:txBody>
          <a:bodyPr anchor="b">
            <a:normAutofit lnSpcReduction="10000"/>
          </a:bodyPr>
          <a:lstStyle/>
          <a:p>
            <a:pPr algn="l"/>
            <a:r>
              <a:rPr lang="en-GB" dirty="0">
                <a:solidFill>
                  <a:srgbClr val="FFFFFF"/>
                </a:solidFill>
                <a:latin typeface="Founders Grotesk Bold"/>
              </a:rPr>
              <a:t>2020</a:t>
            </a:r>
            <a:endParaRPr lang="en-GB" dirty="0">
              <a:solidFill>
                <a:srgbClr val="FFFFFF"/>
              </a:solidFill>
              <a:latin typeface="Founders Grotesk Bold" panose="020B0803030202060203" pitchFamily="34" charset="0"/>
            </a:endParaRPr>
          </a:p>
        </p:txBody>
      </p:sp>
      <p:pic>
        <p:nvPicPr>
          <p:cNvPr id="16" name="Picture 15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825896FC-19C1-B8EC-7CB0-8EC87F818E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4805" y="0"/>
            <a:ext cx="2302886" cy="1034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248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30D93DB-0093-B776-3994-0EB6C6921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8924439" y="3177869"/>
            <a:ext cx="5911238" cy="365125"/>
          </a:xfrm>
        </p:spPr>
        <p:txBody>
          <a:bodyPr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all" spc="0" normalizeH="0" baseline="0" noProof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Aharoni" panose="02010803020104030203" pitchFamily="2" charset="-79"/>
              </a:rPr>
              <a:t>2024 Fortini WELCOME BOX - ADHERENCE</a:t>
            </a:r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4ED76031-E786-D8DD-C6A3-7DE35C6AE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438476"/>
            <a:ext cx="3639568" cy="2852737"/>
          </a:xfrm>
        </p:spPr>
        <p:txBody>
          <a:bodyPr/>
          <a:lstStyle/>
          <a:p>
            <a:r>
              <a:rPr lang="en-US" sz="5400" b="1">
                <a:latin typeface="Danone One Condensed" panose="020B0504030202020204" pitchFamily="34" charset="0"/>
              </a:rPr>
              <a:t>THE FORTINI</a:t>
            </a:r>
            <a:r>
              <a:rPr lang="en-US" sz="5200" b="1">
                <a:latin typeface="Danone One Condensed" panose="020B0504030202020204" pitchFamily="34" charset="0"/>
              </a:rPr>
              <a:t> </a:t>
            </a:r>
            <a:r>
              <a:rPr lang="en-US" sz="4400" b="1">
                <a:latin typeface="Danone One Condensed" panose="020B0504030202020204" pitchFamily="34" charset="0"/>
              </a:rPr>
              <a:t>WELCOME BOX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CA6990AE-B923-4105-90E4-8154D0D64D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7374" y="3503829"/>
            <a:ext cx="5017277" cy="1500187"/>
          </a:xfrm>
        </p:spPr>
        <p:txBody>
          <a:bodyPr/>
          <a:lstStyle/>
          <a:p>
            <a:r>
              <a:rPr lang="en-US" sz="2200" b="1">
                <a:latin typeface="Danone One Condensed" panose="020B0504030202020204" pitchFamily="34" charset="0"/>
              </a:rPr>
              <a:t>A TOOL TO DRIVE ADHERENCE </a:t>
            </a:r>
          </a:p>
          <a:p>
            <a:r>
              <a:rPr lang="en-US" sz="2200" b="1">
                <a:latin typeface="Danone One Condensed" panose="020B0504030202020204" pitchFamily="34" charset="0"/>
              </a:rPr>
              <a:t>IN THE NORDIC &amp; BALTIC </a:t>
            </a:r>
          </a:p>
        </p:txBody>
      </p:sp>
      <p:pic>
        <p:nvPicPr>
          <p:cNvPr id="8" name="Picture Placeholder 7" descr="A young child drinking from a bottle&#10;&#10;Description automatically generated">
            <a:extLst>
              <a:ext uri="{FF2B5EF4-FFF2-40B4-BE49-F238E27FC236}">
                <a16:creationId xmlns:a16="http://schemas.microsoft.com/office/drawing/2014/main" id="{0B1742DF-106A-ADFB-2D4B-44B5D3D29E1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10" r="33990" b="-2"/>
          <a:stretch/>
        </p:blipFill>
        <p:spPr>
          <a:xfrm>
            <a:off x="6550835" y="10"/>
            <a:ext cx="5017277" cy="6857990"/>
          </a:xfrm>
          <a:noFill/>
        </p:spPr>
      </p:pic>
      <p:pic>
        <p:nvPicPr>
          <p:cNvPr id="9" name="Picture 8" descr="Map&#10;&#10;Description automatically generated">
            <a:extLst>
              <a:ext uri="{FF2B5EF4-FFF2-40B4-BE49-F238E27FC236}">
                <a16:creationId xmlns:a16="http://schemas.microsoft.com/office/drawing/2014/main" id="{2024524B-EAA3-1234-9EA7-E1273BC0955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23021" y="206982"/>
            <a:ext cx="1060536" cy="140592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EA8E9C5-7705-6F78-2870-E062B66A7A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392" b="94764" l="5066" r="93246">
                        <a14:foregroundMark x1="21764" y1="11824" x2="42402" y2="4392"/>
                        <a14:foregroundMark x1="44465" y1="6588" x2="12758" y2="13682"/>
                        <a14:foregroundMark x1="12758" y1="13682" x2="13508" y2="6926"/>
                        <a14:foregroundMark x1="16323" y1="5236" x2="19512" y2="10642"/>
                        <a14:foregroundMark x1="11069" y1="21453" x2="22702" y2="95270"/>
                        <a14:foregroundMark x1="22702" y1="95270" x2="9568" y2="82939"/>
                        <a14:foregroundMark x1="9568" y1="82939" x2="75610" y2="71791"/>
                        <a14:foregroundMark x1="75610" y1="71791" x2="84615" y2="76689"/>
                        <a14:foregroundMark x1="84615" y1="76689" x2="94184" y2="48986"/>
                        <a14:foregroundMark x1="94184" y1="48986" x2="93246" y2="29054"/>
                        <a14:foregroundMark x1="93246" y1="29054" x2="76360" y2="13851"/>
                        <a14:foregroundMark x1="76360" y1="13851" x2="66979" y2="9459"/>
                        <a14:foregroundMark x1="66979" y1="9459" x2="57974" y2="8446"/>
                        <a14:foregroundMark x1="57786" y1="8784" x2="73546" y2="18581"/>
                        <a14:foregroundMark x1="73546" y1="18581" x2="75610" y2="21115"/>
                        <a14:foregroundMark x1="73546" y1="16723" x2="93996" y2="63851"/>
                        <a14:foregroundMark x1="93996" y1="63851" x2="91182" y2="73142"/>
                        <a14:foregroundMark x1="91182" y1="73142" x2="82176" y2="80236"/>
                        <a14:foregroundMark x1="82176" y1="80236" x2="29831" y2="85642"/>
                        <a14:foregroundMark x1="29831" y1="85642" x2="19887" y2="92736"/>
                        <a14:foregroundMark x1="19887" y1="92736" x2="8443" y2="92230"/>
                        <a14:foregroundMark x1="8443" y1="92230" x2="3940" y2="83277"/>
                        <a14:foregroundMark x1="3940" y1="83277" x2="6754" y2="62331"/>
                        <a14:foregroundMark x1="6754" y1="62331" x2="5066" y2="35473"/>
                        <a14:foregroundMark x1="5066" y1="35473" x2="7692" y2="26182"/>
                        <a14:foregroundMark x1="97373" y1="29899" x2="95872" y2="63345"/>
                        <a14:foregroundMark x1="95872" y1="63345" x2="89306" y2="78378"/>
                        <a14:foregroundMark x1="89306" y1="78378" x2="79737" y2="82432"/>
                        <a14:foregroundMark x1="79737" y1="82432" x2="12195" y2="94764"/>
                      </a14:backgroundRemoval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87056" y="4568359"/>
            <a:ext cx="1938533" cy="2153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185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10BDCB65-62C5-728B-2BAC-3BCCC4CC6823}"/>
              </a:ext>
            </a:extLst>
          </p:cNvPr>
          <p:cNvSpPr/>
          <p:nvPr/>
        </p:nvSpPr>
        <p:spPr>
          <a:xfrm>
            <a:off x="4958362" y="1549541"/>
            <a:ext cx="6875386" cy="4943855"/>
          </a:xfrm>
          <a:prstGeom prst="rect">
            <a:avLst/>
          </a:prstGeom>
          <a:solidFill>
            <a:srgbClr val="EFEA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7B92C7-D91D-8F96-165D-759F0D4F1074}"/>
              </a:ext>
            </a:extLst>
          </p:cNvPr>
          <p:cNvSpPr txBox="1"/>
          <p:nvPr/>
        </p:nvSpPr>
        <p:spPr>
          <a:xfrm>
            <a:off x="588195" y="233214"/>
            <a:ext cx="72410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all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Aharoni" panose="02010803020104030203" pitchFamily="2" charset="-79"/>
              </a:rPr>
              <a:t>BACKGROUND &amp; PURPOSE OF THE TOOL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2B3D1D-A2AA-B352-2A87-8B5D014F8B55}"/>
              </a:ext>
            </a:extLst>
          </p:cNvPr>
          <p:cNvSpPr txBox="1"/>
          <p:nvPr/>
        </p:nvSpPr>
        <p:spPr>
          <a:xfrm>
            <a:off x="347011" y="922058"/>
            <a:ext cx="9226693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/>
              </a:rPr>
              <a:t>A TOOL TO SUPPORT INTRODUCTION &amp; ACCEPTANCE FOR THE 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anone One Condensed"/>
              </a:rPr>
              <a:t>FIRST TIME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anone One Condensed"/>
              </a:rPr>
              <a:t> 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anone One Condensed"/>
              </a:rPr>
              <a:t>ONS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anone One Condensed"/>
              </a:rPr>
              <a:t> 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/>
              </a:rPr>
              <a:t>FAMILY</a:t>
            </a:r>
            <a:endParaRPr kumimoji="0" lang="en-SE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anone One Condensed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FF2F2E8-B5BB-0844-76A0-02A37B6AAC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2346" y="1662201"/>
            <a:ext cx="4248277" cy="4718533"/>
          </a:xfrm>
          <a:prstGeom prst="rect">
            <a:avLst/>
          </a:prstGeom>
        </p:spPr>
      </p:pic>
      <p:pic>
        <p:nvPicPr>
          <p:cNvPr id="3" name="Picture 2" descr="Map&#10;&#10;Description automatically generated">
            <a:extLst>
              <a:ext uri="{FF2B5EF4-FFF2-40B4-BE49-F238E27FC236}">
                <a16:creationId xmlns:a16="http://schemas.microsoft.com/office/drawing/2014/main" id="{7CC1E224-3444-50E5-A881-BC845BF901E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9783" y="107504"/>
            <a:ext cx="618529" cy="819969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375CF7A8-5818-0993-F24B-473D6E5A1B61}"/>
              </a:ext>
            </a:extLst>
          </p:cNvPr>
          <p:cNvGrpSpPr/>
          <p:nvPr/>
        </p:nvGrpSpPr>
        <p:grpSpPr>
          <a:xfrm>
            <a:off x="8011350" y="4885800"/>
            <a:ext cx="3517035" cy="1413942"/>
            <a:chOff x="1306900" y="1159975"/>
            <a:chExt cx="9764298" cy="3701664"/>
          </a:xfrm>
        </p:grpSpPr>
        <p:pic>
          <p:nvPicPr>
            <p:cNvPr id="5" name="Picture 4" descr="A picture containing plastic&#10;&#10;Description automatically generated">
              <a:extLst>
                <a:ext uri="{FF2B5EF4-FFF2-40B4-BE49-F238E27FC236}">
                  <a16:creationId xmlns:a16="http://schemas.microsoft.com/office/drawing/2014/main" id="{E0CAF2C4-4955-6D5C-6646-84DF3F2F9E2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06900" y="1837857"/>
              <a:ext cx="9764298" cy="3023782"/>
            </a:xfrm>
            <a:prstGeom prst="rect">
              <a:avLst/>
            </a:prstGeom>
            <a:ln w="28575">
              <a:solidFill>
                <a:srgbClr val="7030A0"/>
              </a:solidFill>
            </a:ln>
          </p:spPr>
        </p:pic>
        <p:pic>
          <p:nvPicPr>
            <p:cNvPr id="6" name="Picture 5" descr="A white bottle with a purple cap&#10;&#10;Description automatically generated with low confidence">
              <a:extLst>
                <a:ext uri="{FF2B5EF4-FFF2-40B4-BE49-F238E27FC236}">
                  <a16:creationId xmlns:a16="http://schemas.microsoft.com/office/drawing/2014/main" id="{02EF8DB0-A4F0-372A-35E2-3A3DF38D4BF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94268" y="2007549"/>
              <a:ext cx="2686714" cy="2686714"/>
            </a:xfrm>
            <a:prstGeom prst="rect">
              <a:avLst/>
            </a:prstGeom>
          </p:spPr>
        </p:pic>
        <p:pic>
          <p:nvPicPr>
            <p:cNvPr id="19" name="Picture 18" descr="A picture containing clipart, emoticon, smiley, graphics&#10;&#10;Description automatically generated">
              <a:extLst>
                <a:ext uri="{FF2B5EF4-FFF2-40B4-BE49-F238E27FC236}">
                  <a16:creationId xmlns:a16="http://schemas.microsoft.com/office/drawing/2014/main" id="{B1298B15-E0B8-F81B-CC16-60A53175D7F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flipH="1">
              <a:off x="8512810" y="1159975"/>
              <a:ext cx="1624330" cy="1419860"/>
            </a:xfrm>
            <a:prstGeom prst="rect">
              <a:avLst/>
            </a:prstGeom>
          </p:spPr>
        </p:pic>
      </p:grpSp>
      <p:sp>
        <p:nvSpPr>
          <p:cNvPr id="22" name="Rectangle : coins arrondis 66">
            <a:extLst>
              <a:ext uri="{FF2B5EF4-FFF2-40B4-BE49-F238E27FC236}">
                <a16:creationId xmlns:a16="http://schemas.microsoft.com/office/drawing/2014/main" id="{06512BCB-6C68-4850-683E-5760C8C757E1}"/>
              </a:ext>
            </a:extLst>
          </p:cNvPr>
          <p:cNvSpPr/>
          <p:nvPr/>
        </p:nvSpPr>
        <p:spPr>
          <a:xfrm>
            <a:off x="5225972" y="1782760"/>
            <a:ext cx="6302413" cy="2588980"/>
          </a:xfrm>
          <a:prstGeom prst="roundRect">
            <a:avLst>
              <a:gd name="adj" fmla="val 11061"/>
            </a:avLst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381000" dist="63500" dir="5400000" algn="t" rotWithShape="0">
              <a:prstClr val="black">
                <a:alpha val="1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02677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29DB449-1BC2-83B2-DF4E-26D0B8F52877}"/>
              </a:ext>
            </a:extLst>
          </p:cNvPr>
          <p:cNvSpPr txBox="1"/>
          <p:nvPr/>
        </p:nvSpPr>
        <p:spPr>
          <a:xfrm>
            <a:off x="5439906" y="1881907"/>
            <a:ext cx="608847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BACKGROUND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40B0FF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ADHD workshop </a:t>
            </a: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in 2020 with HCP and Parents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Outcome: Clear Need of </a:t>
            </a: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40B0FF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Support in the ONS Introduction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40B0FF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A tool-kit </a:t>
            </a: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to be handed out by HCP to the parent &amp; patient 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en-GB" sz="2000" b="0" i="0" u="none" strike="noStrike" kern="1200" cap="none" spc="0" normalizeH="0" baseline="0" noProof="0">
              <a:ln>
                <a:noFill/>
              </a:ln>
              <a:solidFill>
                <a:srgbClr val="40B0FF"/>
              </a:solidFill>
              <a:effectLst/>
              <a:uLnTx/>
              <a:uFillTx/>
              <a:latin typeface="Danone One Condensed" panose="020B050403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Low ONS Awareness among parents, whereas families’ 1</a:t>
            </a:r>
            <a:r>
              <a:rPr kumimoji="0" lang="en-GB" sz="2000" b="0" i="1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st</a:t>
            </a:r>
            <a:r>
              <a:rPr kumimoji="0" lang="en-GB" sz="20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 encounter with ONS through HCP prescription is critical.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en-GB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anone One Condensed" panose="020B0504030202020204" pitchFamily="34" charset="0"/>
              <a:ea typeface="+mn-ea"/>
              <a:cs typeface="+mn-cs"/>
            </a:endParaRPr>
          </a:p>
        </p:txBody>
      </p:sp>
      <p:pic>
        <p:nvPicPr>
          <p:cNvPr id="26" name="Picture 25" descr="A person and a child with a bottle&#10;&#10;Description automatically generated">
            <a:extLst>
              <a:ext uri="{FF2B5EF4-FFF2-40B4-BE49-F238E27FC236}">
                <a16:creationId xmlns:a16="http://schemas.microsoft.com/office/drawing/2014/main" id="{A31DF591-3581-E5A6-65DA-DE96A3A29B7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5632" y="3866835"/>
            <a:ext cx="5398448" cy="3036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454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E8060572-1ADD-614F-F74B-0EF18ED75AFD}"/>
              </a:ext>
            </a:extLst>
          </p:cNvPr>
          <p:cNvSpPr/>
          <p:nvPr/>
        </p:nvSpPr>
        <p:spPr>
          <a:xfrm>
            <a:off x="732573" y="1950347"/>
            <a:ext cx="11244581" cy="4517988"/>
          </a:xfrm>
          <a:prstGeom prst="rect">
            <a:avLst/>
          </a:prstGeom>
          <a:solidFill>
            <a:srgbClr val="EFEA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7B92C7-D91D-8F96-165D-759F0D4F1074}"/>
              </a:ext>
            </a:extLst>
          </p:cNvPr>
          <p:cNvSpPr txBox="1"/>
          <p:nvPr/>
        </p:nvSpPr>
        <p:spPr>
          <a:xfrm>
            <a:off x="605984" y="233214"/>
            <a:ext cx="70956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all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Aharoni" panose="02010803020104030203" pitchFamily="2" charset="-79"/>
              </a:rPr>
              <a:t>BUT WHAT IS IN THE BOX?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2B3D1D-A2AA-B352-2A87-8B5D014F8B55}"/>
              </a:ext>
            </a:extLst>
          </p:cNvPr>
          <p:cNvSpPr txBox="1"/>
          <p:nvPr/>
        </p:nvSpPr>
        <p:spPr>
          <a:xfrm>
            <a:off x="573787" y="869904"/>
            <a:ext cx="10729913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ELEMENTS INCLUDED</a:t>
            </a:r>
            <a:endParaRPr kumimoji="0" lang="en-SE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anone One Condensed" panose="020B0504030202020204" pitchFamily="34" charset="0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6D87CF0-2030-8EA7-589A-B54ECF4550A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9896" y="2146349"/>
            <a:ext cx="2666745" cy="188787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275A97C-E82E-F49C-82C6-23597FF7188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9896" y="4426440"/>
            <a:ext cx="2666745" cy="194138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FF2F2E8-B5BB-0844-76A0-02A37B6AACF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3095" y="140429"/>
            <a:ext cx="1068528" cy="118680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B2EC4B2-CE9C-A6B5-416F-D3C5CF953BA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07210" y="2342645"/>
            <a:ext cx="2236476" cy="156975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723C607-E0E2-8CC1-5F47-E31E565CE563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82804" y="2322958"/>
            <a:ext cx="2236476" cy="159176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A8085F8-FF5A-97BD-0D99-394E0D93A518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82804" y="4627469"/>
            <a:ext cx="2204329" cy="160998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966DAEF-E1EB-02E2-436C-D727FB47C75D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2825" y="4377620"/>
            <a:ext cx="2164887" cy="160998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BF0989B-C743-B0DA-943E-1E83A6F4481A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5561"/>
          <a:stretch/>
        </p:blipFill>
        <p:spPr>
          <a:xfrm>
            <a:off x="6883375" y="2333964"/>
            <a:ext cx="2443696" cy="1569756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2F88D15-930C-E308-EEFA-A77401BE778C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75632" y="4765837"/>
            <a:ext cx="2067046" cy="160998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4329D26-6088-DD4E-C0CF-CA0BB8B051DF}"/>
              </a:ext>
            </a:extLst>
          </p:cNvPr>
          <p:cNvSpPr txBox="1"/>
          <p:nvPr/>
        </p:nvSpPr>
        <p:spPr>
          <a:xfrm>
            <a:off x="9614344" y="1523405"/>
            <a:ext cx="2348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COMPLIANCE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3DB056-D333-9DB9-BBE9-9345DCE54A42}"/>
              </a:ext>
            </a:extLst>
          </p:cNvPr>
          <p:cNvSpPr txBox="1"/>
          <p:nvPr/>
        </p:nvSpPr>
        <p:spPr>
          <a:xfrm>
            <a:off x="4194444" y="1523405"/>
            <a:ext cx="26923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INTRODUCTION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1AEC4ED-001A-CE9A-C450-40DBEFC8A572}"/>
              </a:ext>
            </a:extLst>
          </p:cNvPr>
          <p:cNvSpPr txBox="1"/>
          <p:nvPr/>
        </p:nvSpPr>
        <p:spPr>
          <a:xfrm>
            <a:off x="6978553" y="1523405"/>
            <a:ext cx="2348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ACCEPTANCE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1E41524-32CB-C355-DDBC-F58294047658}"/>
              </a:ext>
            </a:extLst>
          </p:cNvPr>
          <p:cNvCxnSpPr/>
          <p:nvPr/>
        </p:nvCxnSpPr>
        <p:spPr>
          <a:xfrm>
            <a:off x="732574" y="4235251"/>
            <a:ext cx="11290186" cy="0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8B4B38E6-7B2F-D3EB-A01A-8D738C8B6923}"/>
              </a:ext>
            </a:extLst>
          </p:cNvPr>
          <p:cNvSpPr txBox="1"/>
          <p:nvPr/>
        </p:nvSpPr>
        <p:spPr>
          <a:xfrm>
            <a:off x="548031" y="1491208"/>
            <a:ext cx="38961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40B0FF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SEPARATE ENVELOPES</a:t>
            </a:r>
          </a:p>
        </p:txBody>
      </p:sp>
      <p:pic>
        <p:nvPicPr>
          <p:cNvPr id="25" name="Picture 24" descr="Map&#10;&#10;Description automatically generated">
            <a:extLst>
              <a:ext uri="{FF2B5EF4-FFF2-40B4-BE49-F238E27FC236}">
                <a16:creationId xmlns:a16="http://schemas.microsoft.com/office/drawing/2014/main" id="{ED133D8C-E548-F092-7FEA-57403DF8DB3F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6462" y="233214"/>
            <a:ext cx="618529" cy="819969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FC042151-3E79-C97B-99AB-19FBE3B6AC88}"/>
              </a:ext>
            </a:extLst>
          </p:cNvPr>
          <p:cNvSpPr txBox="1"/>
          <p:nvPr/>
        </p:nvSpPr>
        <p:spPr>
          <a:xfrm rot="16200000">
            <a:off x="-483601" y="2951321"/>
            <a:ext cx="1697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TO THE </a:t>
            </a: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0070C0">
                    <a:lumMod val="60000"/>
                    <a:lumOff val="40000"/>
                  </a:srgbClr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PARENT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201D59F-5F79-C23F-7E45-04B0EBF9875A}"/>
              </a:ext>
            </a:extLst>
          </p:cNvPr>
          <p:cNvSpPr txBox="1"/>
          <p:nvPr/>
        </p:nvSpPr>
        <p:spPr>
          <a:xfrm rot="16200000">
            <a:off x="-445928" y="5198666"/>
            <a:ext cx="16019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TO THE </a:t>
            </a: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0070C0">
                    <a:lumMod val="60000"/>
                    <a:lumOff val="40000"/>
                  </a:srgbClr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CHILD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7470CE20-46AC-A02E-F2F3-0C5A6530D92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292950" y="4627467"/>
            <a:ext cx="2277590" cy="160998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017374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E8060572-1ADD-614F-F74B-0EF18ED75AFD}"/>
              </a:ext>
            </a:extLst>
          </p:cNvPr>
          <p:cNvSpPr/>
          <p:nvPr/>
        </p:nvSpPr>
        <p:spPr>
          <a:xfrm>
            <a:off x="449835" y="1604688"/>
            <a:ext cx="11244581" cy="4517988"/>
          </a:xfrm>
          <a:prstGeom prst="rect">
            <a:avLst/>
          </a:prstGeom>
          <a:solidFill>
            <a:srgbClr val="EFEA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7B92C7-D91D-8F96-165D-759F0D4F1074}"/>
              </a:ext>
            </a:extLst>
          </p:cNvPr>
          <p:cNvSpPr txBox="1"/>
          <p:nvPr/>
        </p:nvSpPr>
        <p:spPr>
          <a:xfrm>
            <a:off x="573787" y="233214"/>
            <a:ext cx="6054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all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Aharoni" panose="02010803020104030203" pitchFamily="2" charset="-79"/>
              </a:rPr>
              <a:t>LEARNINGS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2B3D1D-A2AA-B352-2A87-8B5D014F8B55}"/>
              </a:ext>
            </a:extLst>
          </p:cNvPr>
          <p:cNvSpPr txBox="1"/>
          <p:nvPr/>
        </p:nvSpPr>
        <p:spPr>
          <a:xfrm>
            <a:off x="573787" y="869904"/>
            <a:ext cx="10729913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SINCE LAUNCH 2020 AND RE-DEFINED</a:t>
            </a:r>
            <a:endParaRPr kumimoji="0" lang="en-SE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anone One Condensed" panose="020B0504030202020204" pitchFamily="34" charset="0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FF2F2E8-B5BB-0844-76A0-02A37B6AACF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54669" y="144761"/>
            <a:ext cx="1068528" cy="118680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13DB056-D333-9DB9-BBE9-9345DCE54A42}"/>
              </a:ext>
            </a:extLst>
          </p:cNvPr>
          <p:cNvSpPr txBox="1"/>
          <p:nvPr/>
        </p:nvSpPr>
        <p:spPr>
          <a:xfrm>
            <a:off x="8539690" y="1717827"/>
            <a:ext cx="26477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VALUABLE BEYOND ADHD PATIENTS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1AEC4ED-001A-CE9A-C450-40DBEFC8A572}"/>
              </a:ext>
            </a:extLst>
          </p:cNvPr>
          <p:cNvSpPr txBox="1"/>
          <p:nvPr/>
        </p:nvSpPr>
        <p:spPr>
          <a:xfrm>
            <a:off x="767407" y="1867381"/>
            <a:ext cx="30223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PATIENT CENTRIC APPROACH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B4B38E6-7B2F-D3EB-A01A-8D738C8B6923}"/>
              </a:ext>
            </a:extLst>
          </p:cNvPr>
          <p:cNvSpPr txBox="1"/>
          <p:nvPr/>
        </p:nvSpPr>
        <p:spPr>
          <a:xfrm>
            <a:off x="4824620" y="1900224"/>
            <a:ext cx="2994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A NEW DOOR OPENER</a:t>
            </a:r>
          </a:p>
        </p:txBody>
      </p:sp>
      <p:pic>
        <p:nvPicPr>
          <p:cNvPr id="25" name="Picture 24" descr="Map&#10;&#10;Description automatically generated">
            <a:extLst>
              <a:ext uri="{FF2B5EF4-FFF2-40B4-BE49-F238E27FC236}">
                <a16:creationId xmlns:a16="http://schemas.microsoft.com/office/drawing/2014/main" id="{ED133D8C-E548-F092-7FEA-57403DF8DB3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6462" y="233214"/>
            <a:ext cx="618529" cy="819969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6439EB7F-F4B1-FADD-9233-DD3407607ADE}"/>
              </a:ext>
            </a:extLst>
          </p:cNvPr>
          <p:cNvSpPr/>
          <p:nvPr/>
        </p:nvSpPr>
        <p:spPr>
          <a:xfrm>
            <a:off x="9027474" y="4543735"/>
            <a:ext cx="2348905" cy="2169504"/>
          </a:xfrm>
          <a:prstGeom prst="ellipse">
            <a:avLst/>
          </a:prstGeom>
          <a:solidFill>
            <a:srgbClr val="492A80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Do you wish your own Fortini box? 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Reach us out and Santa will send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EBB6EC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Pernilla.klippberg@danone.com</a:t>
            </a: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EBB6EC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 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761752D-3440-D5EF-9AF9-FD3CAE7069B7}"/>
              </a:ext>
            </a:extLst>
          </p:cNvPr>
          <p:cNvSpPr/>
          <p:nvPr/>
        </p:nvSpPr>
        <p:spPr>
          <a:xfrm>
            <a:off x="4823602" y="2837277"/>
            <a:ext cx="2930379" cy="1484347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Field Force new access </a:t>
            </a:r>
            <a:b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</a:b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to previously closed customers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05E70F88-9524-13CC-76EE-F91FCA03BB39}"/>
              </a:ext>
            </a:extLst>
          </p:cNvPr>
          <p:cNvSpPr/>
          <p:nvPr/>
        </p:nvSpPr>
        <p:spPr>
          <a:xfrm>
            <a:off x="711443" y="2818014"/>
            <a:ext cx="3354219" cy="1546779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Tool rooted in parents’ need, together with the challenges identified by HCP.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 Take the time to listen.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70B6ED81-CD7E-0BB7-9B26-5982A525D4D0}"/>
              </a:ext>
            </a:extLst>
          </p:cNvPr>
          <p:cNvSpPr/>
          <p:nvPr/>
        </p:nvSpPr>
        <p:spPr>
          <a:xfrm>
            <a:off x="8441815" y="2898323"/>
            <a:ext cx="2930379" cy="138616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Great feedback from HCP and parents; extend from ADHD-specific to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Fortini ONS generic box</a:t>
            </a:r>
          </a:p>
        </p:txBody>
      </p:sp>
      <p:pic>
        <p:nvPicPr>
          <p:cNvPr id="29" name="Picture 28" descr="A person and a child with a bottle&#10;&#10;Description automatically generated">
            <a:extLst>
              <a:ext uri="{FF2B5EF4-FFF2-40B4-BE49-F238E27FC236}">
                <a16:creationId xmlns:a16="http://schemas.microsoft.com/office/drawing/2014/main" id="{CD139400-CFDD-4657-BF70-65C4654B96B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41"/>
          <a:stretch/>
        </p:blipFill>
        <p:spPr>
          <a:xfrm>
            <a:off x="-1017973" y="4340049"/>
            <a:ext cx="6464689" cy="2558514"/>
          </a:xfrm>
          <a:prstGeom prst="rect">
            <a:avLst/>
          </a:prstGeom>
        </p:spPr>
      </p:pic>
      <p:pic>
        <p:nvPicPr>
          <p:cNvPr id="3" name="Picture 2" descr="A person wearing a white lab coat&#10;&#10;Description automatically generated">
            <a:extLst>
              <a:ext uri="{FF2B5EF4-FFF2-40B4-BE49-F238E27FC236}">
                <a16:creationId xmlns:a16="http://schemas.microsoft.com/office/drawing/2014/main" id="{DE5645CC-EF07-861D-55E2-C3E7B37258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1468" y="3783932"/>
            <a:ext cx="2260453" cy="3114631"/>
          </a:xfrm>
          <a:prstGeom prst="rect">
            <a:avLst/>
          </a:prstGeom>
        </p:spPr>
      </p:pic>
      <p:pic>
        <p:nvPicPr>
          <p:cNvPr id="1028" name="Picture 4" descr="High-quality Transparent Santa Hat">
            <a:extLst>
              <a:ext uri="{FF2B5EF4-FFF2-40B4-BE49-F238E27FC236}">
                <a16:creationId xmlns:a16="http://schemas.microsoft.com/office/drawing/2014/main" id="{A48A90DA-861D-629A-E2E8-B021CD0B5C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885842" flipH="1">
            <a:off x="9255087" y="5816021"/>
            <a:ext cx="240859" cy="227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54342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5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BEST PRACTICE: NORBAL  The Fortini welcome box</vt:lpstr>
      <vt:lpstr>THE FORTINI WELCOME BOX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8</cp:revision>
  <dcterms:created xsi:type="dcterms:W3CDTF">2025-06-24T11:49:40Z</dcterms:created>
  <dcterms:modified xsi:type="dcterms:W3CDTF">2025-07-09T13:38:41Z</dcterms:modified>
</cp:coreProperties>
</file>