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394" r:id="rId2"/>
    <p:sldId id="403" r:id="rId3"/>
    <p:sldId id="421" r:id="rId4"/>
  </p:sldIdLst>
  <p:sldSz cx="12192000" cy="6858000"/>
  <p:notesSz cx="6858000" cy="9144000"/>
  <p:defaultTextStyle>
    <a:defPPr>
      <a:defRPr lang="en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2C79"/>
    <a:srgbClr val="9F6082"/>
    <a:srgbClr val="6F84B0"/>
    <a:srgbClr val="182141"/>
    <a:srgbClr val="BF91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AE73DA-FF32-53C3-BFBC-29AF1552A6F5}" v="29" dt="2025-07-09T13:40:48.9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a  Racheva" userId="S::gabriela.racheva@danoneexternal.com::e1c8593a-1a23-4fee-a97e-e785e8f178b9" providerId="AD" clId="Web-{BEAE73DA-FF32-53C3-BFBC-29AF1552A6F5}"/>
    <pc:docChg chg="addSld delSld modSld sldOrd">
      <pc:chgData name="Gabriela  Racheva" userId="S::gabriela.racheva@danoneexternal.com::e1c8593a-1a23-4fee-a97e-e785e8f178b9" providerId="AD" clId="Web-{BEAE73DA-FF32-53C3-BFBC-29AF1552A6F5}" dt="2025-07-09T13:40:48.044" v="28" actId="20577"/>
      <pc:docMkLst>
        <pc:docMk/>
      </pc:docMkLst>
      <pc:sldChg chg="modSp add ord">
        <pc:chgData name="Gabriela  Racheva" userId="S::gabriela.racheva@danoneexternal.com::e1c8593a-1a23-4fee-a97e-e785e8f178b9" providerId="AD" clId="Web-{BEAE73DA-FF32-53C3-BFBC-29AF1552A6F5}" dt="2025-07-09T13:40:48.044" v="28" actId="20577"/>
        <pc:sldMkLst>
          <pc:docMk/>
          <pc:sldMk cId="1274248489" sldId="394"/>
        </pc:sldMkLst>
        <pc:spChg chg="mod">
          <ac:chgData name="Gabriela  Racheva" userId="S::gabriela.racheva@danoneexternal.com::e1c8593a-1a23-4fee-a97e-e785e8f178b9" providerId="AD" clId="Web-{BEAE73DA-FF32-53C3-BFBC-29AF1552A6F5}" dt="2025-07-09T13:40:32.590" v="22" actId="14100"/>
          <ac:spMkLst>
            <pc:docMk/>
            <pc:sldMk cId="1274248489" sldId="394"/>
            <ac:spMk id="2" creationId="{62554217-6938-3B18-308D-4374916C8407}"/>
          </ac:spMkLst>
        </pc:spChg>
        <pc:spChg chg="mod">
          <ac:chgData name="Gabriela  Racheva" userId="S::gabriela.racheva@danoneexternal.com::e1c8593a-1a23-4fee-a97e-e785e8f178b9" providerId="AD" clId="Web-{BEAE73DA-FF32-53C3-BFBC-29AF1552A6F5}" dt="2025-07-09T13:40:48.044" v="28" actId="20577"/>
          <ac:spMkLst>
            <pc:docMk/>
            <pc:sldMk cId="1274248489" sldId="394"/>
            <ac:spMk id="3" creationId="{55DE9168-9382-BCFC-B3AF-754E67408CF0}"/>
          </ac:spMkLst>
        </pc:spChg>
      </pc:sldChg>
      <pc:sldChg chg="del">
        <pc:chgData name="Gabriela  Racheva" userId="S::gabriela.racheva@danoneexternal.com::e1c8593a-1a23-4fee-a97e-e785e8f178b9" providerId="AD" clId="Web-{BEAE73DA-FF32-53C3-BFBC-29AF1552A6F5}" dt="2025-07-09T13:39:51.449" v="11"/>
        <pc:sldMkLst>
          <pc:docMk/>
          <pc:sldMk cId="3276294556" sldId="39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4395B-FF3D-9341-9B5B-B881B2CA956F}" type="datetimeFigureOut">
              <a:rPr lang="en-AR" smtClean="0"/>
              <a:t>07/09/2025</a:t>
            </a:fld>
            <a:endParaRPr lang="en-A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64B894-146B-3B40-8C76-8E3ED96EFC99}" type="slidenum">
              <a:rPr lang="en-AR" smtClean="0"/>
              <a:t>‹#›</a:t>
            </a:fld>
            <a:endParaRPr lang="en-AR"/>
          </a:p>
        </p:txBody>
      </p:sp>
    </p:spTree>
    <p:extLst>
      <p:ext uri="{BB962C8B-B14F-4D97-AF65-F5344CB8AC3E}">
        <p14:creationId xmlns:p14="http://schemas.microsoft.com/office/powerpoint/2010/main" val="932552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A811B-942A-1E8A-8319-23F2637A27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294167-756A-2B75-C8DC-6DFEA386A8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B308A-4328-DD8F-0185-3ED2A9DA0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18253-9B91-AA4D-895C-E5BE25F9DF5E}" type="datetimeFigureOut">
              <a:rPr lang="en-AR" smtClean="0"/>
              <a:t>07/09/2025</a:t>
            </a:fld>
            <a:endParaRPr lang="en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AC7C7-32AF-36DB-CC70-F229C1418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7C5E6A-6BBC-13F0-0E21-480E8ECB9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B5CAF-A9D0-4241-A198-70CA70E4C63F}" type="slidenum">
              <a:rPr lang="en-AR" smtClean="0"/>
              <a:t>‹#›</a:t>
            </a:fld>
            <a:endParaRPr lang="en-AR"/>
          </a:p>
        </p:txBody>
      </p:sp>
    </p:spTree>
    <p:extLst>
      <p:ext uri="{BB962C8B-B14F-4D97-AF65-F5344CB8AC3E}">
        <p14:creationId xmlns:p14="http://schemas.microsoft.com/office/powerpoint/2010/main" val="2362501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8C9BD-F1FC-E700-761A-B43CAAC93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9FF4B-BD9C-9299-D23F-0220978429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B572DB-3CCD-03A6-643A-F3BC4B835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18253-9B91-AA4D-895C-E5BE25F9DF5E}" type="datetimeFigureOut">
              <a:rPr lang="en-AR" smtClean="0"/>
              <a:t>07/09/2025</a:t>
            </a:fld>
            <a:endParaRPr lang="en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F4D4AD-4C68-5A82-ACF9-BC10398B4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421591-C7E8-D399-A632-972F08DDA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B5CAF-A9D0-4241-A198-70CA70E4C63F}" type="slidenum">
              <a:rPr lang="en-AR" smtClean="0"/>
              <a:t>‹#›</a:t>
            </a:fld>
            <a:endParaRPr lang="en-AR"/>
          </a:p>
        </p:txBody>
      </p:sp>
    </p:spTree>
    <p:extLst>
      <p:ext uri="{BB962C8B-B14F-4D97-AF65-F5344CB8AC3E}">
        <p14:creationId xmlns:p14="http://schemas.microsoft.com/office/powerpoint/2010/main" val="4029875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98B94-D24F-C76B-517A-D45FD642D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8622CA-B851-0841-2537-FA03F3453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4CC8B5-C009-5BBB-DC1E-1424E2804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18253-9B91-AA4D-895C-E5BE25F9DF5E}" type="datetimeFigureOut">
              <a:rPr lang="en-AR" smtClean="0"/>
              <a:t>07/09/2025</a:t>
            </a:fld>
            <a:endParaRPr lang="en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C2FCE7-A11C-3FDB-E098-4F171FB9F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E4BAF0-501C-2172-A46C-1AFAE650B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B5CAF-A9D0-4241-A198-70CA70E4C63F}" type="slidenum">
              <a:rPr lang="en-AR" smtClean="0"/>
              <a:t>‹#›</a:t>
            </a:fld>
            <a:endParaRPr lang="en-AR"/>
          </a:p>
        </p:txBody>
      </p:sp>
    </p:spTree>
    <p:extLst>
      <p:ext uri="{BB962C8B-B14F-4D97-AF65-F5344CB8AC3E}">
        <p14:creationId xmlns:p14="http://schemas.microsoft.com/office/powerpoint/2010/main" val="3456391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763A9-AC34-45CF-8142-39D13C590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70D31-C3F9-268D-325C-A13F2ACDBC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7CF9BE-0BBD-EBF3-41B7-5A3934D7D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3E64F5-4BF7-FB4A-914E-09783DF58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18253-9B91-AA4D-895C-E5BE25F9DF5E}" type="datetimeFigureOut">
              <a:rPr lang="en-AR" smtClean="0"/>
              <a:t>07/09/2025</a:t>
            </a:fld>
            <a:endParaRPr lang="en-A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DD0038-165D-6557-0973-20E3D8325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A2A491-8F50-A664-D63D-2F4A3B0FA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B5CAF-A9D0-4241-A198-70CA70E4C63F}" type="slidenum">
              <a:rPr lang="en-AR" smtClean="0"/>
              <a:t>‹#›</a:t>
            </a:fld>
            <a:endParaRPr lang="en-AR"/>
          </a:p>
        </p:txBody>
      </p:sp>
    </p:spTree>
    <p:extLst>
      <p:ext uri="{BB962C8B-B14F-4D97-AF65-F5344CB8AC3E}">
        <p14:creationId xmlns:p14="http://schemas.microsoft.com/office/powerpoint/2010/main" val="2369002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0C4F5-AF79-89B2-157E-86F119938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A71F7D-61B6-9F0C-6E53-6CA6D071A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9324EC-1A36-8B72-160E-AA3CFE17B9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286745-94EE-4393-3743-60A21DCF48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854EF4-7652-B245-455E-19887DEF7E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C2AFA0-41CB-3D47-A06F-48EB44CF9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18253-9B91-AA4D-895C-E5BE25F9DF5E}" type="datetimeFigureOut">
              <a:rPr lang="en-AR" smtClean="0"/>
              <a:t>07/09/2025</a:t>
            </a:fld>
            <a:endParaRPr lang="en-A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B34D1A-B9E9-5EA6-E1F9-18D119025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F5294D-ADB2-E2E5-77E7-7CE771951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B5CAF-A9D0-4241-A198-70CA70E4C63F}" type="slidenum">
              <a:rPr lang="en-AR" smtClean="0"/>
              <a:t>‹#›</a:t>
            </a:fld>
            <a:endParaRPr lang="en-AR"/>
          </a:p>
        </p:txBody>
      </p:sp>
    </p:spTree>
    <p:extLst>
      <p:ext uri="{BB962C8B-B14F-4D97-AF65-F5344CB8AC3E}">
        <p14:creationId xmlns:p14="http://schemas.microsoft.com/office/powerpoint/2010/main" val="1902405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07829-A5C0-AABA-4BCF-3DB5CF595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2A7BB-6E03-659D-FFAB-7D6440B72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18253-9B91-AA4D-895C-E5BE25F9DF5E}" type="datetimeFigureOut">
              <a:rPr lang="en-AR" smtClean="0"/>
              <a:t>07/09/2025</a:t>
            </a:fld>
            <a:endParaRPr lang="en-A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8DFF10-44B0-2674-13B7-0748162E7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5E67F1-F946-19AC-8014-4B3E1764D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B5CAF-A9D0-4241-A198-70CA70E4C63F}" type="slidenum">
              <a:rPr lang="en-AR" smtClean="0"/>
              <a:t>‹#›</a:t>
            </a:fld>
            <a:endParaRPr lang="en-AR"/>
          </a:p>
        </p:txBody>
      </p:sp>
    </p:spTree>
    <p:extLst>
      <p:ext uri="{BB962C8B-B14F-4D97-AF65-F5344CB8AC3E}">
        <p14:creationId xmlns:p14="http://schemas.microsoft.com/office/powerpoint/2010/main" val="3229591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26D9CF-C0FA-BE58-2189-5566A0ADD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18253-9B91-AA4D-895C-E5BE25F9DF5E}" type="datetimeFigureOut">
              <a:rPr lang="en-AR" smtClean="0"/>
              <a:t>07/09/2025</a:t>
            </a:fld>
            <a:endParaRPr lang="en-A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1E220D-09EC-3854-691B-30639ACA1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09D7EE-866E-EADC-CCC8-B65755136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B5CAF-A9D0-4241-A198-70CA70E4C63F}" type="slidenum">
              <a:rPr lang="en-AR" smtClean="0"/>
              <a:t>‹#›</a:t>
            </a:fld>
            <a:endParaRPr lang="en-AR"/>
          </a:p>
        </p:txBody>
      </p:sp>
    </p:spTree>
    <p:extLst>
      <p:ext uri="{BB962C8B-B14F-4D97-AF65-F5344CB8AC3E}">
        <p14:creationId xmlns:p14="http://schemas.microsoft.com/office/powerpoint/2010/main" val="2629512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2767A-0EBC-D4FF-7E0A-516F53DA2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2EA76-2528-BB51-4E6F-CE3C52004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461C07-ACFE-36A5-C706-706F992DB0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B62AD9-AFAB-4002-A8CF-0111462CF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18253-9B91-AA4D-895C-E5BE25F9DF5E}" type="datetimeFigureOut">
              <a:rPr lang="en-AR" smtClean="0"/>
              <a:t>07/09/2025</a:t>
            </a:fld>
            <a:endParaRPr lang="en-A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C52800-7CF2-4228-C691-C80CAB877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50C0C9-8F18-8AA0-B009-FA2E20A14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B5CAF-A9D0-4241-A198-70CA70E4C63F}" type="slidenum">
              <a:rPr lang="en-AR" smtClean="0"/>
              <a:t>‹#›</a:t>
            </a:fld>
            <a:endParaRPr lang="en-AR"/>
          </a:p>
        </p:txBody>
      </p:sp>
    </p:spTree>
    <p:extLst>
      <p:ext uri="{BB962C8B-B14F-4D97-AF65-F5344CB8AC3E}">
        <p14:creationId xmlns:p14="http://schemas.microsoft.com/office/powerpoint/2010/main" val="1097102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74915-0FEB-2034-B72B-AF8407624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751F18-7977-BF13-3641-4BE32998F8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90EF68-1D0C-BF49-595C-FDDD5943ED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0D0D56-4D1D-5FFF-81A4-E0F8670FC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18253-9B91-AA4D-895C-E5BE25F9DF5E}" type="datetimeFigureOut">
              <a:rPr lang="en-AR" smtClean="0"/>
              <a:t>07/09/2025</a:t>
            </a:fld>
            <a:endParaRPr lang="en-A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586744-481B-14A9-F96E-C256D1B9A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DA7652-BACD-E654-95F3-7B24564D6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B5CAF-A9D0-4241-A198-70CA70E4C63F}" type="slidenum">
              <a:rPr lang="en-AR" smtClean="0"/>
              <a:t>‹#›</a:t>
            </a:fld>
            <a:endParaRPr lang="en-AR"/>
          </a:p>
        </p:txBody>
      </p:sp>
    </p:spTree>
    <p:extLst>
      <p:ext uri="{BB962C8B-B14F-4D97-AF65-F5344CB8AC3E}">
        <p14:creationId xmlns:p14="http://schemas.microsoft.com/office/powerpoint/2010/main" val="2509937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A5A24-DD9C-5986-BF2B-A1970AD43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303E41-12BF-CF4B-8EBB-55386FE770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0A805B-7916-692E-E732-09F0FC76D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18253-9B91-AA4D-895C-E5BE25F9DF5E}" type="datetimeFigureOut">
              <a:rPr lang="en-AR" smtClean="0"/>
              <a:t>07/09/2025</a:t>
            </a:fld>
            <a:endParaRPr lang="en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06A76-D176-EA9F-9BEB-4858620A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A0A3B5-AAA4-6A19-5AC3-54A430D9D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B5CAF-A9D0-4241-A198-70CA70E4C63F}" type="slidenum">
              <a:rPr lang="en-AR" smtClean="0"/>
              <a:t>‹#›</a:t>
            </a:fld>
            <a:endParaRPr lang="en-AR"/>
          </a:p>
        </p:txBody>
      </p:sp>
    </p:spTree>
    <p:extLst>
      <p:ext uri="{BB962C8B-B14F-4D97-AF65-F5344CB8AC3E}">
        <p14:creationId xmlns:p14="http://schemas.microsoft.com/office/powerpoint/2010/main" val="3135819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F3ADA0-4BB3-497B-FD17-1B5D9B140B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73A3FB-8760-04EF-853F-B1C9F7A012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93805-D054-DD86-ADE2-6D4779BBB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18253-9B91-AA4D-895C-E5BE25F9DF5E}" type="datetimeFigureOut">
              <a:rPr lang="en-AR" smtClean="0"/>
              <a:t>07/09/2025</a:t>
            </a:fld>
            <a:endParaRPr lang="en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BEEC3-D2A0-8D82-93F1-F2B2CF069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621AF-F77B-7105-C719-F5FA1EC5F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B5CAF-A9D0-4241-A198-70CA70E4C63F}" type="slidenum">
              <a:rPr lang="en-AR" smtClean="0"/>
              <a:t>‹#›</a:t>
            </a:fld>
            <a:endParaRPr lang="en-AR"/>
          </a:p>
        </p:txBody>
      </p:sp>
    </p:spTree>
    <p:extLst>
      <p:ext uri="{BB962C8B-B14F-4D97-AF65-F5344CB8AC3E}">
        <p14:creationId xmlns:p14="http://schemas.microsoft.com/office/powerpoint/2010/main" val="175025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527E84-EA2D-9C4C-87AC-D7CD86BF1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80D357-59B7-4A69-EDFD-DAB94B2D9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324DE-1A81-D0AF-CFD4-54365D4EBC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118253-9B91-AA4D-895C-E5BE25F9DF5E}" type="datetimeFigureOut">
              <a:rPr lang="en-AR" smtClean="0"/>
              <a:t>07/09/2025</a:t>
            </a:fld>
            <a:endParaRPr lang="en-A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211F5-30E4-8882-C9DE-520F7A86B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C4A1E6-A335-2543-5992-F2A346BEDB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B5CAF-A9D0-4241-A198-70CA70E4C63F}" type="slidenum">
              <a:rPr lang="en-AR" smtClean="0"/>
              <a:t>‹#›</a:t>
            </a:fld>
            <a:endParaRPr lang="en-AR"/>
          </a:p>
        </p:txBody>
      </p:sp>
    </p:spTree>
    <p:extLst>
      <p:ext uri="{BB962C8B-B14F-4D97-AF65-F5344CB8AC3E}">
        <p14:creationId xmlns:p14="http://schemas.microsoft.com/office/powerpoint/2010/main" val="940156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ouple of children hugging&#10;&#10;Description automatically generated">
            <a:extLst>
              <a:ext uri="{FF2B5EF4-FFF2-40B4-BE49-F238E27FC236}">
                <a16:creationId xmlns:a16="http://schemas.microsoft.com/office/drawing/2014/main" id="{25571018-E4D8-5060-BDBB-051B35ED57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764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554217-6938-3B18-308D-4374916C84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0177" y="2020204"/>
            <a:ext cx="7976552" cy="2165620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4000" b="1" dirty="0">
                <a:solidFill>
                  <a:prstClr val="white"/>
                </a:solidFill>
                <a:latin typeface="Danone One"/>
                <a:ea typeface="+mn-ea"/>
                <a:cs typeface="+mn-cs"/>
              </a:rPr>
              <a:t>BEST PRACTICE: PHILIPPINES</a:t>
            </a:r>
            <a:br>
              <a:rPr lang="en-GB" sz="4000" b="1" dirty="0">
                <a:latin typeface="Danone One" panose="020B0504030202020204" pitchFamily="34" charset="0"/>
                <a:ea typeface="+mn-ea"/>
                <a:cs typeface="+mn-cs"/>
              </a:rPr>
            </a:br>
            <a:br>
              <a:rPr lang="en-GB" sz="4000" b="1" dirty="0">
                <a:latin typeface="Danone One" panose="020B0504030202020204" pitchFamily="34" charset="0"/>
                <a:ea typeface="+mn-ea"/>
                <a:cs typeface="+mn-cs"/>
              </a:rPr>
            </a:br>
            <a:r>
              <a:rPr lang="en-GB" sz="4000" b="1" dirty="0">
                <a:solidFill>
                  <a:schemeClr val="bg1"/>
                </a:solidFill>
                <a:latin typeface="Danone One"/>
                <a:ea typeface="+mn-ea"/>
                <a:cs typeface="+mn-cs"/>
              </a:rPr>
              <a:t>Hospital initiation amongst CHD patients </a:t>
            </a:r>
          </a:p>
          <a:p>
            <a:pPr algn="l"/>
            <a:endParaRPr lang="en-GB" sz="4000" b="1" dirty="0">
              <a:latin typeface="Danone One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E9168-9382-BCFC-B3AF-754E67408C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6463" y="4278443"/>
            <a:ext cx="5449479" cy="411381"/>
          </a:xfrm>
        </p:spPr>
        <p:txBody>
          <a:bodyPr anchor="b">
            <a:normAutofit lnSpcReduction="10000"/>
          </a:bodyPr>
          <a:lstStyle/>
          <a:p>
            <a:pPr algn="l"/>
            <a:r>
              <a:rPr lang="en-GB" dirty="0">
                <a:solidFill>
                  <a:srgbClr val="FFFFFF"/>
                </a:solidFill>
                <a:latin typeface="Founders Grotesk Bold"/>
              </a:rPr>
              <a:t>May’24</a:t>
            </a:r>
            <a:endParaRPr lang="en-GB" dirty="0">
              <a:solidFill>
                <a:srgbClr val="FFFFFF"/>
              </a:solidFill>
              <a:latin typeface="Founders Grotesk Bold" panose="020B0803030202060203" pitchFamily="34" charset="0"/>
            </a:endParaRPr>
          </a:p>
        </p:txBody>
      </p:sp>
      <p:pic>
        <p:nvPicPr>
          <p:cNvPr id="16" name="Picture 1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825896FC-19C1-B8EC-7CB0-8EC87F818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4805" y="0"/>
            <a:ext cx="2302886" cy="103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24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D7980D6-AF82-9EC9-4B24-36921AC65E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8801285"/>
              </p:ext>
            </p:extLst>
          </p:nvPr>
        </p:nvGraphicFramePr>
        <p:xfrm>
          <a:off x="96982" y="831272"/>
          <a:ext cx="12018764" cy="580846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79320">
                  <a:extLst>
                    <a:ext uri="{9D8B030D-6E8A-4147-A177-3AD203B41FA5}">
                      <a16:colId xmlns:a16="http://schemas.microsoft.com/office/drawing/2014/main" val="1617455157"/>
                    </a:ext>
                  </a:extLst>
                </a:gridCol>
                <a:gridCol w="9539444">
                  <a:extLst>
                    <a:ext uri="{9D8B030D-6E8A-4147-A177-3AD203B41FA5}">
                      <a16:colId xmlns:a16="http://schemas.microsoft.com/office/drawing/2014/main" val="2947353119"/>
                    </a:ext>
                  </a:extLst>
                </a:gridCol>
              </a:tblGrid>
              <a:tr h="663287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+mj-lt"/>
                        </a:rPr>
                        <a:t>Type of initiation and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 b="1">
                          <a:latin typeface="+mj-lt"/>
                        </a:rPr>
                        <a:t> TA focus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latin typeface="+mj-lt"/>
                        </a:rPr>
                        <a:t>EARLY EXPERIENCE PROGRAM / OBSERVATIONAL STUDY ; Hospital initiation amongst cardiac heart disease patients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708231"/>
                  </a:ext>
                </a:extLst>
              </a:tr>
              <a:tr h="663287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+mj-lt"/>
                        </a:rPr>
                        <a:t>Need that was driving this / Objectives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dirty="0">
                          <a:latin typeface="+mj-lt"/>
                        </a:rPr>
                        <a:t>No ENDF in the market (new product launch)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dirty="0">
                          <a:latin typeface="+mj-lt"/>
                        </a:rPr>
                        <a:t>Evaluate </a:t>
                      </a:r>
                      <a:r>
                        <a:rPr lang="en-US" sz="1400" b="0" dirty="0" err="1">
                          <a:latin typeface="+mj-lt"/>
                        </a:rPr>
                        <a:t>Fortini</a:t>
                      </a:r>
                      <a:r>
                        <a:rPr lang="en-US" sz="1400" b="0" dirty="0">
                          <a:latin typeface="+mj-lt"/>
                        </a:rPr>
                        <a:t> Infant experience and to </a:t>
                      </a:r>
                      <a:r>
                        <a:rPr lang="en-US" sz="1400" b="0" u="sng" dirty="0">
                          <a:latin typeface="+mj-lt"/>
                        </a:rPr>
                        <a:t>gain insights into the clinical practice </a:t>
                      </a:r>
                      <a:r>
                        <a:rPr lang="en-US" sz="1400" b="0" u="none" dirty="0">
                          <a:latin typeface="+mj-lt"/>
                        </a:rPr>
                        <a:t>for </a:t>
                      </a:r>
                      <a:r>
                        <a:rPr lang="en-US" sz="1400" b="0" dirty="0">
                          <a:latin typeface="+mj-lt"/>
                        </a:rPr>
                        <a:t>product usage among infants with CHD accompanied/at risk of faltering growth.</a:t>
                      </a:r>
                      <a:endParaRPr lang="es-MX" sz="1400" b="1" dirty="0">
                        <a:latin typeface="+mj-lt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="0" dirty="0">
                          <a:latin typeface="+mj-lt"/>
                        </a:rPr>
                        <a:t>Establish early market penetration to ensure acceptance and uptake by target users upon launch</a:t>
                      </a:r>
                      <a:endParaRPr lang="es-MX" sz="1400" b="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757049"/>
                  </a:ext>
                </a:extLst>
              </a:tr>
              <a:tr h="418061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+mj-lt"/>
                        </a:rPr>
                        <a:t>Target 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j-lt"/>
                        </a:rPr>
                        <a:t>Pedia </a:t>
                      </a:r>
                      <a:r>
                        <a:rPr lang="en-US" sz="1400" dirty="0" err="1">
                          <a:latin typeface="+mj-lt"/>
                        </a:rPr>
                        <a:t>cardios</a:t>
                      </a:r>
                      <a:r>
                        <a:rPr lang="en-US" sz="1400" dirty="0">
                          <a:latin typeface="+mj-lt"/>
                        </a:rPr>
                        <a:t> ; 25 patients suffering from CHD in Philippine Heart Center Hospital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017909"/>
                  </a:ext>
                </a:extLst>
              </a:tr>
              <a:tr h="66328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dirty="0">
                          <a:latin typeface="+mj-lt"/>
                        </a:rPr>
                        <a:t>Budget and resources spent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j-lt"/>
                        </a:rPr>
                        <a:t>5k </a:t>
                      </a:r>
                      <a:r>
                        <a:rPr lang="en-US" sz="1400" dirty="0" err="1">
                          <a:latin typeface="+mj-lt"/>
                        </a:rPr>
                        <a:t>eur</a:t>
                      </a:r>
                      <a:r>
                        <a:rPr lang="en-US" sz="1400" dirty="0">
                          <a:latin typeface="+mj-lt"/>
                        </a:rPr>
                        <a:t> for research fees + products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i="1" dirty="0">
                          <a:latin typeface="+mj-lt"/>
                          <a:sym typeface="Wingdings" panose="05000000000000000000" pitchFamily="2" charset="2"/>
                        </a:rPr>
                        <a:t>Note</a:t>
                      </a:r>
                      <a:r>
                        <a:rPr lang="en-GB" sz="1400" dirty="0">
                          <a:latin typeface="+mj-lt"/>
                          <a:sym typeface="Wingdings" panose="05000000000000000000" pitchFamily="2" charset="2"/>
                        </a:rPr>
                        <a:t>: Donation is not allowed /the only way to get product in the hospital – to conduct a research</a:t>
                      </a:r>
                      <a:r>
                        <a:rPr lang="en-GB" sz="1400" dirty="0">
                          <a:latin typeface="+mj-lt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318535"/>
                  </a:ext>
                </a:extLst>
              </a:tr>
              <a:tr h="329332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+mj-lt"/>
                        </a:rPr>
                        <a:t>Channels used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j-lt"/>
                        </a:rPr>
                        <a:t>Hospital – Philippine Heart Center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309299"/>
                  </a:ext>
                </a:extLst>
              </a:tr>
              <a:tr h="663287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latin typeface="+mj-lt"/>
                        </a:rPr>
                        <a:t>KPIs used to measure success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noProof="0" dirty="0">
                          <a:solidFill>
                            <a:schemeClr val="tx1"/>
                          </a:solidFill>
                          <a:latin typeface="+mj-lt"/>
                        </a:rPr>
                        <a:t>Approval from local ethics committee to proceed with study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noProof="0" dirty="0">
                          <a:solidFill>
                            <a:schemeClr val="tx1"/>
                          </a:solidFill>
                          <a:latin typeface="+mj-lt"/>
                        </a:rPr>
                        <a:t>KOL engagement (to be part of the research team)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274964"/>
                  </a:ext>
                </a:extLst>
              </a:tr>
              <a:tr h="66328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>
                          <a:latin typeface="+mj-lt"/>
                        </a:rPr>
                        <a:t>Outcomes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latin typeface="+mj-lt"/>
                        </a:rPr>
                        <a:t>Analysing results &amp; how </a:t>
                      </a:r>
                      <a:r>
                        <a:rPr lang="en-GB" sz="1400" dirty="0" err="1">
                          <a:latin typeface="+mj-lt"/>
                        </a:rPr>
                        <a:t>Fortini</a:t>
                      </a:r>
                      <a:r>
                        <a:rPr lang="en-GB" sz="1400" dirty="0">
                          <a:latin typeface="+mj-lt"/>
                        </a:rPr>
                        <a:t> Infant fits into local practice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latin typeface="+mj-lt"/>
                        </a:rPr>
                        <a:t>Initiate hospital access &amp; formulary inclusion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latin typeface="+mj-lt"/>
                        </a:rPr>
                        <a:t>Sharing experience/case studies to other hospitals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latin typeface="+mj-lt"/>
                        </a:rPr>
                        <a:t>Inclusion in Medical journal</a:t>
                      </a:r>
                      <a:endParaRPr 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101596"/>
                  </a:ext>
                </a:extLst>
              </a:tr>
              <a:tr h="38809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>
                          <a:latin typeface="+mj-lt"/>
                        </a:rPr>
                        <a:t>Duration of activation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dirty="0">
                          <a:latin typeface="+mj-lt"/>
                        </a:rPr>
                        <a:t>6 months for early experience program (Actual study including recruitment, data, </a:t>
                      </a:r>
                      <a:r>
                        <a:rPr lang="en-US" sz="1400" dirty="0" err="1">
                          <a:latin typeface="+mj-lt"/>
                        </a:rPr>
                        <a:t>etc</a:t>
                      </a:r>
                      <a:r>
                        <a:rPr lang="en-US" sz="1400" dirty="0">
                          <a:latin typeface="+mj-lt"/>
                        </a:rPr>
                        <a:t>)  + Local/Global approvals and HCP engagement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169951"/>
                  </a:ext>
                </a:extLst>
              </a:tr>
              <a:tr h="663287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dirty="0">
                          <a:latin typeface="+mj-lt"/>
                        </a:rPr>
                        <a:t>Insights and best practices learned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latin typeface="+mj-lt"/>
                        </a:rPr>
                        <a:t>KOLs part of the research team became ambassadors to the hospital and local society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latin typeface="+mj-lt"/>
                        </a:rPr>
                        <a:t>Identified market access opportunities within the hospital and country level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627976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237DDA7-12F6-C643-5671-7F2A8C78236A}"/>
              </a:ext>
            </a:extLst>
          </p:cNvPr>
          <p:cNvSpPr txBox="1"/>
          <p:nvPr/>
        </p:nvSpPr>
        <p:spPr>
          <a:xfrm>
            <a:off x="156013" y="177307"/>
            <a:ext cx="6587688" cy="58477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200" dirty="0">
                <a:solidFill>
                  <a:srgbClr val="002060"/>
                </a:solidFill>
                <a:latin typeface="Founders Grotesk Bold"/>
              </a:rPr>
              <a:t>Philippines Initiations – </a:t>
            </a:r>
            <a:r>
              <a:rPr lang="en-GB" sz="3200" dirty="0" err="1">
                <a:solidFill>
                  <a:srgbClr val="002060"/>
                </a:solidFill>
                <a:latin typeface="Founders Grotesk Bold"/>
              </a:rPr>
              <a:t>Fortini</a:t>
            </a:r>
            <a:r>
              <a:rPr lang="en-GB" sz="3200" dirty="0">
                <a:solidFill>
                  <a:srgbClr val="002060"/>
                </a:solidFill>
                <a:latin typeface="Founders Grotesk Bold"/>
              </a:rPr>
              <a:t> Infant</a:t>
            </a:r>
          </a:p>
        </p:txBody>
      </p:sp>
      <p:pic>
        <p:nvPicPr>
          <p:cNvPr id="4" name="Picture 3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4EA75D54-FA4C-BA7F-15C7-569A988C9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5654" y="116770"/>
            <a:ext cx="1448657" cy="651018"/>
          </a:xfrm>
          <a:prstGeom prst="rect">
            <a:avLst/>
          </a:prstGeom>
        </p:spPr>
      </p:pic>
      <p:pic>
        <p:nvPicPr>
          <p:cNvPr id="3" name="Picture 2" descr="Image result for philippine flag icon">
            <a:extLst>
              <a:ext uri="{FF2B5EF4-FFF2-40B4-BE49-F238E27FC236}">
                <a16:creationId xmlns:a16="http://schemas.microsoft.com/office/drawing/2014/main" id="{D250682C-7852-D7DE-FAC7-4E94C8F37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622" y="88277"/>
            <a:ext cx="673805" cy="673805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656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665E016-F131-3BD0-751E-569BCE1417F0}"/>
              </a:ext>
            </a:extLst>
          </p:cNvPr>
          <p:cNvSpPr txBox="1"/>
          <p:nvPr/>
        </p:nvSpPr>
        <p:spPr>
          <a:xfrm>
            <a:off x="510903" y="357417"/>
            <a:ext cx="9709422" cy="58477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200" dirty="0">
                <a:solidFill>
                  <a:srgbClr val="002060"/>
                </a:solidFill>
                <a:latin typeface="Founders Grotesk Bold"/>
              </a:rPr>
              <a:t>VISUALS – snippets from local </a:t>
            </a:r>
            <a:r>
              <a:rPr lang="en-GB" sz="3200" dirty="0" err="1">
                <a:solidFill>
                  <a:srgbClr val="002060"/>
                </a:solidFill>
                <a:latin typeface="Founders Grotesk Bold"/>
              </a:rPr>
              <a:t>pedia</a:t>
            </a:r>
            <a:r>
              <a:rPr lang="en-GB" sz="3200" dirty="0">
                <a:solidFill>
                  <a:srgbClr val="002060"/>
                </a:solidFill>
                <a:latin typeface="Founders Grotesk Bold"/>
              </a:rPr>
              <a:t> cardio symposium </a:t>
            </a:r>
          </a:p>
        </p:txBody>
      </p:sp>
      <p:pic>
        <p:nvPicPr>
          <p:cNvPr id="3" name="Picture 2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DBF7E451-A258-E300-854C-A2ACB49BC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3931" y="304339"/>
            <a:ext cx="1448657" cy="6510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33146D-2F0D-9E57-851D-04FA17D55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009" y="4004115"/>
            <a:ext cx="4476769" cy="249646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3FB0A1F-18DE-581E-0F4A-026F8F98C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174" y="1172756"/>
            <a:ext cx="4137025" cy="534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C0511A5-2A9A-FC83-136F-BB08D053DE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895" y="1337447"/>
            <a:ext cx="4493326" cy="2506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242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268</Words>
  <Application>Microsoft Office PowerPoint</Application>
  <PresentationFormat>Widescreen</PresentationFormat>
  <Paragraphs>31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BEST PRACTICE: PHILIPPINES  Hospital initiation amongst CHD patients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LEE Andrea</cp:lastModifiedBy>
  <cp:revision>66</cp:revision>
  <dcterms:created xsi:type="dcterms:W3CDTF">2023-05-12T11:26:40Z</dcterms:created>
  <dcterms:modified xsi:type="dcterms:W3CDTF">2025-07-09T13:40:55Z</dcterms:modified>
</cp:coreProperties>
</file>