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147472909" r:id="rId2"/>
    <p:sldId id="394" r:id="rId3"/>
    <p:sldId id="2147475299" r:id="rId4"/>
    <p:sldId id="2147475300" r:id="rId5"/>
    <p:sldId id="2147475304" r:id="rId6"/>
    <p:sldId id="2147475302" r:id="rId7"/>
    <p:sldId id="2147475298" r:id="rId8"/>
    <p:sldId id="2147475305" r:id="rId9"/>
    <p:sldId id="2147475301" r:id="rId10"/>
    <p:sldId id="214747530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3C4F1A1-08DA-F87D-DC78-CDDF2AE86562}" v="18" dt="2025-07-09T13:46:16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86" d="100"/>
          <a:sy n="86" d="100"/>
        </p:scale>
        <p:origin x="96" y="8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a  Racheva" userId="S::gabriela.racheva@danoneexternal.com::e1c8593a-1a23-4fee-a97e-e785e8f178b9" providerId="AD" clId="Web-{03C4F1A1-08DA-F87D-DC78-CDDF2AE86562}"/>
    <pc:docChg chg="addSld modSld">
      <pc:chgData name="Gabriela  Racheva" userId="S::gabriela.racheva@danoneexternal.com::e1c8593a-1a23-4fee-a97e-e785e8f178b9" providerId="AD" clId="Web-{03C4F1A1-08DA-F87D-DC78-CDDF2AE86562}" dt="2025-07-09T13:46:16.070" v="17" actId="20577"/>
      <pc:docMkLst>
        <pc:docMk/>
      </pc:docMkLst>
      <pc:sldChg chg="modSp add">
        <pc:chgData name="Gabriela  Racheva" userId="S::gabriela.racheva@danoneexternal.com::e1c8593a-1a23-4fee-a97e-e785e8f178b9" providerId="AD" clId="Web-{03C4F1A1-08DA-F87D-DC78-CDDF2AE86562}" dt="2025-07-09T13:46:16.070" v="17" actId="20577"/>
        <pc:sldMkLst>
          <pc:docMk/>
          <pc:sldMk cId="1274248489" sldId="394"/>
        </pc:sldMkLst>
        <pc:spChg chg="mod">
          <ac:chgData name="Gabriela  Racheva" userId="S::gabriela.racheva@danoneexternal.com::e1c8593a-1a23-4fee-a97e-e785e8f178b9" providerId="AD" clId="Web-{03C4F1A1-08DA-F87D-DC78-CDDF2AE86562}" dt="2025-07-09T13:46:16.070" v="17" actId="20577"/>
          <ac:spMkLst>
            <pc:docMk/>
            <pc:sldMk cId="1274248489" sldId="394"/>
            <ac:spMk id="2" creationId="{62554217-6938-3B18-308D-4374916C8407}"/>
          </ac:spMkLst>
        </pc:spChg>
        <pc:spChg chg="mod">
          <ac:chgData name="Gabriela  Racheva" userId="S::gabriela.racheva@danoneexternal.com::e1c8593a-1a23-4fee-a97e-e785e8f178b9" providerId="AD" clId="Web-{03C4F1A1-08DA-F87D-DC78-CDDF2AE86562}" dt="2025-07-09T13:45:26.396" v="2" actId="20577"/>
          <ac:spMkLst>
            <pc:docMk/>
            <pc:sldMk cId="1274248489" sldId="394"/>
            <ac:spMk id="3" creationId="{55DE9168-9382-BCFC-B3AF-754E67408CF0}"/>
          </ac:spMkLst>
        </pc:spChg>
      </pc:sldChg>
    </pc:docChg>
  </pc:docChgLst>
  <pc:docChgLst>
    <pc:chgData name="Gabriela  Racheva" userId="S::gabriela.racheva@danoneexternal.com::e1c8593a-1a23-4fee-a97e-e785e8f178b9" providerId="AD" clId="Web-{D56AA882-CE7F-8C1A-FD49-8FD058225855}"/>
    <pc:docChg chg="addSld delSld">
      <pc:chgData name="Gabriela  Racheva" userId="S::gabriela.racheva@danoneexternal.com::e1c8593a-1a23-4fee-a97e-e785e8f178b9" providerId="AD" clId="Web-{D56AA882-CE7F-8C1A-FD49-8FD058225855}" dt="2025-06-24T11:57:28.949" v="9"/>
      <pc:docMkLst>
        <pc:docMk/>
      </pc:docMkLst>
      <pc:sldChg chg="del">
        <pc:chgData name="Gabriela  Racheva" userId="S::gabriela.racheva@danoneexternal.com::e1c8593a-1a23-4fee-a97e-e785e8f178b9" providerId="AD" clId="Web-{D56AA882-CE7F-8C1A-FD49-8FD058225855}" dt="2025-06-24T11:57:28.949" v="9"/>
        <pc:sldMkLst>
          <pc:docMk/>
          <pc:sldMk cId="109857222" sldId="256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039" v="0"/>
        <pc:sldMkLst>
          <pc:docMk/>
          <pc:sldMk cId="3193049565" sldId="2147472909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164" v="5"/>
        <pc:sldMkLst>
          <pc:docMk/>
          <pc:sldMk cId="3374008005" sldId="2147475298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070" v="1"/>
        <pc:sldMkLst>
          <pc:docMk/>
          <pc:sldMk cId="1651358086" sldId="2147475299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101" v="2"/>
        <pc:sldMkLst>
          <pc:docMk/>
          <pc:sldMk cId="4211498386" sldId="2147475300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211" v="7"/>
        <pc:sldMkLst>
          <pc:docMk/>
          <pc:sldMk cId="3531316908" sldId="2147475301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133" v="4"/>
        <pc:sldMkLst>
          <pc:docMk/>
          <pc:sldMk cId="2433645348" sldId="2147475302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117" v="3"/>
        <pc:sldMkLst>
          <pc:docMk/>
          <pc:sldMk cId="1246511107" sldId="2147475304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195" v="6"/>
        <pc:sldMkLst>
          <pc:docMk/>
          <pc:sldMk cId="2774439874" sldId="2147475305"/>
        </pc:sldMkLst>
      </pc:sldChg>
      <pc:sldChg chg="add">
        <pc:chgData name="Gabriela  Racheva" userId="S::gabriela.racheva@danoneexternal.com::e1c8593a-1a23-4fee-a97e-e785e8f178b9" providerId="AD" clId="Web-{D56AA882-CE7F-8C1A-FD49-8FD058225855}" dt="2025-06-24T11:55:49.226" v="8"/>
        <pc:sldMkLst>
          <pc:docMk/>
          <pc:sldMk cId="2535702016" sldId="2147475306"/>
        </pc:sldMkLst>
      </pc:sldChg>
      <pc:sldMasterChg chg="addSldLayout">
        <pc:chgData name="Gabriela  Racheva" userId="S::gabriela.racheva@danoneexternal.com::e1c8593a-1a23-4fee-a97e-e785e8f178b9" providerId="AD" clId="Web-{D56AA882-CE7F-8C1A-FD49-8FD058225855}" dt="2025-06-24T11:55:49.070" v="1"/>
        <pc:sldMasterMkLst>
          <pc:docMk/>
          <pc:sldMasterMk cId="2460954070" sldId="2147483660"/>
        </pc:sldMasterMkLst>
        <pc:sldLayoutChg chg="add">
          <pc:chgData name="Gabriela  Racheva" userId="S::gabriela.racheva@danoneexternal.com::e1c8593a-1a23-4fee-a97e-e785e8f178b9" providerId="AD" clId="Web-{D56AA882-CE7F-8C1A-FD49-8FD058225855}" dt="2025-06-24T11:55:49.039" v="0"/>
          <pc:sldLayoutMkLst>
            <pc:docMk/>
            <pc:sldMasterMk cId="2460954070" sldId="2147483660"/>
            <pc:sldLayoutMk cId="2869633598" sldId="2147483672"/>
          </pc:sldLayoutMkLst>
        </pc:sldLayoutChg>
        <pc:sldLayoutChg chg="add">
          <pc:chgData name="Gabriela  Racheva" userId="S::gabriela.racheva@danoneexternal.com::e1c8593a-1a23-4fee-a97e-e785e8f178b9" providerId="AD" clId="Web-{D56AA882-CE7F-8C1A-FD49-8FD058225855}" dt="2025-06-24T11:55:49.070" v="1"/>
          <pc:sldLayoutMkLst>
            <pc:docMk/>
            <pc:sldMasterMk cId="2460954070" sldId="2147483660"/>
            <pc:sldLayoutMk cId="6387899" sldId="2147483673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0E9C14-D2AC-4BFB-A2DE-2616640B30CD}" type="datetimeFigureOut">
              <a:t>7/9/2025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009435-BBD6-48DA-A5FE-AB6C6ED3ED5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616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F976578-FC10-421F-932F-4524DC22D5C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125133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32BA08-7C74-46F3-9113-E724EB1437E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99569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7061D49-1E65-43EF-96C6-670E57051D3F}"/>
              </a:ext>
            </a:extLst>
          </p:cNvPr>
          <p:cNvSpPr/>
          <p:nvPr userDrawn="1"/>
        </p:nvSpPr>
        <p:spPr>
          <a:xfrm>
            <a:off x="1" y="0"/>
            <a:ext cx="12192000" cy="6857999"/>
          </a:xfrm>
          <a:prstGeom prst="rect">
            <a:avLst/>
          </a:prstGeom>
          <a:solidFill>
            <a:srgbClr val="002677"/>
          </a:solidFill>
          <a:ln>
            <a:solidFill>
              <a:srgbClr val="00267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398EEDD-894C-44EF-9AF8-9D0FFCE55779}"/>
              </a:ext>
            </a:extLst>
          </p:cNvPr>
          <p:cNvCxnSpPr>
            <a:cxnSpLocks/>
          </p:cNvCxnSpPr>
          <p:nvPr userDrawn="1"/>
        </p:nvCxnSpPr>
        <p:spPr>
          <a:xfrm>
            <a:off x="1914618" y="3781887"/>
            <a:ext cx="8362765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itle 1">
            <a:extLst>
              <a:ext uri="{FF2B5EF4-FFF2-40B4-BE49-F238E27FC236}">
                <a16:creationId xmlns:a16="http://schemas.microsoft.com/office/drawing/2014/main" id="{090F2D50-55B2-9662-8244-A0427F6B472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14618" y="4782335"/>
            <a:ext cx="8362766" cy="440129"/>
          </a:xfrm>
        </p:spPr>
        <p:txBody>
          <a:bodyPr anchor="t">
            <a:noAutofit/>
          </a:bodyPr>
          <a:lstStyle>
            <a:lvl1pPr marL="0" algn="ctr" defTabSz="914400" rtl="0" eaLnBrk="1" latinLnBrk="0" hangingPunct="1">
              <a:defRPr lang="en-GB" sz="3600" kern="1200" cap="all" baseline="0" dirty="0">
                <a:solidFill>
                  <a:schemeClr val="bg1"/>
                </a:solidFill>
                <a:latin typeface="Oswald SemiBold" pitchFamily="2" charset="0"/>
                <a:ea typeface="+mn-ea"/>
                <a:cs typeface="Aharoni" panose="02010803020104030203" pitchFamily="2" charset="-79"/>
              </a:defRPr>
            </a:lvl1pPr>
          </a:lstStyle>
          <a:p>
            <a:r>
              <a:rPr lang="en-US"/>
              <a:t>Click to INSERT TITLE</a:t>
            </a:r>
            <a:endParaRPr lang="en-GB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79D23C51-1A1E-0359-CB95-58897535343F}"/>
              </a:ext>
            </a:extLst>
          </p:cNvPr>
          <p:cNvGrpSpPr/>
          <p:nvPr userDrawn="1"/>
        </p:nvGrpSpPr>
        <p:grpSpPr>
          <a:xfrm>
            <a:off x="2544083" y="1590771"/>
            <a:ext cx="7103832" cy="1593413"/>
            <a:chOff x="382642" y="297882"/>
            <a:chExt cx="7103832" cy="1593413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D9802E2-48C7-BF8A-0411-A119CECD40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382642" y="297882"/>
              <a:ext cx="4286159" cy="1593413"/>
            </a:xfrm>
            <a:prstGeom prst="rect">
              <a:avLst/>
            </a:prstGeom>
          </p:spPr>
        </p:pic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6710395-E766-EB41-52FB-0B00815D052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5032907" y="693330"/>
              <a:ext cx="2" cy="869723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B0C43B6F-8336-0154-C901-51EF5C9D07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42611" y="675997"/>
              <a:ext cx="2043863" cy="8858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963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vy: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3687E0-AFF2-421C-85A9-F9B8B361B281}"/>
              </a:ext>
            </a:extLst>
          </p:cNvPr>
          <p:cNvSpPr/>
          <p:nvPr userDrawn="1"/>
        </p:nvSpPr>
        <p:spPr>
          <a:xfrm>
            <a:off x="11571326" y="0"/>
            <a:ext cx="61881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EF1F5C-FA7B-2EE1-F495-2C5A357BAE01}"/>
              </a:ext>
            </a:extLst>
          </p:cNvPr>
          <p:cNvSpPr/>
          <p:nvPr userDrawn="1"/>
        </p:nvSpPr>
        <p:spPr>
          <a:xfrm>
            <a:off x="11571326" y="6235414"/>
            <a:ext cx="628674" cy="62867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56AEBC-9A60-492F-AF9C-D229DC450B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tIns="0">
            <a:no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3F946-98DC-4D67-8162-C5E911BA0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8924441" y="2945119"/>
            <a:ext cx="5911238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Insert Section 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65E68-CBA5-49A5-A9EC-6A92A3DFE9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F9A4F6-7BA3-4126-88A5-A8B8CE7104E5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D8B974B4-AB3D-49C0-BDB0-F7CE273521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4" y="413912"/>
            <a:ext cx="10839600" cy="1286301"/>
          </a:xfrm>
        </p:spPr>
        <p:txBody>
          <a:bodyPr tIns="0" bIns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>
              <a:defRPr sz="24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6869911-CDCB-74B6-DD9B-93E4378B377F}"/>
              </a:ext>
            </a:extLst>
          </p:cNvPr>
          <p:cNvSpPr/>
          <p:nvPr userDrawn="1"/>
        </p:nvSpPr>
        <p:spPr>
          <a:xfrm>
            <a:off x="11573189" y="0"/>
            <a:ext cx="618811" cy="1366887"/>
          </a:xfrm>
          <a:custGeom>
            <a:avLst/>
            <a:gdLst>
              <a:gd name="connsiteX0" fmla="*/ 0 w 618811"/>
              <a:gd name="connsiteY0" fmla="*/ 0 h 1366887"/>
              <a:gd name="connsiteX1" fmla="*/ 618811 w 618811"/>
              <a:gd name="connsiteY1" fmla="*/ 0 h 1366887"/>
              <a:gd name="connsiteX2" fmla="*/ 618811 w 618811"/>
              <a:gd name="connsiteY2" fmla="*/ 1366887 h 1366887"/>
              <a:gd name="connsiteX3" fmla="*/ 0 w 618811"/>
              <a:gd name="connsiteY3" fmla="*/ 1366887 h 1366887"/>
              <a:gd name="connsiteX4" fmla="*/ 0 w 618811"/>
              <a:gd name="connsiteY4" fmla="*/ 0 h 1366887"/>
              <a:gd name="connsiteX0" fmla="*/ 0 w 618811"/>
              <a:gd name="connsiteY0" fmla="*/ 0 h 1366887"/>
              <a:gd name="connsiteX1" fmla="*/ 618811 w 618811"/>
              <a:gd name="connsiteY1" fmla="*/ 0 h 1366887"/>
              <a:gd name="connsiteX2" fmla="*/ 618811 w 618811"/>
              <a:gd name="connsiteY2" fmla="*/ 1366887 h 1366887"/>
              <a:gd name="connsiteX3" fmla="*/ 235670 w 618811"/>
              <a:gd name="connsiteY3" fmla="*/ 612743 h 1366887"/>
              <a:gd name="connsiteX4" fmla="*/ 0 w 618811"/>
              <a:gd name="connsiteY4" fmla="*/ 0 h 1366887"/>
              <a:gd name="connsiteX0" fmla="*/ 0 w 618811"/>
              <a:gd name="connsiteY0" fmla="*/ 0 h 1366887"/>
              <a:gd name="connsiteX1" fmla="*/ 618811 w 618811"/>
              <a:gd name="connsiteY1" fmla="*/ 0 h 1366887"/>
              <a:gd name="connsiteX2" fmla="*/ 618811 w 618811"/>
              <a:gd name="connsiteY2" fmla="*/ 1366887 h 1366887"/>
              <a:gd name="connsiteX3" fmla="*/ 270046 w 618811"/>
              <a:gd name="connsiteY3" fmla="*/ 609305 h 1366887"/>
              <a:gd name="connsiteX4" fmla="*/ 0 w 618811"/>
              <a:gd name="connsiteY4" fmla="*/ 0 h 1366887"/>
              <a:gd name="connsiteX0" fmla="*/ 0 w 618811"/>
              <a:gd name="connsiteY0" fmla="*/ 0 h 1366887"/>
              <a:gd name="connsiteX1" fmla="*/ 618811 w 618811"/>
              <a:gd name="connsiteY1" fmla="*/ 0 h 1366887"/>
              <a:gd name="connsiteX2" fmla="*/ 618811 w 618811"/>
              <a:gd name="connsiteY2" fmla="*/ 1366887 h 1366887"/>
              <a:gd name="connsiteX3" fmla="*/ 259733 w 618811"/>
              <a:gd name="connsiteY3" fmla="*/ 605867 h 1366887"/>
              <a:gd name="connsiteX4" fmla="*/ 0 w 618811"/>
              <a:gd name="connsiteY4" fmla="*/ 0 h 1366887"/>
              <a:gd name="connsiteX0" fmla="*/ 0 w 618811"/>
              <a:gd name="connsiteY0" fmla="*/ 0 h 1366887"/>
              <a:gd name="connsiteX1" fmla="*/ 618811 w 618811"/>
              <a:gd name="connsiteY1" fmla="*/ 0 h 1366887"/>
              <a:gd name="connsiteX2" fmla="*/ 618811 w 618811"/>
              <a:gd name="connsiteY2" fmla="*/ 1366887 h 1366887"/>
              <a:gd name="connsiteX3" fmla="*/ 280359 w 618811"/>
              <a:gd name="connsiteY3" fmla="*/ 609305 h 1366887"/>
              <a:gd name="connsiteX4" fmla="*/ 0 w 618811"/>
              <a:gd name="connsiteY4" fmla="*/ 0 h 1366887"/>
              <a:gd name="connsiteX0" fmla="*/ 90901 w 709712"/>
              <a:gd name="connsiteY0" fmla="*/ 0 h 1366887"/>
              <a:gd name="connsiteX1" fmla="*/ 709712 w 709712"/>
              <a:gd name="connsiteY1" fmla="*/ 0 h 1366887"/>
              <a:gd name="connsiteX2" fmla="*/ 709712 w 709712"/>
              <a:gd name="connsiteY2" fmla="*/ 1366887 h 1366887"/>
              <a:gd name="connsiteX3" fmla="*/ 0 w 709712"/>
              <a:gd name="connsiteY3" fmla="*/ 898063 h 1366887"/>
              <a:gd name="connsiteX4" fmla="*/ 90901 w 709712"/>
              <a:gd name="connsiteY4" fmla="*/ 0 h 1366887"/>
              <a:gd name="connsiteX0" fmla="*/ 0 w 618811"/>
              <a:gd name="connsiteY0" fmla="*/ 0 h 1366887"/>
              <a:gd name="connsiteX1" fmla="*/ 618811 w 618811"/>
              <a:gd name="connsiteY1" fmla="*/ 0 h 1366887"/>
              <a:gd name="connsiteX2" fmla="*/ 618811 w 618811"/>
              <a:gd name="connsiteY2" fmla="*/ 1366887 h 1366887"/>
              <a:gd name="connsiteX3" fmla="*/ 215045 w 618811"/>
              <a:gd name="connsiteY3" fmla="*/ 495865 h 1366887"/>
              <a:gd name="connsiteX4" fmla="*/ 0 w 618811"/>
              <a:gd name="connsiteY4" fmla="*/ 0 h 13668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18811" h="1366887">
                <a:moveTo>
                  <a:pt x="0" y="0"/>
                </a:moveTo>
                <a:lnTo>
                  <a:pt x="618811" y="0"/>
                </a:lnTo>
                <a:lnTo>
                  <a:pt x="618811" y="1366887"/>
                </a:lnTo>
                <a:lnTo>
                  <a:pt x="215045" y="49586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GB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6BC4CAD-B669-3F1E-80BD-8F25ECF6BBC3}"/>
              </a:ext>
            </a:extLst>
          </p:cNvPr>
          <p:cNvSpPr/>
          <p:nvPr userDrawn="1"/>
        </p:nvSpPr>
        <p:spPr>
          <a:xfrm>
            <a:off x="11571326" y="0"/>
            <a:ext cx="342184" cy="1379062"/>
          </a:xfrm>
          <a:custGeom>
            <a:avLst/>
            <a:gdLst>
              <a:gd name="connsiteX0" fmla="*/ 0 w 340322"/>
              <a:gd name="connsiteY0" fmla="*/ 0 h 1366887"/>
              <a:gd name="connsiteX1" fmla="*/ 340322 w 340322"/>
              <a:gd name="connsiteY1" fmla="*/ 0 h 1366887"/>
              <a:gd name="connsiteX2" fmla="*/ 340322 w 340322"/>
              <a:gd name="connsiteY2" fmla="*/ 1366887 h 1366887"/>
              <a:gd name="connsiteX3" fmla="*/ 0 w 340322"/>
              <a:gd name="connsiteY3" fmla="*/ 1366887 h 1366887"/>
              <a:gd name="connsiteX4" fmla="*/ 0 w 340322"/>
              <a:gd name="connsiteY4" fmla="*/ 0 h 1366887"/>
              <a:gd name="connsiteX0" fmla="*/ 0 w 340322"/>
              <a:gd name="connsiteY0" fmla="*/ 0 h 1366887"/>
              <a:gd name="connsiteX1" fmla="*/ 340322 w 340322"/>
              <a:gd name="connsiteY1" fmla="*/ 0 h 1366887"/>
              <a:gd name="connsiteX2" fmla="*/ 17188 w 340322"/>
              <a:gd name="connsiteY2" fmla="*/ 1360012 h 1366887"/>
              <a:gd name="connsiteX3" fmla="*/ 0 w 340322"/>
              <a:gd name="connsiteY3" fmla="*/ 1366887 h 1366887"/>
              <a:gd name="connsiteX4" fmla="*/ 0 w 340322"/>
              <a:gd name="connsiteY4" fmla="*/ 0 h 1366887"/>
              <a:gd name="connsiteX0" fmla="*/ 1862 w 342184"/>
              <a:gd name="connsiteY0" fmla="*/ 0 h 1379062"/>
              <a:gd name="connsiteX1" fmla="*/ 342184 w 342184"/>
              <a:gd name="connsiteY1" fmla="*/ 0 h 1379062"/>
              <a:gd name="connsiteX2" fmla="*/ 0 w 342184"/>
              <a:gd name="connsiteY2" fmla="*/ 1379062 h 1379062"/>
              <a:gd name="connsiteX3" fmla="*/ 1862 w 342184"/>
              <a:gd name="connsiteY3" fmla="*/ 1366887 h 1379062"/>
              <a:gd name="connsiteX4" fmla="*/ 1862 w 342184"/>
              <a:gd name="connsiteY4" fmla="*/ 0 h 13790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184" h="1379062">
                <a:moveTo>
                  <a:pt x="1862" y="0"/>
                </a:moveTo>
                <a:lnTo>
                  <a:pt x="342184" y="0"/>
                </a:lnTo>
                <a:lnTo>
                  <a:pt x="0" y="1379062"/>
                </a:lnTo>
                <a:lnTo>
                  <a:pt x="1862" y="1366887"/>
                </a:lnTo>
                <a:lnTo>
                  <a:pt x="186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34C6F76-53C1-48B4-A1E8-D21B4C5CD681}"/>
              </a:ext>
            </a:extLst>
          </p:cNvPr>
          <p:cNvGrpSpPr/>
          <p:nvPr userDrawn="1"/>
        </p:nvGrpSpPr>
        <p:grpSpPr>
          <a:xfrm>
            <a:off x="547225" y="6470342"/>
            <a:ext cx="3100845" cy="380558"/>
            <a:chOff x="547225" y="6470342"/>
            <a:chExt cx="3100845" cy="380558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B522F2-93E2-4244-8C8B-95E656FF05C7}"/>
                </a:ext>
              </a:extLst>
            </p:cNvPr>
            <p:cNvSpPr/>
            <p:nvPr userDrawn="1"/>
          </p:nvSpPr>
          <p:spPr>
            <a:xfrm>
              <a:off x="587374" y="6543675"/>
              <a:ext cx="3060696" cy="247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Picture 11" descr="Text&#10;&#10;Description automatically generated">
              <a:extLst>
                <a:ext uri="{FF2B5EF4-FFF2-40B4-BE49-F238E27FC236}">
                  <a16:creationId xmlns:a16="http://schemas.microsoft.com/office/drawing/2014/main" id="{3828E4FF-01AF-4C00-B27C-F0BE686D3B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225" y="6470342"/>
              <a:ext cx="1916476" cy="380558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E6F4FB99-D3F9-4193-A009-ED4C52EBA99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448613" y="6579084"/>
              <a:ext cx="0" cy="187602"/>
            </a:xfrm>
            <a:prstGeom prst="line">
              <a:avLst/>
            </a:prstGeom>
            <a:ln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D751C215-EDBE-4E22-AD59-CA73C30282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36680" y="6617557"/>
              <a:ext cx="1043112" cy="921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38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jpe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76AF2-7137-11AE-8518-354A6DA32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Oswald SemiBold"/>
                <a:cs typeface="Aharoni"/>
              </a:rPr>
              <a:t>Fortini new campaign</a:t>
            </a:r>
            <a:br>
              <a:rPr lang="en-US"/>
            </a:br>
            <a:r>
              <a:rPr lang="en-US">
                <a:latin typeface="Oswald SemiBold"/>
                <a:cs typeface="Aharoni"/>
              </a:rPr>
              <a:t>Paediatric growth community call</a:t>
            </a:r>
          </a:p>
        </p:txBody>
      </p:sp>
    </p:spTree>
    <p:extLst>
      <p:ext uri="{BB962C8B-B14F-4D97-AF65-F5344CB8AC3E}">
        <p14:creationId xmlns:p14="http://schemas.microsoft.com/office/powerpoint/2010/main" val="3193049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ouple of children hugging&#10;&#10;Description automatically generated">
            <a:extLst>
              <a:ext uri="{FF2B5EF4-FFF2-40B4-BE49-F238E27FC236}">
                <a16:creationId xmlns:a16="http://schemas.microsoft.com/office/drawing/2014/main" id="{25571018-E4D8-5060-BDBB-051B35ED57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764"/>
          <a:stretch/>
        </p:blipFill>
        <p:spPr>
          <a:xfrm>
            <a:off x="20" y="-22"/>
            <a:ext cx="12191977" cy="685802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2554217-6938-3B18-308D-4374916C84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0177" y="2020204"/>
            <a:ext cx="7976552" cy="1578054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BEST PRACTICE: UK</a:t>
            </a:r>
            <a:br>
              <a:rPr lang="en-GB" sz="4000" b="1" dirty="0">
                <a:latin typeface="Danone One" panose="020B0504030202020204" pitchFamily="34" charset="0"/>
                <a:ea typeface="+mn-ea"/>
                <a:cs typeface="+mn-cs"/>
              </a:rPr>
            </a:br>
            <a:br>
              <a:rPr lang="en-GB" sz="4000" b="1" dirty="0">
                <a:latin typeface="Danone One"/>
                <a:ea typeface="+mn-ea"/>
                <a:cs typeface="+mn-cs"/>
              </a:rPr>
            </a:br>
            <a:r>
              <a:rPr lang="en-GB" sz="4000" b="1" dirty="0">
                <a:solidFill>
                  <a:prstClr val="white"/>
                </a:solidFill>
                <a:latin typeface="Danone One"/>
                <a:ea typeface="+mn-ea"/>
                <a:cs typeface="+mn-cs"/>
              </a:rPr>
              <a:t>Fortini new creative campaign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DE9168-9382-BCFC-B3AF-754E67408C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1547" y="3819407"/>
            <a:ext cx="5449479" cy="411381"/>
          </a:xfrm>
        </p:spPr>
        <p:txBody>
          <a:bodyPr anchor="b">
            <a:normAutofit lnSpcReduction="10000"/>
          </a:bodyPr>
          <a:lstStyle/>
          <a:p>
            <a:pPr algn="l"/>
            <a:r>
              <a:rPr lang="en-GB" dirty="0">
                <a:solidFill>
                  <a:srgbClr val="FFFFFF"/>
                </a:solidFill>
                <a:latin typeface="Founders Grotesk Bold"/>
              </a:rPr>
              <a:t>Nov’23</a:t>
            </a:r>
            <a:endParaRPr lang="en-GB" dirty="0">
              <a:solidFill>
                <a:srgbClr val="FFFFFF"/>
              </a:solidFill>
              <a:latin typeface="Founders Grotesk Bold" panose="020B0803030202060203" pitchFamily="34" charset="0"/>
            </a:endParaRPr>
          </a:p>
        </p:txBody>
      </p:sp>
      <p:pic>
        <p:nvPicPr>
          <p:cNvPr id="16" name="Picture 1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25896FC-19C1-B8EC-7CB0-8EC87F818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4805" y="0"/>
            <a:ext cx="2302886" cy="1034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248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B5F59-F853-9F55-32D4-526962EDB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pPr/>
              <a:t>3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8536B4-EEB1-E129-E403-56F993721F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0346" y="203003"/>
            <a:ext cx="10839600" cy="450065"/>
          </a:xfrm>
        </p:spPr>
        <p:txBody>
          <a:bodyPr/>
          <a:lstStyle/>
          <a:p>
            <a:r>
              <a:rPr lang="en-US" err="1"/>
              <a:t>Fortini</a:t>
            </a:r>
            <a:r>
              <a:rPr lang="en-US"/>
              <a:t> </a:t>
            </a:r>
            <a:r>
              <a:rPr lang="en-US" err="1"/>
              <a:t>uk</a:t>
            </a:r>
            <a:r>
              <a:rPr lang="en-US"/>
              <a:t> context in 2023</a:t>
            </a:r>
          </a:p>
          <a:p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AD9B69C-3617-B7A6-ECD7-1E57DF9BC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9" y="109918"/>
            <a:ext cx="473371" cy="45006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23BD669-9B54-1299-25DF-CCB48E872AF7}"/>
              </a:ext>
            </a:extLst>
          </p:cNvPr>
          <p:cNvSpPr/>
          <p:nvPr/>
        </p:nvSpPr>
        <p:spPr>
          <a:xfrm>
            <a:off x="212059" y="867230"/>
            <a:ext cx="5649081" cy="2262664"/>
          </a:xfrm>
          <a:prstGeom prst="roundRect">
            <a:avLst/>
          </a:prstGeom>
          <a:solidFill>
            <a:srgbClr val="D5B8E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7C455E4-8467-087F-F44D-7541C138E066}"/>
              </a:ext>
            </a:extLst>
          </p:cNvPr>
          <p:cNvSpPr txBox="1"/>
          <p:nvPr/>
        </p:nvSpPr>
        <p:spPr>
          <a:xfrm>
            <a:off x="338579" y="1057852"/>
            <a:ext cx="5396040" cy="17620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500"/>
              <a:t>Fortini brand association falling behind key category drivers, with biggest gap in palatability, undermining potential to become BOFC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5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>
                <a:ea typeface="Calibri"/>
                <a:cs typeface="Calibri"/>
              </a:rPr>
              <a:t>Complete nutritional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/>
              <a:t>Improve quality of life</a:t>
            </a:r>
            <a:endParaRPr lang="en-US" sz="150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/>
              <a:t>Clinical efficacy</a:t>
            </a:r>
            <a:endParaRPr lang="en-US" sz="1500"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500"/>
              <a:t>High palatability</a:t>
            </a:r>
            <a:endParaRPr lang="en-US" sz="1500">
              <a:ea typeface="Calibri"/>
              <a:cs typeface="Calibri"/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3DF983B-4CE9-4A55-07F1-868003CA8E39}"/>
              </a:ext>
            </a:extLst>
          </p:cNvPr>
          <p:cNvGrpSpPr/>
          <p:nvPr/>
        </p:nvGrpSpPr>
        <p:grpSpPr>
          <a:xfrm>
            <a:off x="5921952" y="986267"/>
            <a:ext cx="5501647" cy="3968319"/>
            <a:chOff x="2608895" y="733425"/>
            <a:chExt cx="8149592" cy="5394266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5DEA3E27-053F-FF23-BEBB-AACF5272E7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32356"/>
            <a:stretch/>
          </p:blipFill>
          <p:spPr>
            <a:xfrm>
              <a:off x="2608895" y="736541"/>
              <a:ext cx="6307816" cy="539115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C839B06-9A89-588E-7A2D-E044304354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0249"/>
            <a:stretch/>
          </p:blipFill>
          <p:spPr>
            <a:xfrm>
              <a:off x="8916711" y="733425"/>
              <a:ext cx="1841776" cy="5391150"/>
            </a:xfrm>
            <a:prstGeom prst="rect">
              <a:avLst/>
            </a:prstGeom>
          </p:spPr>
        </p:pic>
      </p:grp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088A3362-97A8-1183-6DA4-BE7616B5238D}"/>
              </a:ext>
            </a:extLst>
          </p:cNvPr>
          <p:cNvSpPr/>
          <p:nvPr/>
        </p:nvSpPr>
        <p:spPr>
          <a:xfrm>
            <a:off x="8672776" y="2733748"/>
            <a:ext cx="2521259" cy="119996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8921B9F3-BF7A-1C0E-13A4-97968F8859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306" y="3229961"/>
            <a:ext cx="6241814" cy="2973820"/>
          </a:xfrm>
          <a:prstGeom prst="rect">
            <a:avLst/>
          </a:prstGeom>
        </p:spPr>
      </p:pic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E2975E54-5997-BF08-4698-BFA8C5D3D8C5}"/>
              </a:ext>
            </a:extLst>
          </p:cNvPr>
          <p:cNvSpPr/>
          <p:nvPr/>
        </p:nvSpPr>
        <p:spPr>
          <a:xfrm>
            <a:off x="1293905" y="5108015"/>
            <a:ext cx="470516" cy="38183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14AEC1E8-FFB4-76BB-22C0-B606A90BE894}"/>
              </a:ext>
            </a:extLst>
          </p:cNvPr>
          <p:cNvSpPr/>
          <p:nvPr/>
        </p:nvSpPr>
        <p:spPr>
          <a:xfrm>
            <a:off x="2089096" y="5201870"/>
            <a:ext cx="470516" cy="28798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358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01DBF-BADA-3288-A159-27C424A3D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5EDC459C-52E8-0CDC-033E-38BA8ED0B6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0346" y="203003"/>
            <a:ext cx="10839600" cy="450065"/>
          </a:xfrm>
        </p:spPr>
        <p:txBody>
          <a:bodyPr/>
          <a:lstStyle/>
          <a:p>
            <a:r>
              <a:rPr lang="en-US"/>
              <a:t>It was time TO elevate </a:t>
            </a:r>
            <a:r>
              <a:rPr lang="en-US" err="1"/>
              <a:t>fortini</a:t>
            </a:r>
            <a:r>
              <a:rPr lang="en-US"/>
              <a:t> with high impact creative</a:t>
            </a:r>
          </a:p>
          <a:p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740BE6B-BA87-4A19-6B31-6D5C1F94BC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9" y="109918"/>
            <a:ext cx="473371" cy="45006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DE8A2A91-77A0-41B9-AFB6-F5D022437BDB}"/>
              </a:ext>
            </a:extLst>
          </p:cNvPr>
          <p:cNvGrpSpPr/>
          <p:nvPr/>
        </p:nvGrpSpPr>
        <p:grpSpPr>
          <a:xfrm>
            <a:off x="2230508" y="833260"/>
            <a:ext cx="7065631" cy="2804208"/>
            <a:chOff x="88199" y="1216269"/>
            <a:chExt cx="7468442" cy="303149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7BDC4D1-C1B1-1FFA-E7A1-92181CCA6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8199" y="1216269"/>
              <a:ext cx="2629539" cy="30241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C95D169-D564-499D-0259-66B8C55B1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86760" y="1216269"/>
              <a:ext cx="2385914" cy="30241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8A4ADC6-0F51-F797-9ABC-F1573AD376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58393" y="1216269"/>
              <a:ext cx="2298248" cy="303149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E20048B-2E77-1848-D29D-99003BD98FEB}"/>
              </a:ext>
            </a:extLst>
          </p:cNvPr>
          <p:cNvGrpSpPr/>
          <p:nvPr/>
        </p:nvGrpSpPr>
        <p:grpSpPr>
          <a:xfrm>
            <a:off x="3762614" y="3878620"/>
            <a:ext cx="4299046" cy="2903815"/>
            <a:chOff x="7655948" y="3856315"/>
            <a:chExt cx="4349358" cy="2865160"/>
          </a:xfrm>
        </p:grpSpPr>
        <p:pic>
          <p:nvPicPr>
            <p:cNvPr id="2051" name="Picture 3">
              <a:extLst>
                <a:ext uri="{FF2B5EF4-FFF2-40B4-BE49-F238E27FC236}">
                  <a16:creationId xmlns:a16="http://schemas.microsoft.com/office/drawing/2014/main" id="{7317E606-23DC-4FEE-0AE3-193372D1E2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81250" y="3856315"/>
              <a:ext cx="2124056" cy="28651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D91ED497-BFDE-E31D-F33F-83B8E8B55FD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5948" y="3865213"/>
              <a:ext cx="2124056" cy="28562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5EDD923-97D8-16AC-EC37-0E10B985F24A}"/>
              </a:ext>
            </a:extLst>
          </p:cNvPr>
          <p:cNvSpPr txBox="1"/>
          <p:nvPr/>
        </p:nvSpPr>
        <p:spPr>
          <a:xfrm>
            <a:off x="431831" y="1619512"/>
            <a:ext cx="16883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err="1">
                <a:solidFill>
                  <a:schemeClr val="accent1"/>
                </a:solidFill>
              </a:rPr>
              <a:t>Fortini</a:t>
            </a:r>
            <a:r>
              <a:rPr lang="en-US" b="1">
                <a:solidFill>
                  <a:schemeClr val="accent1"/>
                </a:solidFill>
              </a:rPr>
              <a:t> campaign 2022-2023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205D273-6875-03F3-7E44-AE0ABADE3FF7}"/>
              </a:ext>
            </a:extLst>
          </p:cNvPr>
          <p:cNvSpPr txBox="1"/>
          <p:nvPr/>
        </p:nvSpPr>
        <p:spPr>
          <a:xfrm>
            <a:off x="324884" y="4915322"/>
            <a:ext cx="20994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err="1">
                <a:solidFill>
                  <a:schemeClr val="accent1"/>
                </a:solidFill>
              </a:rPr>
              <a:t>Paediasure</a:t>
            </a:r>
            <a:r>
              <a:rPr lang="en-US" b="1">
                <a:solidFill>
                  <a:schemeClr val="accent1"/>
                </a:solidFill>
              </a:rPr>
              <a:t> campaign </a:t>
            </a:r>
          </a:p>
          <a:p>
            <a:pPr algn="ctr"/>
            <a:r>
              <a:rPr lang="en-US" b="1">
                <a:solidFill>
                  <a:schemeClr val="accent1"/>
                </a:solidFill>
              </a:rPr>
              <a:t>2023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5EF7436-28FF-6A35-7846-E26DF58342F9}"/>
              </a:ext>
            </a:extLst>
          </p:cNvPr>
          <p:cNvSpPr txBox="1">
            <a:spLocks/>
          </p:cNvSpPr>
          <p:nvPr/>
        </p:nvSpPr>
        <p:spPr>
          <a:xfrm>
            <a:off x="660345" y="206118"/>
            <a:ext cx="10839600" cy="4500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It was time TO elevate fortini with high impact creative</a:t>
            </a:r>
          </a:p>
          <a:p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DA4A64C-70D0-0142-BBDA-B54D8970F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" y="113033"/>
            <a:ext cx="473371" cy="45006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1498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8975F90-7A5B-5A4E-7D5A-1BAE3D552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Section title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BFA8D-64DD-8869-30AF-9C329B626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496" y="7244624"/>
            <a:ext cx="365127" cy="365125"/>
          </a:xfrm>
        </p:spPr>
        <p:txBody>
          <a:bodyPr/>
          <a:lstStyle/>
          <a:p>
            <a:fld id="{B5F9A4F6-7BA3-4126-88A5-A8B8CE7104E5}" type="slidenum">
              <a:rPr lang="en-GB" smtClean="0"/>
              <a:pPr/>
              <a:t>5</a:t>
            </a:fld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838B6749-9FE2-DD8E-7A45-006B8D1BF59E}"/>
              </a:ext>
            </a:extLst>
          </p:cNvPr>
          <p:cNvSpPr txBox="1">
            <a:spLocks/>
          </p:cNvSpPr>
          <p:nvPr/>
        </p:nvSpPr>
        <p:spPr>
          <a:xfrm>
            <a:off x="660345" y="206118"/>
            <a:ext cx="10839600" cy="4500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The insights guiding our communication strategic approach</a:t>
            </a:r>
          </a:p>
          <a:p>
            <a:endParaRPr lang="en-US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9B4B08E8-1BBC-1838-4144-2AE295864A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" y="113033"/>
            <a:ext cx="473371" cy="45006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4D9860C-52FE-3C2D-DB25-15C6F71770C3}"/>
              </a:ext>
            </a:extLst>
          </p:cNvPr>
          <p:cNvSpPr/>
          <p:nvPr/>
        </p:nvSpPr>
        <p:spPr>
          <a:xfrm>
            <a:off x="660349" y="4145631"/>
            <a:ext cx="10181826" cy="1183135"/>
          </a:xfrm>
          <a:prstGeom prst="roundRect">
            <a:avLst/>
          </a:prstGeom>
          <a:solidFill>
            <a:srgbClr val="D5B8E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B76691A-6931-1321-7558-970551C6F74C}"/>
              </a:ext>
            </a:extLst>
          </p:cNvPr>
          <p:cNvSpPr txBox="1"/>
          <p:nvPr/>
        </p:nvSpPr>
        <p:spPr>
          <a:xfrm>
            <a:off x="660349" y="4202408"/>
            <a:ext cx="1003792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b="1"/>
              <a:t>JTBD</a:t>
            </a:r>
          </a:p>
          <a:p>
            <a:pPr algn="ctr"/>
            <a:r>
              <a:rPr lang="en-US"/>
              <a:t>Get HCPs to choose Fortini as their BOFC by strengthening brand association as the </a:t>
            </a:r>
            <a:r>
              <a:rPr lang="en-US" err="1"/>
              <a:t>paediatric</a:t>
            </a:r>
            <a:r>
              <a:rPr lang="en-US"/>
              <a:t> ONS that patients will enjoy whilst providing a complete nutritional solution.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CD786ED-E292-E90B-301A-719F25862E29}"/>
              </a:ext>
            </a:extLst>
          </p:cNvPr>
          <p:cNvSpPr/>
          <p:nvPr/>
        </p:nvSpPr>
        <p:spPr>
          <a:xfrm>
            <a:off x="660345" y="1990043"/>
            <a:ext cx="10181826" cy="1418133"/>
          </a:xfrm>
          <a:prstGeom prst="roundRect">
            <a:avLst/>
          </a:prstGeom>
          <a:solidFill>
            <a:srgbClr val="D5B8E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>
                <a:solidFill>
                  <a:schemeClr val="tx1"/>
                </a:solidFill>
              </a:rPr>
              <a:t>INSIGHT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HCPs want a product that will provide complete nutrition so that their patients can grow.</a:t>
            </a:r>
          </a:p>
          <a:p>
            <a:pPr algn="ctr"/>
            <a:r>
              <a:rPr lang="en-US">
                <a:solidFill>
                  <a:schemeClr val="tx1"/>
                </a:solidFill>
              </a:rPr>
              <a:t>Challenge is to ensure compliance supported by good tasting products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98CB88A-96B2-691F-48F1-D18286AA1F6D}"/>
              </a:ext>
            </a:extLst>
          </p:cNvPr>
          <p:cNvSpPr txBox="1"/>
          <p:nvPr/>
        </p:nvSpPr>
        <p:spPr>
          <a:xfrm>
            <a:off x="3436856" y="5713969"/>
            <a:ext cx="44849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rgbClr val="7030A0"/>
                </a:solidFill>
              </a:rPr>
              <a:t>NEW CREATIVE INNOVATIVE + DISRUPTIVE</a:t>
            </a:r>
          </a:p>
        </p:txBody>
      </p:sp>
    </p:spTree>
    <p:extLst>
      <p:ext uri="{BB962C8B-B14F-4D97-AF65-F5344CB8AC3E}">
        <p14:creationId xmlns:p14="http://schemas.microsoft.com/office/powerpoint/2010/main" val="1246511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owl of yogurt and a spoon&#10;&#10;Description automatically generated">
            <a:extLst>
              <a:ext uri="{FF2B5EF4-FFF2-40B4-BE49-F238E27FC236}">
                <a16:creationId xmlns:a16="http://schemas.microsoft.com/office/drawing/2014/main" id="{E7225863-1B36-9EE7-A847-60F6282DEF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158" y="152838"/>
            <a:ext cx="4375371" cy="6629351"/>
          </a:xfrm>
          <a:prstGeom prst="rect">
            <a:avLst/>
          </a:prstGeom>
        </p:spPr>
      </p:pic>
      <p:pic>
        <p:nvPicPr>
          <p:cNvPr id="7" name="Picture 6" descr="A close-up of a bottle&#10;&#10;Description automatically generated">
            <a:extLst>
              <a:ext uri="{FF2B5EF4-FFF2-40B4-BE49-F238E27FC236}">
                <a16:creationId xmlns:a16="http://schemas.microsoft.com/office/drawing/2014/main" id="{7EEB0153-C970-11D8-41AB-9DDAAA7855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8582" y="136525"/>
            <a:ext cx="4402752" cy="6645664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2B5FF-7F34-3708-88CF-0B6B595E9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B5F9A4F6-7BA3-4126-88A5-A8B8CE7104E5}" type="slidenum">
              <a:rPr lang="en-US"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r">
                <a:spcAft>
                  <a:spcPts val="600"/>
                </a:spcAft>
              </a:pPr>
              <a:t>6</a:t>
            </a:fld>
            <a:endParaRPr lang="en-US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3645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B5F59-F853-9F55-32D4-526962EDB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pPr/>
              <a:t>7</a:t>
            </a:fld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8536B4-EEB1-E129-E403-56F993721F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4434" y="248330"/>
            <a:ext cx="10839600" cy="450065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MULTI CHANNEL EXECUTION </a:t>
            </a:r>
          </a:p>
          <a:p>
            <a:endParaRPr lang="en-US"/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AD9B69C-3617-B7A6-ECD7-1E57DF9BC2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58" y="203198"/>
            <a:ext cx="473371" cy="45006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72263F-6A68-5B1B-81F2-85CB9EDE87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89" y="928070"/>
            <a:ext cx="5950815" cy="33017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B62E24F-672F-2F22-488D-9D8260D0A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35" y="4547799"/>
            <a:ext cx="3537215" cy="19911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70CCF4A-383C-02CA-6A1C-A9C512EDB8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4442" y="3564707"/>
            <a:ext cx="3277998" cy="18323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 descr="A purple label with text and images&#10;&#10;Description automatically generated">
            <a:extLst>
              <a:ext uri="{FF2B5EF4-FFF2-40B4-BE49-F238E27FC236}">
                <a16:creationId xmlns:a16="http://schemas.microsoft.com/office/drawing/2014/main" id="{63A8573F-683D-2C46-C714-C1BCCC7D7EA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521"/>
          <a:stretch/>
        </p:blipFill>
        <p:spPr>
          <a:xfrm>
            <a:off x="6391657" y="342106"/>
            <a:ext cx="1586603" cy="62309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Picture 25" descr="A purple and white product with text&#10;&#10;Description automatically generated">
            <a:extLst>
              <a:ext uri="{FF2B5EF4-FFF2-40B4-BE49-F238E27FC236}">
                <a16:creationId xmlns:a16="http://schemas.microsoft.com/office/drawing/2014/main" id="{8A386981-1A66-418D-1F99-23AF9039764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1" t="1076" r="6119"/>
          <a:stretch/>
        </p:blipFill>
        <p:spPr>
          <a:xfrm>
            <a:off x="8080060" y="333771"/>
            <a:ext cx="1586603" cy="52966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" name="Picture 27" descr="A close-up of a product&#10;&#10;Description automatically generated">
            <a:extLst>
              <a:ext uri="{FF2B5EF4-FFF2-40B4-BE49-F238E27FC236}">
                <a16:creationId xmlns:a16="http://schemas.microsoft.com/office/drawing/2014/main" id="{C0F9DD71-099F-EFEF-7ADF-21209C751E5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3" r="5911"/>
          <a:stretch/>
        </p:blipFill>
        <p:spPr>
          <a:xfrm>
            <a:off x="9768463" y="333771"/>
            <a:ext cx="1606482" cy="50602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4008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41F5AC-A5E9-FC97-4EC5-9285C720A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Section title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A1BB9B-AC36-3146-DA10-FCE5683B0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pPr/>
              <a:t>8</a:t>
            </a:fld>
            <a:endParaRPr lang="en-GB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DF556A80-10FB-4AB0-1FE7-70F5BADA01C9}"/>
              </a:ext>
            </a:extLst>
          </p:cNvPr>
          <p:cNvSpPr txBox="1">
            <a:spLocks/>
          </p:cNvSpPr>
          <p:nvPr/>
        </p:nvSpPr>
        <p:spPr>
          <a:xfrm>
            <a:off x="660345" y="206118"/>
            <a:ext cx="10839600" cy="4500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Execution &amp; results of </a:t>
            </a:r>
            <a:r>
              <a:rPr lang="en-US" err="1"/>
              <a:t>fortini</a:t>
            </a:r>
            <a:r>
              <a:rPr lang="en-US"/>
              <a:t> new campaign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74E4DE3-5A51-E7EE-3E95-A91C23934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" y="113033"/>
            <a:ext cx="473371" cy="45006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3595250-0DC8-C151-CDF9-97EEF49ED073}"/>
              </a:ext>
            </a:extLst>
          </p:cNvPr>
          <p:cNvSpPr/>
          <p:nvPr/>
        </p:nvSpPr>
        <p:spPr>
          <a:xfrm>
            <a:off x="88198" y="884824"/>
            <a:ext cx="6249421" cy="2132168"/>
          </a:xfrm>
          <a:prstGeom prst="roundRect">
            <a:avLst/>
          </a:prstGeom>
          <a:solidFill>
            <a:srgbClr val="D5B8E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6330E8-3CFA-31FA-2757-A546D1F7089A}"/>
              </a:ext>
            </a:extLst>
          </p:cNvPr>
          <p:cNvGrpSpPr/>
          <p:nvPr/>
        </p:nvGrpSpPr>
        <p:grpSpPr>
          <a:xfrm>
            <a:off x="6903362" y="691243"/>
            <a:ext cx="3653115" cy="2663391"/>
            <a:chOff x="1137158" y="144681"/>
            <a:chExt cx="8876899" cy="6645664"/>
          </a:xfrm>
        </p:grpSpPr>
        <p:pic>
          <p:nvPicPr>
            <p:cNvPr id="11" name="Picture 10" descr="A bowl of yogurt and a spoon&#10;&#10;Description automatically generated">
              <a:extLst>
                <a:ext uri="{FF2B5EF4-FFF2-40B4-BE49-F238E27FC236}">
                  <a16:creationId xmlns:a16="http://schemas.microsoft.com/office/drawing/2014/main" id="{E0CFD2A5-5AE1-8EAA-BC0B-59EEA329B2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137158" y="152838"/>
              <a:ext cx="4375371" cy="6629351"/>
            </a:xfrm>
            <a:prstGeom prst="rect">
              <a:avLst/>
            </a:prstGeom>
          </p:spPr>
        </p:pic>
        <p:pic>
          <p:nvPicPr>
            <p:cNvPr id="12" name="Picture 11" descr="A close-up of a bottle&#10;&#10;Description automatically generated">
              <a:extLst>
                <a:ext uri="{FF2B5EF4-FFF2-40B4-BE49-F238E27FC236}">
                  <a16:creationId xmlns:a16="http://schemas.microsoft.com/office/drawing/2014/main" id="{3A0CBB94-B46F-22DE-42E5-BC67A59BE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11305" y="144681"/>
              <a:ext cx="4402752" cy="664566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BAE06BC-3B51-D7F1-6BBD-B03C8E327BFA}"/>
              </a:ext>
            </a:extLst>
          </p:cNvPr>
          <p:cNvSpPr txBox="1"/>
          <p:nvPr/>
        </p:nvSpPr>
        <p:spPr>
          <a:xfrm>
            <a:off x="117327" y="1201707"/>
            <a:ext cx="53207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/>
              <a:t>EXECUTION</a:t>
            </a:r>
          </a:p>
          <a:p>
            <a:r>
              <a:rPr lang="en-US" sz="1400"/>
              <a:t>Elevated our creative focusing on four drivers</a:t>
            </a:r>
            <a:endParaRPr lang="en-US" sz="1400" b="1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/>
              <a:t>Impact</a:t>
            </a:r>
            <a:r>
              <a:rPr lang="en-US" sz="1400"/>
              <a:t>: does it stand out, get attention?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/>
              <a:t>Insightfulness</a:t>
            </a:r>
            <a:r>
              <a:rPr lang="en-US" sz="1400"/>
              <a:t>: is the insight central to the story?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/>
              <a:t>Emotion</a:t>
            </a:r>
            <a:r>
              <a:rPr lang="en-US" sz="1400"/>
              <a:t>: does it evoke the right feeling? will it change the </a:t>
            </a:r>
            <a:r>
              <a:rPr lang="en-US" sz="1400" err="1"/>
              <a:t>behaviour</a:t>
            </a:r>
            <a:r>
              <a:rPr lang="en-US" sz="1400"/>
              <a:t>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/>
              <a:t>Brand fame</a:t>
            </a:r>
            <a:r>
              <a:rPr lang="en-US" sz="1400"/>
              <a:t>: will it elevate the brand fame, authority?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B59393C-647A-3AEA-4DE5-6BD3C65D748B}"/>
              </a:ext>
            </a:extLst>
          </p:cNvPr>
          <p:cNvSpPr/>
          <p:nvPr/>
        </p:nvSpPr>
        <p:spPr>
          <a:xfrm>
            <a:off x="129377" y="3655602"/>
            <a:ext cx="6249421" cy="2700748"/>
          </a:xfrm>
          <a:prstGeom prst="roundRect">
            <a:avLst/>
          </a:prstGeom>
          <a:solidFill>
            <a:srgbClr val="D5B8E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432F2DA-4556-E627-5285-5FF20C5B5E72}"/>
              </a:ext>
            </a:extLst>
          </p:cNvPr>
          <p:cNvSpPr txBox="1"/>
          <p:nvPr/>
        </p:nvSpPr>
        <p:spPr>
          <a:xfrm>
            <a:off x="211145" y="3921654"/>
            <a:ext cx="6249421" cy="21082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l"/>
            <a:r>
              <a:rPr lang="en-US" sz="1400" b="1"/>
              <a:t>RESULTS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Net Sales: +2.1% volume growth </a:t>
            </a:r>
            <a:r>
              <a:rPr lang="en-US" sz="1100"/>
              <a:t>(Nov 2023 – Feb 2024)</a:t>
            </a:r>
          </a:p>
          <a:p>
            <a:pPr algn="l"/>
            <a:endParaRPr lang="en-US" sz="110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400"/>
              <a:t>Paid Media Nov – Dec: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/>
              <a:t>FCMF creative: 47,616 impressions, 0.15% CTR Nov – Dec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/>
              <a:t>Fortini Range creative: 173,720 impressions, 0.09% CTR</a:t>
            </a:r>
          </a:p>
          <a:p>
            <a:pPr lvl="1"/>
            <a:r>
              <a:rPr lang="en-US" sz="1100"/>
              <a:t>(average industry 0.05%)</a:t>
            </a:r>
          </a:p>
          <a:p>
            <a:pPr lvl="1"/>
            <a:endParaRPr lang="en-US" sz="1100"/>
          </a:p>
          <a:p>
            <a:pPr marL="285750" indent="-285750">
              <a:buFont typeface="Arial"/>
              <a:buChar char="•"/>
            </a:pPr>
            <a:r>
              <a:rPr lang="en-US" sz="1400"/>
              <a:t>Positive feedback from Sales team on </a:t>
            </a:r>
            <a:r>
              <a:rPr lang="en-US" sz="1400" err="1"/>
              <a:t>eDetailer</a:t>
            </a:r>
            <a:r>
              <a:rPr lang="en-US" sz="1400"/>
              <a:t> (storytelling, an overview of FG, why choose </a:t>
            </a:r>
            <a:r>
              <a:rPr lang="en-US" sz="1400" err="1"/>
              <a:t>Fortini</a:t>
            </a:r>
            <a:r>
              <a:rPr lang="en-US" sz="1400"/>
              <a:t> as 1st choice), the prescribing guide being used across all HCPs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1CEF3D3-53EB-856A-13D4-A8FE692F3BD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645" b="96875" l="3371" r="93633">
                        <a14:foregroundMark x1="17228" y1="7072" x2="17228" y2="7072"/>
                        <a14:foregroundMark x1="34082" y1="34539" x2="59551" y2="35691"/>
                        <a14:foregroundMark x1="85019" y1="36513" x2="14232" y2="36349"/>
                        <a14:foregroundMark x1="25094" y1="32730" x2="85393" y2="33882"/>
                        <a14:foregroundMark x1="89888" y1="37829" x2="11985" y2="38158"/>
                        <a14:foregroundMark x1="6367" y1="48355" x2="6367" y2="50000"/>
                        <a14:foregroundMark x1="31461" y1="50164" x2="57303" y2="50987"/>
                        <a14:foregroundMark x1="90262" y1="48026" x2="91011" y2="54770"/>
                        <a14:foregroundMark x1="17228" y1="20395" x2="75281" y2="20724"/>
                        <a14:foregroundMark x1="7491" y1="33882" x2="7491" y2="40954"/>
                        <a14:foregroundMark x1="18352" y1="18092" x2="80524" y2="19408"/>
                        <a14:foregroundMark x1="9363" y1="23191" x2="60674" y2="20230"/>
                        <a14:foregroundMark x1="60674" y1="20230" x2="83895" y2="22697"/>
                        <a14:foregroundMark x1="84644" y1="25000" x2="11985" y2="25164"/>
                        <a14:foregroundMark x1="10112" y1="20888" x2="10112" y2="25329"/>
                        <a14:foregroundMark x1="40824" y1="21053" x2="84270" y2="21382"/>
                        <a14:foregroundMark x1="84270" y1="21382" x2="85019" y2="21217"/>
                        <a14:foregroundMark x1="89513" y1="20066" x2="88390" y2="25493"/>
                        <a14:foregroundMark x1="88764" y1="8553" x2="16479" y2="7895"/>
                        <a14:foregroundMark x1="10861" y1="3454" x2="82022" y2="4605"/>
                        <a14:foregroundMark x1="88764" y1="3783" x2="88390" y2="11513"/>
                        <a14:foregroundMark x1="6367" y1="5263" x2="37828" y2="9539"/>
                        <a14:foregroundMark x1="37828" y1="9539" x2="38577" y2="9539"/>
                        <a14:foregroundMark x1="14232" y1="7401" x2="8240" y2="12993"/>
                        <a14:foregroundMark x1="8240" y1="62829" x2="60674" y2="63322"/>
                        <a14:foregroundMark x1="60674" y1="63322" x2="79775" y2="62993"/>
                        <a14:foregroundMark x1="23970" y1="60362" x2="67416" y2="59704"/>
                        <a14:foregroundMark x1="67416" y1="59704" x2="70412" y2="59704"/>
                        <a14:foregroundMark x1="22472" y1="11513" x2="51311" y2="11513"/>
                        <a14:foregroundMark x1="87640" y1="66283" x2="59176" y2="63980"/>
                        <a14:foregroundMark x1="59176" y1="63980" x2="20225" y2="67270"/>
                        <a14:foregroundMark x1="13109" y1="63158" x2="6742" y2="68092"/>
                        <a14:foregroundMark x1="93258" y1="63322" x2="55056" y2="66447"/>
                        <a14:foregroundMark x1="55056" y1="66447" x2="46442" y2="64803"/>
                        <a14:foregroundMark x1="25843" y1="63980" x2="41199" y2="64474"/>
                        <a14:foregroundMark x1="88764" y1="1809" x2="73034" y2="1809"/>
                        <a14:foregroundMark x1="59551" y1="9046" x2="76030" y2="11184"/>
                        <a14:foregroundMark x1="16105" y1="50822" x2="51311" y2="53618"/>
                        <a14:foregroundMark x1="82397" y1="51151" x2="44195" y2="49507"/>
                        <a14:foregroundMark x1="85393" y1="49013" x2="40449" y2="47368"/>
                        <a14:foregroundMark x1="17978" y1="46382" x2="8614" y2="49178"/>
                        <a14:foregroundMark x1="17228" y1="63487" x2="17228" y2="63487"/>
                        <a14:foregroundMark x1="20599" y1="78289" x2="31835" y2="78454"/>
                        <a14:foregroundMark x1="74532" y1="79112" x2="76779" y2="79112"/>
                        <a14:foregroundMark x1="89888" y1="79934" x2="89888" y2="79934"/>
                        <a14:foregroundMark x1="54682" y1="91118" x2="29588" y2="92928"/>
                        <a14:foregroundMark x1="16854" y1="67599" x2="67041" y2="67270"/>
                        <a14:foregroundMark x1="88390" y1="67928" x2="85393" y2="67763"/>
                        <a14:foregroundMark x1="5993" y1="78454" x2="58801" y2="74342"/>
                        <a14:foregroundMark x1="85768" y1="77303" x2="23970" y2="82566"/>
                        <a14:foregroundMark x1="23970" y1="82566" x2="14607" y2="81414"/>
                        <a14:foregroundMark x1="27715" y1="77632" x2="65169" y2="78454"/>
                        <a14:foregroundMark x1="65169" y1="78454" x2="91011" y2="76809"/>
                        <a14:foregroundMark x1="88390" y1="84211" x2="72659" y2="76809"/>
                        <a14:foregroundMark x1="10487" y1="92270" x2="70787" y2="93914"/>
                        <a14:foregroundMark x1="80899" y1="92270" x2="50187" y2="87993"/>
                        <a14:foregroundMark x1="50187" y1="87993" x2="49813" y2="87829"/>
                        <a14:foregroundMark x1="26217" y1="87829" x2="57678" y2="89638"/>
                        <a14:foregroundMark x1="91011" y1="90789" x2="23596" y2="96546"/>
                        <a14:foregroundMark x1="23596" y1="96546" x2="9363" y2="92434"/>
                        <a14:foregroundMark x1="9363" y1="92434" x2="18352" y2="91118"/>
                        <a14:foregroundMark x1="27341" y1="47862" x2="11236" y2="51645"/>
                        <a14:foregroundMark x1="29213" y1="51645" x2="77528" y2="53618"/>
                        <a14:foregroundMark x1="5243" y1="90954" x2="5993" y2="94079"/>
                        <a14:foregroundMark x1="72285" y1="97039" x2="84270" y2="96053"/>
                        <a14:foregroundMark x1="6367" y1="34539" x2="4869" y2="34211"/>
                        <a14:foregroundMark x1="93633" y1="35691" x2="93633" y2="35691"/>
                        <a14:foregroundMark x1="3371" y1="64309" x2="3371" y2="6430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96186" y="884825"/>
            <a:ext cx="941433" cy="213216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CB3910-1E3B-8136-C77B-84BF03B764E9}"/>
              </a:ext>
            </a:extLst>
          </p:cNvPr>
          <p:cNvSpPr txBox="1"/>
          <p:nvPr/>
        </p:nvSpPr>
        <p:spPr>
          <a:xfrm>
            <a:off x="8483133" y="5768313"/>
            <a:ext cx="125175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>
                <a:solidFill>
                  <a:srgbClr val="7030A0"/>
                </a:solidFill>
              </a:rPr>
              <a:t>Campaign launch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D337E907-D717-6118-3904-A94CE8AAE4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6350" y="4375231"/>
            <a:ext cx="4889579" cy="1261490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04D3DAF3-024B-1E0F-F99D-C5A62EAA91C8}"/>
              </a:ext>
            </a:extLst>
          </p:cNvPr>
          <p:cNvCxnSpPr>
            <a:cxnSpLocks/>
          </p:cNvCxnSpPr>
          <p:nvPr/>
        </p:nvCxnSpPr>
        <p:spPr>
          <a:xfrm>
            <a:off x="9021139" y="5275384"/>
            <a:ext cx="0" cy="492929"/>
          </a:xfrm>
          <a:prstGeom prst="straightConnector1">
            <a:avLst/>
          </a:prstGeom>
          <a:ln>
            <a:solidFill>
              <a:srgbClr val="9933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4439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4B5F59-F853-9F55-32D4-526962EDB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F9A4F6-7BA3-4126-88A5-A8B8CE7104E5}" type="slidenum">
              <a:rPr lang="en-GB" smtClean="0"/>
              <a:pPr/>
              <a:t>9</a:t>
            </a:fld>
            <a:endParaRPr lang="en-GB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FFE45D3-C8D5-A158-5853-BACB2D42813F}"/>
              </a:ext>
            </a:extLst>
          </p:cNvPr>
          <p:cNvSpPr txBox="1">
            <a:spLocks/>
          </p:cNvSpPr>
          <p:nvPr/>
        </p:nvSpPr>
        <p:spPr>
          <a:xfrm>
            <a:off x="660345" y="206118"/>
            <a:ext cx="10839600" cy="4500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lang="en-US" sz="2800" kern="1200" cap="all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79388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8775" indent="-1793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Oswald Light" pitchFamily="2" charset="0"/>
              <a:buChar char="-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Key learnings</a:t>
            </a:r>
          </a:p>
          <a:p>
            <a:endParaRPr lang="en-US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CB42F6A-176D-0DF5-95CA-BFCD40C27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98" y="113033"/>
            <a:ext cx="473371" cy="450064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9A262F5-5199-0962-45DF-77B39CB7F349}"/>
              </a:ext>
            </a:extLst>
          </p:cNvPr>
          <p:cNvSpPr/>
          <p:nvPr/>
        </p:nvSpPr>
        <p:spPr>
          <a:xfrm>
            <a:off x="179739" y="1419009"/>
            <a:ext cx="11320206" cy="3814841"/>
          </a:xfrm>
          <a:prstGeom prst="roundRect">
            <a:avLst/>
          </a:prstGeom>
          <a:solidFill>
            <a:srgbClr val="D5B8EA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1040E52-467B-1681-CE54-1369B2285FE9}"/>
              </a:ext>
            </a:extLst>
          </p:cNvPr>
          <p:cNvSpPr txBox="1"/>
          <p:nvPr/>
        </p:nvSpPr>
        <p:spPr>
          <a:xfrm>
            <a:off x="420042" y="1756768"/>
            <a:ext cx="1083959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/>
              <a:t>Don’t assume! Use data and insights to guide your creative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/>
              <a:t>Build relationship with your agency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1"/>
              <a:t>Say familiar things in unfamiliar ways: </a:t>
            </a:r>
            <a:r>
              <a:rPr lang="en-US"/>
              <a:t>Nutritionally complete(d)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/>
              <a:t>Use the 4 defining drivers of creativity to assess your campaign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800" i="1">
                <a:sym typeface="Prompt"/>
              </a:rPr>
              <a:t>Is it impactful? </a:t>
            </a:r>
            <a:endParaRPr lang="en-GB" i="1">
              <a:sym typeface="Prompt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800" i="1">
                <a:sym typeface="Prompt"/>
              </a:rPr>
              <a:t>Is it insightful? 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sz="1800" i="1">
                <a:sym typeface="Prompt"/>
              </a:rPr>
              <a:t>Is it emotional?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i="1">
                <a:sym typeface="Prompt"/>
              </a:rPr>
              <a:t>It will help me on Brand Fame?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31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26FD14-70B9-D7B5-204D-EC60CD91A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 </a:t>
            </a:r>
            <a:r>
              <a:rPr lang="en-US">
                <a:sym typeface="Wingdings" panose="05000000000000000000" pitchFamily="2" charset="2"/>
              </a:rPr>
              <a:t>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70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Widescreen</PresentationFormat>
  <Paragraphs>0</Paragraphs>
  <Slides>10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Fortini new campaign Paediatric growth community call</vt:lpstr>
      <vt:lpstr>BEST PRACTICE: UK  Fortini new creative campaign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 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10</cp:revision>
  <dcterms:created xsi:type="dcterms:W3CDTF">2025-06-24T11:55:41Z</dcterms:created>
  <dcterms:modified xsi:type="dcterms:W3CDTF">2025-07-09T13:46:17Z</dcterms:modified>
</cp:coreProperties>
</file>