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394" r:id="rId2"/>
    <p:sldId id="4432" r:id="rId3"/>
    <p:sldId id="4436" r:id="rId4"/>
    <p:sldId id="4439" r:id="rId5"/>
    <p:sldId id="4442"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4D0D42-DF56-97BC-2E80-F2D0679CE3E6}" v="13" dt="2025-07-09T13:48:42.8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briela  Racheva" userId="S::gabriela.racheva@danoneexternal.com::e1c8593a-1a23-4fee-a97e-e785e8f178b9" providerId="AD" clId="Web-{0D8827D0-8110-24F4-229D-7E8268C45599}"/>
    <pc:docChg chg="addSld delSld">
      <pc:chgData name="Gabriela  Racheva" userId="S::gabriela.racheva@danoneexternal.com::e1c8593a-1a23-4fee-a97e-e785e8f178b9" providerId="AD" clId="Web-{0D8827D0-8110-24F4-229D-7E8268C45599}" dt="2025-06-24T12:08:09.717" v="4"/>
      <pc:docMkLst>
        <pc:docMk/>
      </pc:docMkLst>
      <pc:sldChg chg="del">
        <pc:chgData name="Gabriela  Racheva" userId="S::gabriela.racheva@danoneexternal.com::e1c8593a-1a23-4fee-a97e-e785e8f178b9" providerId="AD" clId="Web-{0D8827D0-8110-24F4-229D-7E8268C45599}" dt="2025-06-24T12:08:09.717" v="4"/>
        <pc:sldMkLst>
          <pc:docMk/>
          <pc:sldMk cId="109857222" sldId="256"/>
        </pc:sldMkLst>
      </pc:sldChg>
      <pc:sldChg chg="add">
        <pc:chgData name="Gabriela  Racheva" userId="S::gabriela.racheva@danoneexternal.com::e1c8593a-1a23-4fee-a97e-e785e8f178b9" providerId="AD" clId="Web-{0D8827D0-8110-24F4-229D-7E8268C45599}" dt="2025-06-24T12:07:56.717" v="0"/>
        <pc:sldMkLst>
          <pc:docMk/>
          <pc:sldMk cId="2708695571" sldId="4432"/>
        </pc:sldMkLst>
      </pc:sldChg>
      <pc:sldChg chg="add">
        <pc:chgData name="Gabriela  Racheva" userId="S::gabriela.racheva@danoneexternal.com::e1c8593a-1a23-4fee-a97e-e785e8f178b9" providerId="AD" clId="Web-{0D8827D0-8110-24F4-229D-7E8268C45599}" dt="2025-06-24T12:07:56.748" v="1"/>
        <pc:sldMkLst>
          <pc:docMk/>
          <pc:sldMk cId="2247840758" sldId="4436"/>
        </pc:sldMkLst>
      </pc:sldChg>
      <pc:sldChg chg="add">
        <pc:chgData name="Gabriela  Racheva" userId="S::gabriela.racheva@danoneexternal.com::e1c8593a-1a23-4fee-a97e-e785e8f178b9" providerId="AD" clId="Web-{0D8827D0-8110-24F4-229D-7E8268C45599}" dt="2025-06-24T12:07:56.795" v="2"/>
        <pc:sldMkLst>
          <pc:docMk/>
          <pc:sldMk cId="1415377965" sldId="4439"/>
        </pc:sldMkLst>
      </pc:sldChg>
      <pc:sldChg chg="add">
        <pc:chgData name="Gabriela  Racheva" userId="S::gabriela.racheva@danoneexternal.com::e1c8593a-1a23-4fee-a97e-e785e8f178b9" providerId="AD" clId="Web-{0D8827D0-8110-24F4-229D-7E8268C45599}" dt="2025-06-24T12:07:56.842" v="3"/>
        <pc:sldMkLst>
          <pc:docMk/>
          <pc:sldMk cId="652856143" sldId="4442"/>
        </pc:sldMkLst>
      </pc:sldChg>
      <pc:sldMasterChg chg="addSldLayout">
        <pc:chgData name="Gabriela  Racheva" userId="S::gabriela.racheva@danoneexternal.com::e1c8593a-1a23-4fee-a97e-e785e8f178b9" providerId="AD" clId="Web-{0D8827D0-8110-24F4-229D-7E8268C45599}" dt="2025-06-24T12:07:56.717" v="0"/>
        <pc:sldMasterMkLst>
          <pc:docMk/>
          <pc:sldMasterMk cId="2460954070" sldId="2147483660"/>
        </pc:sldMasterMkLst>
        <pc:sldLayoutChg chg="add">
          <pc:chgData name="Gabriela  Racheva" userId="S::gabriela.racheva@danoneexternal.com::e1c8593a-1a23-4fee-a97e-e785e8f178b9" providerId="AD" clId="Web-{0D8827D0-8110-24F4-229D-7E8268C45599}" dt="2025-06-24T12:07:56.717" v="0"/>
          <pc:sldLayoutMkLst>
            <pc:docMk/>
            <pc:sldMasterMk cId="2460954070" sldId="2147483660"/>
            <pc:sldLayoutMk cId="3610751475" sldId="2147483672"/>
          </pc:sldLayoutMkLst>
        </pc:sldLayoutChg>
      </pc:sldMasterChg>
    </pc:docChg>
  </pc:docChgLst>
  <pc:docChgLst>
    <pc:chgData name="Gabriela  Racheva" userId="S::gabriela.racheva@danoneexternal.com::e1c8593a-1a23-4fee-a97e-e785e8f178b9" providerId="AD" clId="Web-{B34D0D42-DF56-97BC-2E80-F2D0679CE3E6}"/>
    <pc:docChg chg="addSld modSld sldOrd">
      <pc:chgData name="Gabriela  Racheva" userId="S::gabriela.racheva@danoneexternal.com::e1c8593a-1a23-4fee-a97e-e785e8f178b9" providerId="AD" clId="Web-{B34D0D42-DF56-97BC-2E80-F2D0679CE3E6}" dt="2025-07-09T13:48:39.990" v="9" actId="20577"/>
      <pc:docMkLst>
        <pc:docMk/>
      </pc:docMkLst>
      <pc:sldChg chg="modSp add ord">
        <pc:chgData name="Gabriela  Racheva" userId="S::gabriela.racheva@danoneexternal.com::e1c8593a-1a23-4fee-a97e-e785e8f178b9" providerId="AD" clId="Web-{B34D0D42-DF56-97BC-2E80-F2D0679CE3E6}" dt="2025-07-09T13:48:39.990" v="9" actId="20577"/>
        <pc:sldMkLst>
          <pc:docMk/>
          <pc:sldMk cId="1274248489" sldId="394"/>
        </pc:sldMkLst>
        <pc:spChg chg="mod">
          <ac:chgData name="Gabriela  Racheva" userId="S::gabriela.racheva@danoneexternal.com::e1c8593a-1a23-4fee-a97e-e785e8f178b9" providerId="AD" clId="Web-{B34D0D42-DF56-97BC-2E80-F2D0679CE3E6}" dt="2025-07-09T13:48:39.990" v="9" actId="20577"/>
          <ac:spMkLst>
            <pc:docMk/>
            <pc:sldMk cId="1274248489" sldId="394"/>
            <ac:spMk id="2" creationId="{62554217-6938-3B18-308D-4374916C8407}"/>
          </ac:spMkLst>
        </pc:spChg>
        <pc:spChg chg="mod">
          <ac:chgData name="Gabriela  Racheva" userId="S::gabriela.racheva@danoneexternal.com::e1c8593a-1a23-4fee-a97e-e785e8f178b9" providerId="AD" clId="Web-{B34D0D42-DF56-97BC-2E80-F2D0679CE3E6}" dt="2025-07-09T13:48:29.912" v="8" actId="20577"/>
          <ac:spMkLst>
            <pc:docMk/>
            <pc:sldMk cId="1274248489" sldId="394"/>
            <ac:spMk id="3" creationId="{55DE9168-9382-BCFC-B3AF-754E67408CF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E0B309-3403-466A-B1C9-2B6C37742F30}" type="datetimeFigureOut">
              <a:t>7/9/2025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73A274-5B0C-4116-9651-9CF63391B055}" type="slidenum">
              <a:t>‹#›</a:t>
            </a:fld>
            <a:endParaRPr lang="en-US"/>
          </a:p>
        </p:txBody>
      </p:sp>
    </p:spTree>
    <p:extLst>
      <p:ext uri="{BB962C8B-B14F-4D97-AF65-F5344CB8AC3E}">
        <p14:creationId xmlns:p14="http://schemas.microsoft.com/office/powerpoint/2010/main" val="2585331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was the team’s first time attending – truly a test and learn. </a:t>
            </a:r>
            <a:r>
              <a:rPr lang="en-US" sz="1200" b="1" i="1">
                <a:solidFill>
                  <a:schemeClr val="bg1"/>
                </a:solidFill>
                <a:effectLst/>
              </a:rPr>
              <a:t>Traditionally held every 4 years, the World Congress is a large international meeting  with the goal of being the most comprehensive, up-to-date, and technologically advanced meeting for pediatric and congenital heart disease.  </a:t>
            </a:r>
            <a:r>
              <a:rPr lang="en-US" sz="1200" b="0" i="0">
                <a:solidFill>
                  <a:schemeClr val="bg1"/>
                </a:solidFill>
                <a:effectLst/>
              </a:rPr>
              <a:t> Ped cards a key target – objectives listed here.</a:t>
            </a:r>
            <a:endParaRPr lang="en-US" sz="1200" b="1" i="1">
              <a:solidFill>
                <a:schemeClr val="bg1"/>
              </a:solidFill>
            </a:endParaRPr>
          </a:p>
          <a:p>
            <a:endParaRPr lang="en-US"/>
          </a:p>
        </p:txBody>
      </p:sp>
      <p:sp>
        <p:nvSpPr>
          <p:cNvPr id="4" name="Slide Number Placeholder 3"/>
          <p:cNvSpPr>
            <a:spLocks noGrp="1"/>
          </p:cNvSpPr>
          <p:nvPr>
            <p:ph type="sldNum" sz="quarter" idx="5"/>
          </p:nvPr>
        </p:nvSpPr>
        <p:spPr/>
        <p:txBody>
          <a:bodyPr/>
          <a:lstStyle/>
          <a:p>
            <a:fld id="{3624EFA8-ADAC-4481-AB6D-C178E428E6B8}" type="slidenum">
              <a:rPr lang="en-US" smtClean="0"/>
              <a:t>1</a:t>
            </a:fld>
            <a:endParaRPr lang="en-US"/>
          </a:p>
        </p:txBody>
      </p:sp>
    </p:spTree>
    <p:extLst>
      <p:ext uri="{BB962C8B-B14F-4D97-AF65-F5344CB8AC3E}">
        <p14:creationId xmlns:p14="http://schemas.microsoft.com/office/powerpoint/2010/main" val="1211954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True collaboration between medical, sales and marketing.  </a:t>
            </a:r>
            <a:r>
              <a:rPr lang="en-US" b="1"/>
              <a:t>Jacqui, Mid-Atlantic RM for getting the ball rolling on our attendance, securing the booth and logistics and having her team represent Fortini and build connections.  </a:t>
            </a:r>
            <a:r>
              <a:rPr lang="en-US"/>
              <a:t>Nutricia attended the conference for the first time in a big way with detailed planning and strong cross-functional partnership.  The mid-Atlantic sales team originally identified the opportunity, secured our booth space, and ensured a strong sales presence.  The medical team, led by Sara, secured an exclusive sponsorship at the social event and build strong connections with influential KOLs.  Marketing supported with amplifying the message and solidifying the sponsorship. Opportunistic message about Fortini during session – direct result of team’s efforts in EEP program and HCP engagement.  Email open rate at or above our NNA average 3%</a:t>
            </a:r>
          </a:p>
        </p:txBody>
      </p:sp>
      <p:sp>
        <p:nvSpPr>
          <p:cNvPr id="4" name="Slide Number Placeholder 3"/>
          <p:cNvSpPr>
            <a:spLocks noGrp="1"/>
          </p:cNvSpPr>
          <p:nvPr>
            <p:ph type="sldNum" sz="quarter" idx="5"/>
          </p:nvPr>
        </p:nvSpPr>
        <p:spPr/>
        <p:txBody>
          <a:bodyPr/>
          <a:lstStyle/>
          <a:p>
            <a:fld id="{3624EFA8-ADAC-4481-AB6D-C178E428E6B8}" type="slidenum">
              <a:rPr lang="en-US" smtClean="0"/>
              <a:t>2</a:t>
            </a:fld>
            <a:endParaRPr lang="en-US"/>
          </a:p>
        </p:txBody>
      </p:sp>
    </p:spTree>
    <p:extLst>
      <p:ext uri="{BB962C8B-B14F-4D97-AF65-F5344CB8AC3E}">
        <p14:creationId xmlns:p14="http://schemas.microsoft.com/office/powerpoint/2010/main" val="256322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 A huge thank you to Julie Martinez for connecting us with the conference organizers, we were the only company to sponsor a box at the World Congress Social Event which was the Nationals Game. We took a risk planning in planning a  unique way to engage with HCPs that we do typically do not get the </a:t>
            </a:r>
            <a:r>
              <a:rPr lang="en-US" err="1"/>
              <a:t>oportunity</a:t>
            </a:r>
            <a:r>
              <a:rPr lang="en-US"/>
              <a:t>  to interact with and get them excited about Fortini. Our event lasted four hours and our attendees were having so much fun we had to kick them out because the game was over.  No one gets four hours a year with a pediatric cardiologist so we were lucky to have four hours at this social event and time at the conference. This event was very rewarding. We created connections with the top Cardiologists throughout the country, we even were able to get some Cardiologist to taste test </a:t>
            </a:r>
            <a:r>
              <a:rPr lang="en-US" err="1"/>
              <a:t>Foritni</a:t>
            </a:r>
            <a:r>
              <a:rPr lang="en-US"/>
              <a:t> We are excited for more events to come with these new connections.    </a:t>
            </a:r>
          </a:p>
        </p:txBody>
      </p:sp>
      <p:sp>
        <p:nvSpPr>
          <p:cNvPr id="4" name="Slide Number Placeholder 3"/>
          <p:cNvSpPr>
            <a:spLocks noGrp="1"/>
          </p:cNvSpPr>
          <p:nvPr>
            <p:ph type="sldNum" sz="quarter" idx="5"/>
          </p:nvPr>
        </p:nvSpPr>
        <p:spPr/>
        <p:txBody>
          <a:bodyPr/>
          <a:lstStyle/>
          <a:p>
            <a:fld id="{3624EFA8-ADAC-4481-AB6D-C178E428E6B8}" type="slidenum">
              <a:rPr lang="en-US" smtClean="0"/>
              <a:t>3</a:t>
            </a:fld>
            <a:endParaRPr lang="en-US"/>
          </a:p>
        </p:txBody>
      </p:sp>
    </p:spTree>
    <p:extLst>
      <p:ext uri="{BB962C8B-B14F-4D97-AF65-F5344CB8AC3E}">
        <p14:creationId xmlns:p14="http://schemas.microsoft.com/office/powerpoint/2010/main" val="28969546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Here’s the return on our investment from the event: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1) This is an important, on-going connection the team has worked to build!  The pre &amp; during conference activities, especially the baseball game networking event, secured an immediate opportunity to sponsor a Fortini lunch during the Pediatric Cardiac Intensive Care Society bootcamp and build our Nutricia connection with this </a:t>
            </a:r>
            <a:r>
              <a:rPr lang="en-US" err="1"/>
              <a:t>societys</a:t>
            </a:r>
            <a:r>
              <a:rPr lang="en-US"/>
              <a:t> executive membership and Top Pediatric hospital. Lindsey Justice The Vice President of PCICS invited us to tour their hospital and the Pediatric intensive care unit. Educate 50+ cardiology clinicians from hospitals nationwide on Fortini and to have dinner with key Cardiac HCP’s.  </a:t>
            </a:r>
            <a:r>
              <a:rPr lang="en-US" sz="1200" b="1" i="1">
                <a:solidFill>
                  <a:schemeClr val="accent1"/>
                </a:solidFill>
                <a:effectLst/>
              </a:rPr>
              <a:t>Cincinnati Children’s ranks as one of the top children’s hospitals in the nation, especially for specialized pediatric care.  Expanding our connection with key contacts from WCPCSS will allow for strong growth and future partnerships</a:t>
            </a:r>
            <a:endParaRPr lang="en-US"/>
          </a:p>
          <a:p>
            <a:r>
              <a:rPr lang="en-US">
                <a:solidFill>
                  <a:schemeClr val="tx2">
                    <a:lumMod val="75000"/>
                  </a:schemeClr>
                </a:solidFill>
              </a:rPr>
              <a:t>2) Nancy Rudd, Pediatric Nurse Practitioner, Children’s Hospital of Wisconsin – EEP site . </a:t>
            </a:r>
            <a:r>
              <a:rPr lang="en-US" b="1">
                <a:solidFill>
                  <a:schemeClr val="tx2">
                    <a:lumMod val="75000"/>
                  </a:schemeClr>
                </a:solidFill>
              </a:rPr>
              <a:t>Highlighted using Fortini </a:t>
            </a:r>
            <a:r>
              <a:rPr lang="en-US">
                <a:solidFill>
                  <a:schemeClr val="tx2">
                    <a:lumMod val="75000"/>
                  </a:schemeClr>
                </a:solidFill>
              </a:rPr>
              <a:t>in her CHD Single Ventricle patients with only two options Fortini or Prolacta for infants with CHD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p:txBody>
      </p:sp>
      <p:sp>
        <p:nvSpPr>
          <p:cNvPr id="4" name="Slide Number Placeholder 3"/>
          <p:cNvSpPr>
            <a:spLocks noGrp="1"/>
          </p:cNvSpPr>
          <p:nvPr>
            <p:ph type="sldNum" sz="quarter" idx="5"/>
          </p:nvPr>
        </p:nvSpPr>
        <p:spPr/>
        <p:txBody>
          <a:bodyPr/>
          <a:lstStyle/>
          <a:p>
            <a:fld id="{3624EFA8-ADAC-4481-AB6D-C178E428E6B8}" type="slidenum">
              <a:rPr lang="en-US" smtClean="0"/>
              <a:t>4</a:t>
            </a:fld>
            <a:endParaRPr lang="en-US"/>
          </a:p>
        </p:txBody>
      </p:sp>
    </p:spTree>
    <p:extLst>
      <p:ext uri="{BB962C8B-B14F-4D97-AF65-F5344CB8AC3E}">
        <p14:creationId xmlns:p14="http://schemas.microsoft.com/office/powerpoint/2010/main" val="33355767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7/9/2025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7/9/2025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7/9/2025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7/9/2025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preserve="1" userDrawn="1">
  <p:cSld name="Navy: Full Colour Divider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ED7DF3D-E839-45DB-8808-E32044DEFC1F}"/>
              </a:ext>
            </a:extLst>
          </p:cNvPr>
          <p:cNvSpPr/>
          <p:nvPr userDrawn="1"/>
        </p:nvSpPr>
        <p:spPr>
          <a:xfrm>
            <a:off x="11568112" y="0"/>
            <a:ext cx="62388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8C3C29E3-80DD-453E-8BFF-D5BA44571C41}"/>
              </a:ext>
            </a:extLst>
          </p:cNvPr>
          <p:cNvSpPr/>
          <p:nvPr userDrawn="1"/>
        </p:nvSpPr>
        <p:spPr>
          <a:xfrm>
            <a:off x="0" y="-1"/>
            <a:ext cx="11568112"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5" name="Footer Placeholder 4">
            <a:extLst>
              <a:ext uri="{FF2B5EF4-FFF2-40B4-BE49-F238E27FC236}">
                <a16:creationId xmlns:a16="http://schemas.microsoft.com/office/drawing/2014/main" id="{98410667-DE0C-406F-ABAB-1605DFB7303A}"/>
              </a:ext>
            </a:extLst>
          </p:cNvPr>
          <p:cNvSpPr>
            <a:spLocks noGrp="1"/>
          </p:cNvSpPr>
          <p:nvPr>
            <p:ph type="ftr" sz="quarter" idx="11"/>
          </p:nvPr>
        </p:nvSpPr>
        <p:spPr/>
        <p:txBody>
          <a:bodyPr>
            <a:noAutofit/>
          </a:bodyPr>
          <a:lstStyle>
            <a:lvl1pPr>
              <a:defRPr>
                <a:solidFill>
                  <a:schemeClr val="tx2"/>
                </a:solidFill>
              </a:defRPr>
            </a:lvl1pPr>
          </a:lstStyle>
          <a:p>
            <a:r>
              <a:rPr lang="en-GB"/>
              <a:t>Danone Specialized Nutrition 2023 Strategic planning </a:t>
            </a:r>
          </a:p>
        </p:txBody>
      </p:sp>
      <p:sp>
        <p:nvSpPr>
          <p:cNvPr id="6" name="Slide Number Placeholder 5">
            <a:extLst>
              <a:ext uri="{FF2B5EF4-FFF2-40B4-BE49-F238E27FC236}">
                <a16:creationId xmlns:a16="http://schemas.microsoft.com/office/drawing/2014/main" id="{6735634D-C28F-4BF0-BE53-7F846FCBDF25}"/>
              </a:ext>
            </a:extLst>
          </p:cNvPr>
          <p:cNvSpPr>
            <a:spLocks noGrp="1"/>
          </p:cNvSpPr>
          <p:nvPr>
            <p:ph type="sldNum" sz="quarter" idx="12"/>
          </p:nvPr>
        </p:nvSpPr>
        <p:spPr/>
        <p:txBody>
          <a:bodyPr>
            <a:noAutofit/>
          </a:bodyPr>
          <a:lstStyle>
            <a:lvl1pPr>
              <a:defRPr>
                <a:solidFill>
                  <a:schemeClr val="tx2"/>
                </a:solidFill>
              </a:defRPr>
            </a:lvl1pPr>
          </a:lstStyle>
          <a:p>
            <a:fld id="{B5F9A4F6-7BA3-4126-88A5-A8B8CE7104E5}" type="slidenum">
              <a:rPr lang="en-GB" smtClean="0"/>
              <a:pPr/>
              <a:t>‹#›</a:t>
            </a:fld>
            <a:endParaRPr lang="en-GB"/>
          </a:p>
        </p:txBody>
      </p:sp>
      <p:sp>
        <p:nvSpPr>
          <p:cNvPr id="2" name="Title 1">
            <a:extLst>
              <a:ext uri="{FF2B5EF4-FFF2-40B4-BE49-F238E27FC236}">
                <a16:creationId xmlns:a16="http://schemas.microsoft.com/office/drawing/2014/main" id="{054EB386-55D4-4C75-82D9-19AEA17FB5D5}"/>
              </a:ext>
            </a:extLst>
          </p:cNvPr>
          <p:cNvSpPr>
            <a:spLocks noGrp="1"/>
          </p:cNvSpPr>
          <p:nvPr>
            <p:ph type="title"/>
          </p:nvPr>
        </p:nvSpPr>
        <p:spPr>
          <a:xfrm>
            <a:off x="587375" y="438476"/>
            <a:ext cx="3639568" cy="2852737"/>
          </a:xfrm>
        </p:spPr>
        <p:txBody>
          <a:bodyPr anchor="b">
            <a:noAutofit/>
          </a:bodyPr>
          <a:lstStyle>
            <a:lvl1pPr marL="0" algn="l" defTabSz="914400" rtl="0" eaLnBrk="1" latinLnBrk="0" hangingPunct="1">
              <a:defRPr lang="en-GB" sz="3600" kern="1200" cap="all" baseline="0" dirty="0">
                <a:solidFill>
                  <a:schemeClr val="bg1"/>
                </a:solidFill>
                <a:latin typeface="Oswald SemiBold" pitchFamily="2" charset="0"/>
                <a:ea typeface="+mn-ea"/>
                <a:cs typeface="Aharoni" panose="02010803020104030203" pitchFamily="2" charset="-79"/>
              </a:defRPr>
            </a:lvl1pPr>
          </a:lstStyle>
          <a:p>
            <a:r>
              <a:rPr lang="en-US"/>
              <a:t>Click to edit Master title style</a:t>
            </a:r>
            <a:endParaRPr lang="en-GB"/>
          </a:p>
        </p:txBody>
      </p:sp>
      <p:sp>
        <p:nvSpPr>
          <p:cNvPr id="13" name="Text Placeholder 2">
            <a:extLst>
              <a:ext uri="{FF2B5EF4-FFF2-40B4-BE49-F238E27FC236}">
                <a16:creationId xmlns:a16="http://schemas.microsoft.com/office/drawing/2014/main" id="{BAF6153B-88E0-4141-AF10-03BD087EF864}"/>
              </a:ext>
            </a:extLst>
          </p:cNvPr>
          <p:cNvSpPr>
            <a:spLocks noGrp="1"/>
          </p:cNvSpPr>
          <p:nvPr>
            <p:ph type="body" idx="1"/>
          </p:nvPr>
        </p:nvSpPr>
        <p:spPr>
          <a:xfrm>
            <a:off x="587375" y="3503829"/>
            <a:ext cx="3639568" cy="1500187"/>
          </a:xfrm>
        </p:spPr>
        <p:txBody>
          <a:bodyPr>
            <a:noAutofit/>
          </a:bodyPr>
          <a:lstStyle>
            <a:lvl1pPr marL="0" indent="0">
              <a:buNone/>
              <a:defRPr lang="en-US" sz="1800" kern="1200" cap="none" baseline="0" dirty="0">
                <a:solidFill>
                  <a:schemeClr val="bg1"/>
                </a:solidFill>
                <a:latin typeface="Oswald Light" pitchFamily="2" charset="0"/>
                <a:ea typeface="+mn-ea"/>
                <a:cs typeface="Aharoni" panose="02010803020104030203" pitchFamily="2" charset="-79"/>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8" name="Picture 7">
            <a:extLst>
              <a:ext uri="{FF2B5EF4-FFF2-40B4-BE49-F238E27FC236}">
                <a16:creationId xmlns:a16="http://schemas.microsoft.com/office/drawing/2014/main" id="{FD7A4B2E-2EA1-230F-76AE-90C49E87C6E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93566" y="5615059"/>
            <a:ext cx="2336768" cy="1015985"/>
          </a:xfrm>
          <a:prstGeom prst="rect">
            <a:avLst/>
          </a:prstGeom>
        </p:spPr>
      </p:pic>
    </p:spTree>
    <p:extLst>
      <p:ext uri="{BB962C8B-B14F-4D97-AF65-F5344CB8AC3E}">
        <p14:creationId xmlns:p14="http://schemas.microsoft.com/office/powerpoint/2010/main" val="3610751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7/9/2025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6.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couple of children hugging&#10;&#10;Description automatically generated">
            <a:extLst>
              <a:ext uri="{FF2B5EF4-FFF2-40B4-BE49-F238E27FC236}">
                <a16:creationId xmlns:a16="http://schemas.microsoft.com/office/drawing/2014/main" id="{25571018-E4D8-5060-BDBB-051B35ED575F}"/>
              </a:ext>
            </a:extLst>
          </p:cNvPr>
          <p:cNvPicPr>
            <a:picLocks noChangeAspect="1"/>
          </p:cNvPicPr>
          <p:nvPr/>
        </p:nvPicPr>
        <p:blipFill rotWithShape="1">
          <a:blip r:embed="rId2"/>
          <a:srcRect b="11764"/>
          <a:stretch/>
        </p:blipFill>
        <p:spPr>
          <a:xfrm>
            <a:off x="20" y="-22"/>
            <a:ext cx="12191977" cy="6858022"/>
          </a:xfrm>
          <a:prstGeom prst="rect">
            <a:avLst/>
          </a:prstGeom>
        </p:spPr>
      </p:pic>
      <p:sp>
        <p:nvSpPr>
          <p:cNvPr id="2" name="Title 1">
            <a:extLst>
              <a:ext uri="{FF2B5EF4-FFF2-40B4-BE49-F238E27FC236}">
                <a16:creationId xmlns:a16="http://schemas.microsoft.com/office/drawing/2014/main" id="{62554217-6938-3B18-308D-4374916C8407}"/>
              </a:ext>
            </a:extLst>
          </p:cNvPr>
          <p:cNvSpPr>
            <a:spLocks noGrp="1"/>
          </p:cNvSpPr>
          <p:nvPr>
            <p:ph type="ctrTitle"/>
          </p:nvPr>
        </p:nvSpPr>
        <p:spPr>
          <a:xfrm>
            <a:off x="520177" y="2020204"/>
            <a:ext cx="7976552" cy="1578054"/>
          </a:xfrm>
        </p:spPr>
        <p:txBody>
          <a:bodyPr anchor="t">
            <a:normAutofit fontScale="90000"/>
          </a:bodyPr>
          <a:lstStyle/>
          <a:p>
            <a:pPr algn="l"/>
            <a:r>
              <a:rPr lang="en-GB" sz="4000" b="1" dirty="0">
                <a:solidFill>
                  <a:schemeClr val="bg1"/>
                </a:solidFill>
                <a:latin typeface="Danone One"/>
                <a:ea typeface="+mn-ea"/>
                <a:cs typeface="+mn-cs"/>
              </a:rPr>
              <a:t>BEST PRACTICE: US</a:t>
            </a:r>
            <a:br>
              <a:rPr lang="en-GB" sz="4000" b="1" dirty="0">
                <a:latin typeface="Danone One" panose="020B0504030202020204" pitchFamily="34" charset="0"/>
                <a:ea typeface="+mn-ea"/>
                <a:cs typeface="+mn-cs"/>
              </a:rPr>
            </a:br>
            <a:br>
              <a:rPr lang="en-GB" sz="4000" b="1" dirty="0">
                <a:latin typeface="Danone One" panose="020B0504030202020204" pitchFamily="34" charset="0"/>
                <a:ea typeface="+mn-ea"/>
                <a:cs typeface="+mn-cs"/>
              </a:rPr>
            </a:br>
            <a:r>
              <a:rPr lang="en-GB" sz="4000" b="1" dirty="0">
                <a:solidFill>
                  <a:schemeClr val="bg1"/>
                </a:solidFill>
                <a:latin typeface="Danone One"/>
                <a:ea typeface="+mn-ea"/>
                <a:cs typeface="+mn-cs"/>
              </a:rPr>
              <a:t>Driving awareness at CHD congress</a:t>
            </a:r>
            <a:endParaRPr lang="en-GB" sz="4000" b="1" dirty="0">
              <a:solidFill>
                <a:schemeClr val="bg1"/>
              </a:solidFill>
              <a:latin typeface="Danone One" panose="020B0504030202020204" pitchFamily="34" charset="0"/>
              <a:ea typeface="+mn-ea"/>
              <a:cs typeface="+mn-cs"/>
            </a:endParaRPr>
          </a:p>
        </p:txBody>
      </p:sp>
      <p:sp>
        <p:nvSpPr>
          <p:cNvPr id="3" name="Subtitle 2">
            <a:extLst>
              <a:ext uri="{FF2B5EF4-FFF2-40B4-BE49-F238E27FC236}">
                <a16:creationId xmlns:a16="http://schemas.microsoft.com/office/drawing/2014/main" id="{55DE9168-9382-BCFC-B3AF-754E67408CF0}"/>
              </a:ext>
            </a:extLst>
          </p:cNvPr>
          <p:cNvSpPr>
            <a:spLocks noGrp="1"/>
          </p:cNvSpPr>
          <p:nvPr>
            <p:ph type="subTitle" idx="1"/>
          </p:nvPr>
        </p:nvSpPr>
        <p:spPr>
          <a:xfrm>
            <a:off x="571547" y="3819407"/>
            <a:ext cx="5449479" cy="411381"/>
          </a:xfrm>
        </p:spPr>
        <p:txBody>
          <a:bodyPr anchor="b">
            <a:normAutofit lnSpcReduction="10000"/>
          </a:bodyPr>
          <a:lstStyle/>
          <a:p>
            <a:pPr algn="l"/>
            <a:r>
              <a:rPr lang="en-GB" dirty="0">
                <a:solidFill>
                  <a:srgbClr val="FFFFFF"/>
                </a:solidFill>
                <a:latin typeface="Founders Grotesk Bold"/>
              </a:rPr>
              <a:t>Aug’23</a:t>
            </a:r>
            <a:endParaRPr lang="en-GB" dirty="0">
              <a:solidFill>
                <a:srgbClr val="FFFFFF"/>
              </a:solidFill>
              <a:latin typeface="Founders Grotesk Bold" panose="020B0803030202060203" pitchFamily="34" charset="0"/>
            </a:endParaRPr>
          </a:p>
        </p:txBody>
      </p:sp>
      <p:pic>
        <p:nvPicPr>
          <p:cNvPr id="16" name="Picture 15" descr="A white text on a black background&#10;&#10;Description automatically generated">
            <a:extLst>
              <a:ext uri="{FF2B5EF4-FFF2-40B4-BE49-F238E27FC236}">
                <a16:creationId xmlns:a16="http://schemas.microsoft.com/office/drawing/2014/main" id="{825896FC-19C1-B8EC-7CB0-8EC87F818EE9}"/>
              </a:ext>
            </a:extLst>
          </p:cNvPr>
          <p:cNvPicPr>
            <a:picLocks noChangeAspect="1"/>
          </p:cNvPicPr>
          <p:nvPr/>
        </p:nvPicPr>
        <p:blipFill>
          <a:blip r:embed="rId3"/>
          <a:stretch>
            <a:fillRect/>
          </a:stretch>
        </p:blipFill>
        <p:spPr>
          <a:xfrm>
            <a:off x="9664805" y="0"/>
            <a:ext cx="2302886" cy="1034903"/>
          </a:xfrm>
          <a:prstGeom prst="rect">
            <a:avLst/>
          </a:prstGeom>
        </p:spPr>
      </p:pic>
    </p:spTree>
    <p:extLst>
      <p:ext uri="{BB962C8B-B14F-4D97-AF65-F5344CB8AC3E}">
        <p14:creationId xmlns:p14="http://schemas.microsoft.com/office/powerpoint/2010/main" val="1274248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F11354F-0E1F-04DF-4F59-6F653A6A591A}"/>
              </a:ext>
            </a:extLst>
          </p:cNvPr>
          <p:cNvSpPr>
            <a:spLocks noGrp="1"/>
          </p:cNvSpPr>
          <p:nvPr>
            <p:ph type="sldNum" sz="quarter" idx="12"/>
          </p:nvPr>
        </p:nvSpPr>
        <p:spPr/>
        <p:txBody>
          <a:bodyPr/>
          <a:lstStyle/>
          <a:p>
            <a:fld id="{754A7E0C-9029-4945-9920-02C782E37437}" type="slidenum">
              <a:rPr lang="en-US" smtClean="0"/>
              <a:pPr/>
              <a:t>2</a:t>
            </a:fld>
            <a:endParaRPr lang="en-US"/>
          </a:p>
        </p:txBody>
      </p:sp>
      <p:sp>
        <p:nvSpPr>
          <p:cNvPr id="3" name="Date Placeholder 2">
            <a:extLst>
              <a:ext uri="{FF2B5EF4-FFF2-40B4-BE49-F238E27FC236}">
                <a16:creationId xmlns:a16="http://schemas.microsoft.com/office/drawing/2014/main" id="{D048AB46-960B-8084-828B-418F876C3374}"/>
              </a:ext>
            </a:extLst>
          </p:cNvPr>
          <p:cNvSpPr>
            <a:spLocks noGrp="1"/>
          </p:cNvSpPr>
          <p:nvPr>
            <p:ph type="dt" sz="half" idx="4294967295"/>
          </p:nvPr>
        </p:nvSpPr>
        <p:spPr>
          <a:xfrm>
            <a:off x="0" y="6481763"/>
            <a:ext cx="4114800" cy="185737"/>
          </a:xfrm>
          <a:prstGeom prst="rect">
            <a:avLst/>
          </a:prstGeom>
        </p:spPr>
        <p:txBody>
          <a:bodyPr/>
          <a:lstStyle/>
          <a:p>
            <a:fld id="{8347E438-8C1E-C54E-9709-DE454007E8F7}" type="datetime3">
              <a:rPr lang="en-GB" smtClean="0"/>
              <a:pPr/>
              <a:t>9 July, 2025</a:t>
            </a:fld>
            <a:endParaRPr lang="en-US">
              <a:solidFill>
                <a:schemeClr val="bg1"/>
              </a:solidFill>
            </a:endParaRPr>
          </a:p>
        </p:txBody>
      </p:sp>
      <p:pic>
        <p:nvPicPr>
          <p:cNvPr id="11" name="Picture 10">
            <a:extLst>
              <a:ext uri="{FF2B5EF4-FFF2-40B4-BE49-F238E27FC236}">
                <a16:creationId xmlns:a16="http://schemas.microsoft.com/office/drawing/2014/main" id="{2DA24123-89E3-59C4-F4DA-9C718BF74D7D}"/>
              </a:ext>
            </a:extLst>
          </p:cNvPr>
          <p:cNvPicPr>
            <a:picLocks noChangeAspect="1"/>
          </p:cNvPicPr>
          <p:nvPr/>
        </p:nvPicPr>
        <p:blipFill>
          <a:blip r:embed="rId3"/>
          <a:stretch>
            <a:fillRect/>
          </a:stretch>
        </p:blipFill>
        <p:spPr>
          <a:xfrm>
            <a:off x="2851132" y="403353"/>
            <a:ext cx="5559623" cy="1202580"/>
          </a:xfrm>
          <a:prstGeom prst="rect">
            <a:avLst/>
          </a:prstGeom>
        </p:spPr>
      </p:pic>
      <p:pic>
        <p:nvPicPr>
          <p:cNvPr id="13" name="Picture 12" descr="A large auditorium with a stage and a large screen&#10;&#10;Description automatically generated with medium confidence">
            <a:extLst>
              <a:ext uri="{FF2B5EF4-FFF2-40B4-BE49-F238E27FC236}">
                <a16:creationId xmlns:a16="http://schemas.microsoft.com/office/drawing/2014/main" id="{C6FEB1AF-3A9B-1C46-4D59-7AFC17EA34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45994" y="314184"/>
            <a:ext cx="2648719" cy="1766675"/>
          </a:xfrm>
          <a:prstGeom prst="rect">
            <a:avLst/>
          </a:prstGeom>
        </p:spPr>
      </p:pic>
      <p:sp>
        <p:nvSpPr>
          <p:cNvPr id="2" name="Rectangle: Rounded Corners 1">
            <a:extLst>
              <a:ext uri="{FF2B5EF4-FFF2-40B4-BE49-F238E27FC236}">
                <a16:creationId xmlns:a16="http://schemas.microsoft.com/office/drawing/2014/main" id="{42AFED64-4705-4B3D-B318-91CFE6664E7F}"/>
              </a:ext>
            </a:extLst>
          </p:cNvPr>
          <p:cNvSpPr/>
          <p:nvPr/>
        </p:nvSpPr>
        <p:spPr>
          <a:xfrm>
            <a:off x="353609" y="542632"/>
            <a:ext cx="1874202" cy="90062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WHAT</a:t>
            </a:r>
          </a:p>
        </p:txBody>
      </p:sp>
      <p:sp>
        <p:nvSpPr>
          <p:cNvPr id="6" name="Rectangle: Rounded Corners 5">
            <a:extLst>
              <a:ext uri="{FF2B5EF4-FFF2-40B4-BE49-F238E27FC236}">
                <a16:creationId xmlns:a16="http://schemas.microsoft.com/office/drawing/2014/main" id="{E367F3C8-50F7-5115-8ECC-0CF2D35142C4}"/>
              </a:ext>
            </a:extLst>
          </p:cNvPr>
          <p:cNvSpPr/>
          <p:nvPr/>
        </p:nvSpPr>
        <p:spPr>
          <a:xfrm>
            <a:off x="353609" y="2764155"/>
            <a:ext cx="1874202" cy="90062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WHY</a:t>
            </a:r>
          </a:p>
        </p:txBody>
      </p:sp>
      <p:sp>
        <p:nvSpPr>
          <p:cNvPr id="8" name="TextBox 7">
            <a:extLst>
              <a:ext uri="{FF2B5EF4-FFF2-40B4-BE49-F238E27FC236}">
                <a16:creationId xmlns:a16="http://schemas.microsoft.com/office/drawing/2014/main" id="{8691FE05-2651-81C3-D1B0-062A5C33925B}"/>
              </a:ext>
            </a:extLst>
          </p:cNvPr>
          <p:cNvSpPr txBox="1"/>
          <p:nvPr/>
        </p:nvSpPr>
        <p:spPr>
          <a:xfrm>
            <a:off x="2651491" y="2698788"/>
            <a:ext cx="7747730" cy="707886"/>
          </a:xfrm>
          <a:prstGeom prst="rect">
            <a:avLst/>
          </a:prstGeom>
          <a:noFill/>
        </p:spPr>
        <p:txBody>
          <a:bodyPr wrap="square">
            <a:spAutoFit/>
          </a:bodyPr>
          <a:lstStyle/>
          <a:p>
            <a:r>
              <a:rPr lang="en-US" sz="2000">
                <a:solidFill>
                  <a:schemeClr val="bg1"/>
                </a:solidFill>
              </a:rPr>
              <a:t>Peds Cardiologists are a key HCP target for Fortini to help manage infants at risk of failure to thrive for conditions such as CHD.</a:t>
            </a:r>
          </a:p>
        </p:txBody>
      </p:sp>
      <p:sp>
        <p:nvSpPr>
          <p:cNvPr id="10" name="Text Placeholder 6">
            <a:extLst>
              <a:ext uri="{FF2B5EF4-FFF2-40B4-BE49-F238E27FC236}">
                <a16:creationId xmlns:a16="http://schemas.microsoft.com/office/drawing/2014/main" id="{0C24FBA2-B6D3-C49F-3E4D-990467F60A3E}"/>
              </a:ext>
            </a:extLst>
          </p:cNvPr>
          <p:cNvSpPr txBox="1">
            <a:spLocks/>
          </p:cNvSpPr>
          <p:nvPr/>
        </p:nvSpPr>
        <p:spPr>
          <a:xfrm>
            <a:off x="2734619" y="3570514"/>
            <a:ext cx="9260094" cy="2423320"/>
          </a:xfrm>
          <a:prstGeom prst="rect">
            <a:avLst/>
          </a:prstGeom>
        </p:spPr>
        <p:txBody>
          <a:bodyPr/>
          <a:lstStyle>
            <a:lvl1pPr marL="0" indent="0" algn="l" defTabSz="914420" rtl="0" eaLnBrk="1" latinLnBrk="0" hangingPunct="1">
              <a:lnSpc>
                <a:spcPct val="110000"/>
              </a:lnSpc>
              <a:spcBef>
                <a:spcPts val="0"/>
              </a:spcBef>
              <a:buSzPct val="100000"/>
              <a:buFont typeface="Calibri" charset="0"/>
              <a:buNone/>
              <a:defRPr sz="1800" b="0" i="0" kern="1200" baseline="0">
                <a:solidFill>
                  <a:schemeClr val="tx2"/>
                </a:solidFill>
                <a:latin typeface="Calibri Regular" charset="0"/>
                <a:ea typeface="Calibri Regular" charset="0"/>
                <a:cs typeface="Calibri Regular" charset="0"/>
              </a:defRPr>
            </a:lvl1pPr>
            <a:lvl2pPr marL="0" indent="0" algn="l" defTabSz="914420" rtl="0" eaLnBrk="1" latinLnBrk="0" hangingPunct="1">
              <a:lnSpc>
                <a:spcPct val="110000"/>
              </a:lnSpc>
              <a:spcBef>
                <a:spcPts val="0"/>
              </a:spcBef>
              <a:buSzPct val="100000"/>
              <a:buFont typeface="Calibri" charset="0"/>
              <a:buNone/>
              <a:defRPr sz="1800" b="1" i="0" kern="1200" baseline="0">
                <a:solidFill>
                  <a:schemeClr val="tx2"/>
                </a:solidFill>
                <a:latin typeface="Calibri Regular" charset="0"/>
                <a:ea typeface="Calibri Regular" charset="0"/>
                <a:cs typeface="Calibri Regular" charset="0"/>
              </a:defRPr>
            </a:lvl2pPr>
            <a:lvl3pPr marL="0" indent="0" algn="l" defTabSz="914420" rtl="0" eaLnBrk="1" latinLnBrk="0" hangingPunct="1">
              <a:lnSpc>
                <a:spcPct val="110000"/>
              </a:lnSpc>
              <a:spcBef>
                <a:spcPts val="0"/>
              </a:spcBef>
              <a:spcAft>
                <a:spcPts val="0"/>
              </a:spcAft>
              <a:buSzPct val="100000"/>
              <a:buFont typeface="Calibri" charset="0"/>
              <a:buNone/>
              <a:defRPr sz="2400" b="1" i="0" kern="1200">
                <a:solidFill>
                  <a:schemeClr val="accent1"/>
                </a:solidFill>
                <a:latin typeface="Calibri Regular" charset="0"/>
                <a:ea typeface="Calibri Regular" charset="0"/>
                <a:cs typeface="Calibri Regular" charset="0"/>
              </a:defRPr>
            </a:lvl3pPr>
            <a:lvl4pPr marL="0" indent="-163296" algn="l" defTabSz="914420" rtl="0" eaLnBrk="1" latinLnBrk="0" hangingPunct="1">
              <a:lnSpc>
                <a:spcPct val="110000"/>
              </a:lnSpc>
              <a:spcBef>
                <a:spcPts val="0"/>
              </a:spcBef>
              <a:buSzPct val="100000"/>
              <a:buFont typeface="Calibri" charset="0"/>
              <a:buChar char="●"/>
              <a:defRPr sz="1800" b="0" i="0" kern="1200">
                <a:solidFill>
                  <a:schemeClr val="tx2"/>
                </a:solidFill>
                <a:latin typeface="Calibri Regular" charset="0"/>
                <a:ea typeface="Calibri Regular" charset="0"/>
                <a:cs typeface="Calibri Regular" charset="0"/>
              </a:defRPr>
            </a:lvl4pPr>
            <a:lvl5pPr marL="326592" indent="-163296" algn="l" defTabSz="914420" rtl="0" eaLnBrk="1" latinLnBrk="0" hangingPunct="1">
              <a:lnSpc>
                <a:spcPct val="110000"/>
              </a:lnSpc>
              <a:spcBef>
                <a:spcPts val="0"/>
              </a:spcBef>
              <a:buSzPct val="100000"/>
              <a:buFont typeface="Calibri" charset="0"/>
              <a:buChar char="●"/>
              <a:defRPr sz="1800" b="0" i="0" kern="1200">
                <a:solidFill>
                  <a:schemeClr val="tx2"/>
                </a:solidFill>
                <a:latin typeface="Calibri Regular" charset="0"/>
                <a:ea typeface="Calibri Regular" charset="0"/>
                <a:cs typeface="Calibri Regular" charset="0"/>
              </a:defRPr>
            </a:lvl5pPr>
            <a:lvl6pPr marL="489888" indent="-163296" algn="l" defTabSz="914420" rtl="0" eaLnBrk="1" latinLnBrk="0" hangingPunct="1">
              <a:lnSpc>
                <a:spcPct val="110000"/>
              </a:lnSpc>
              <a:spcBef>
                <a:spcPts val="0"/>
              </a:spcBef>
              <a:buSzPct val="100000"/>
              <a:buFont typeface="Calibri" charset="0"/>
              <a:buChar char="–"/>
              <a:defRPr sz="1800" b="0" i="0" kern="1200">
                <a:solidFill>
                  <a:schemeClr val="tx2"/>
                </a:solidFill>
                <a:latin typeface="Calibri Regular" charset="0"/>
                <a:ea typeface="Calibri Regular" charset="0"/>
                <a:cs typeface="Calibri Regular" charset="0"/>
              </a:defRPr>
            </a:lvl6pPr>
            <a:lvl7pPr marL="2971867" indent="-228605" algn="l" defTabSz="91442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7pPr>
            <a:lvl8pPr marL="3429078" indent="-228605" algn="l" defTabSz="91442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88" indent="-228605" algn="l" defTabSz="91442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a:lstStyle>
          <a:p>
            <a:r>
              <a:rPr lang="en-US" sz="2000" u="sng">
                <a:solidFill>
                  <a:schemeClr val="bg1"/>
                </a:solidFill>
                <a:latin typeface="Oswald" pitchFamily="2" charset="0"/>
              </a:rPr>
              <a:t>Objectives:</a:t>
            </a:r>
          </a:p>
          <a:p>
            <a:pPr marL="285750" indent="-285750">
              <a:buFont typeface="Arial" panose="020B0604020202020204" pitchFamily="34" charset="0"/>
              <a:buChar char="•"/>
            </a:pPr>
            <a:r>
              <a:rPr lang="en-US" sz="2000">
                <a:solidFill>
                  <a:schemeClr val="bg1"/>
                </a:solidFill>
                <a:latin typeface="Oswald" pitchFamily="2" charset="0"/>
              </a:rPr>
              <a:t>Drive broad awareness of Fortini Infant with pediatric cardiology community</a:t>
            </a:r>
          </a:p>
          <a:p>
            <a:pPr marL="285750" indent="-285750">
              <a:buFont typeface="Arial" panose="020B0604020202020204" pitchFamily="34" charset="0"/>
              <a:buChar char="•"/>
            </a:pPr>
            <a:r>
              <a:rPr lang="en-US" sz="2000">
                <a:solidFill>
                  <a:schemeClr val="bg1"/>
                </a:solidFill>
                <a:latin typeface="Oswald" pitchFamily="2" charset="0"/>
              </a:rPr>
              <a:t>Enhance consideration of Fortini usage with registrations for upcoming events</a:t>
            </a:r>
          </a:p>
          <a:p>
            <a:pPr marL="285750" indent="-285750">
              <a:buFont typeface="Arial" panose="020B0604020202020204" pitchFamily="34" charset="0"/>
              <a:buChar char="•"/>
            </a:pPr>
            <a:r>
              <a:rPr lang="en-US" sz="2000">
                <a:solidFill>
                  <a:schemeClr val="bg1"/>
                </a:solidFill>
                <a:latin typeface="Oswald" pitchFamily="2" charset="0"/>
              </a:rPr>
              <a:t>Generate interest and register Ped Cardiologists for our Advisory Board </a:t>
            </a:r>
          </a:p>
          <a:p>
            <a:pPr marL="285750" indent="-285750">
              <a:buFont typeface="Arial" panose="020B0604020202020204" pitchFamily="34" charset="0"/>
              <a:buChar char="•"/>
            </a:pPr>
            <a:r>
              <a:rPr lang="en-US" sz="2000">
                <a:solidFill>
                  <a:schemeClr val="bg1"/>
                </a:solidFill>
                <a:latin typeface="Oswald" pitchFamily="2" charset="0"/>
              </a:rPr>
              <a:t>Develop and capture leads to drive product trial, advocacy and case studies</a:t>
            </a:r>
          </a:p>
        </p:txBody>
      </p:sp>
      <p:sp>
        <p:nvSpPr>
          <p:cNvPr id="4" name="TextBox 3">
            <a:extLst>
              <a:ext uri="{FF2B5EF4-FFF2-40B4-BE49-F238E27FC236}">
                <a16:creationId xmlns:a16="http://schemas.microsoft.com/office/drawing/2014/main" id="{DB2E737B-D3EF-E5C8-9184-0B788CF93F0E}"/>
              </a:ext>
            </a:extLst>
          </p:cNvPr>
          <p:cNvSpPr txBox="1"/>
          <p:nvPr/>
        </p:nvSpPr>
        <p:spPr>
          <a:xfrm>
            <a:off x="3657133" y="1652018"/>
            <a:ext cx="3947619" cy="369332"/>
          </a:xfrm>
          <a:prstGeom prst="rect">
            <a:avLst/>
          </a:prstGeom>
          <a:noFill/>
        </p:spPr>
        <p:txBody>
          <a:bodyPr wrap="none" rtlCol="0">
            <a:spAutoFit/>
          </a:bodyPr>
          <a:lstStyle/>
          <a:p>
            <a:r>
              <a:rPr lang="en-US" b="1" i="1">
                <a:solidFill>
                  <a:schemeClr val="bg1"/>
                </a:solidFill>
              </a:rPr>
              <a:t>“The Olympics of Pediatric Cardiology” </a:t>
            </a:r>
          </a:p>
        </p:txBody>
      </p:sp>
    </p:spTree>
    <p:extLst>
      <p:ext uri="{BB962C8B-B14F-4D97-AF65-F5344CB8AC3E}">
        <p14:creationId xmlns:p14="http://schemas.microsoft.com/office/powerpoint/2010/main" val="2708695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C2FA9F7-F78C-14ED-EBBC-5F8755B1869A}"/>
              </a:ext>
            </a:extLst>
          </p:cNvPr>
          <p:cNvSpPr>
            <a:spLocks noGrp="1"/>
          </p:cNvSpPr>
          <p:nvPr>
            <p:ph type="sldNum" sz="quarter" idx="12"/>
          </p:nvPr>
        </p:nvSpPr>
        <p:spPr/>
        <p:txBody>
          <a:bodyPr/>
          <a:lstStyle/>
          <a:p>
            <a:fld id="{754A7E0C-9029-4945-9920-02C782E37437}" type="slidenum">
              <a:rPr lang="en-US" smtClean="0"/>
              <a:pPr/>
              <a:t>3</a:t>
            </a:fld>
            <a:endParaRPr lang="en-US"/>
          </a:p>
        </p:txBody>
      </p:sp>
      <p:sp>
        <p:nvSpPr>
          <p:cNvPr id="5" name="Title 4">
            <a:extLst>
              <a:ext uri="{FF2B5EF4-FFF2-40B4-BE49-F238E27FC236}">
                <a16:creationId xmlns:a16="http://schemas.microsoft.com/office/drawing/2014/main" id="{3D466C30-E5F8-253A-F246-B40953BC3045}"/>
              </a:ext>
            </a:extLst>
          </p:cNvPr>
          <p:cNvSpPr>
            <a:spLocks noGrp="1"/>
          </p:cNvSpPr>
          <p:nvPr>
            <p:ph type="title" idx="4294967295"/>
          </p:nvPr>
        </p:nvSpPr>
        <p:spPr>
          <a:xfrm>
            <a:off x="1730060" y="161452"/>
            <a:ext cx="8677275" cy="773113"/>
          </a:xfrm>
        </p:spPr>
        <p:txBody>
          <a:bodyPr/>
          <a:lstStyle/>
          <a:p>
            <a:r>
              <a:rPr lang="en-US" sz="2000"/>
              <a:t>8th World Congress of Pediatric Cardiology &amp; Cardiac Surgery 2023 (WCPCSS) – Washington, DC – Aug 27</a:t>
            </a:r>
            <a:r>
              <a:rPr lang="en-US" sz="2000" baseline="30000"/>
              <a:t>th</a:t>
            </a:r>
            <a:r>
              <a:rPr lang="en-US" sz="2000"/>
              <a:t> – 31</a:t>
            </a:r>
            <a:r>
              <a:rPr lang="en-US" sz="2000" baseline="30000"/>
              <a:t>st</a:t>
            </a:r>
            <a:r>
              <a:rPr lang="en-US" sz="2000"/>
              <a:t> </a:t>
            </a:r>
          </a:p>
        </p:txBody>
      </p:sp>
      <p:pic>
        <p:nvPicPr>
          <p:cNvPr id="8" name="Picture 7">
            <a:extLst>
              <a:ext uri="{FF2B5EF4-FFF2-40B4-BE49-F238E27FC236}">
                <a16:creationId xmlns:a16="http://schemas.microsoft.com/office/drawing/2014/main" id="{DA8FD105-ED69-E360-2374-67EF4B535612}"/>
              </a:ext>
            </a:extLst>
          </p:cNvPr>
          <p:cNvPicPr>
            <a:picLocks noChangeAspect="1"/>
          </p:cNvPicPr>
          <p:nvPr/>
        </p:nvPicPr>
        <p:blipFill>
          <a:blip r:embed="rId3"/>
          <a:stretch>
            <a:fillRect/>
          </a:stretch>
        </p:blipFill>
        <p:spPr>
          <a:xfrm>
            <a:off x="10388687" y="0"/>
            <a:ext cx="1082209" cy="1044676"/>
          </a:xfrm>
          <a:prstGeom prst="rect">
            <a:avLst/>
          </a:prstGeom>
        </p:spPr>
      </p:pic>
      <p:sp>
        <p:nvSpPr>
          <p:cNvPr id="9" name="Text Placeholder 6">
            <a:extLst>
              <a:ext uri="{FF2B5EF4-FFF2-40B4-BE49-F238E27FC236}">
                <a16:creationId xmlns:a16="http://schemas.microsoft.com/office/drawing/2014/main" id="{1B0B904D-DA19-6A92-D64E-EC16BB469FF9}"/>
              </a:ext>
            </a:extLst>
          </p:cNvPr>
          <p:cNvSpPr txBox="1">
            <a:spLocks/>
          </p:cNvSpPr>
          <p:nvPr/>
        </p:nvSpPr>
        <p:spPr>
          <a:xfrm>
            <a:off x="591221" y="966028"/>
            <a:ext cx="9370711" cy="2253996"/>
          </a:xfrm>
          <a:prstGeom prst="rect">
            <a:avLst/>
          </a:prstGeom>
        </p:spPr>
        <p:txBody>
          <a:bodyPr vert="horz" lIns="0" tIns="0" rIns="91440" bIns="45720" rtlCol="0">
            <a:noAutofit/>
          </a:bodyPr>
          <a:lstStyle>
            <a:lvl1pPr marL="0" indent="0" algn="l" defTabSz="914420" rtl="0" eaLnBrk="1" latinLnBrk="0" hangingPunct="1">
              <a:lnSpc>
                <a:spcPct val="110000"/>
              </a:lnSpc>
              <a:spcBef>
                <a:spcPts val="0"/>
              </a:spcBef>
              <a:buSzPct val="100000"/>
              <a:buFont typeface="Calibri" charset="0"/>
              <a:buNone/>
              <a:defRPr sz="1800" b="0" i="0" kern="1200" baseline="0">
                <a:solidFill>
                  <a:schemeClr val="tx2"/>
                </a:solidFill>
                <a:latin typeface="Calibri Regular" charset="0"/>
                <a:ea typeface="Calibri Regular" charset="0"/>
                <a:cs typeface="Calibri Regular" charset="0"/>
              </a:defRPr>
            </a:lvl1pPr>
            <a:lvl2pPr marL="0" indent="0" algn="l" defTabSz="914420" rtl="0" eaLnBrk="1" latinLnBrk="0" hangingPunct="1">
              <a:lnSpc>
                <a:spcPct val="110000"/>
              </a:lnSpc>
              <a:spcBef>
                <a:spcPts val="0"/>
              </a:spcBef>
              <a:buSzPct val="100000"/>
              <a:buFont typeface="Calibri" charset="0"/>
              <a:buNone/>
              <a:defRPr sz="1800" b="1" i="0" kern="1200" baseline="0">
                <a:solidFill>
                  <a:schemeClr val="tx2"/>
                </a:solidFill>
                <a:latin typeface="Calibri Regular" charset="0"/>
                <a:ea typeface="Calibri Regular" charset="0"/>
                <a:cs typeface="Calibri Regular" charset="0"/>
              </a:defRPr>
            </a:lvl2pPr>
            <a:lvl3pPr marL="0" indent="0" algn="l" defTabSz="914420" rtl="0" eaLnBrk="1" latinLnBrk="0" hangingPunct="1">
              <a:lnSpc>
                <a:spcPct val="110000"/>
              </a:lnSpc>
              <a:spcBef>
                <a:spcPts val="0"/>
              </a:spcBef>
              <a:spcAft>
                <a:spcPts val="0"/>
              </a:spcAft>
              <a:buSzPct val="100000"/>
              <a:buFont typeface="Calibri" charset="0"/>
              <a:buNone/>
              <a:defRPr sz="2400" b="1" i="0" kern="1200">
                <a:solidFill>
                  <a:schemeClr val="accent1"/>
                </a:solidFill>
                <a:latin typeface="Calibri Regular" charset="0"/>
                <a:ea typeface="Calibri Regular" charset="0"/>
                <a:cs typeface="Calibri Regular" charset="0"/>
              </a:defRPr>
            </a:lvl3pPr>
            <a:lvl4pPr marL="0" indent="-163296" algn="l" defTabSz="914420" rtl="0" eaLnBrk="1" latinLnBrk="0" hangingPunct="1">
              <a:lnSpc>
                <a:spcPct val="110000"/>
              </a:lnSpc>
              <a:spcBef>
                <a:spcPts val="0"/>
              </a:spcBef>
              <a:spcAft>
                <a:spcPts val="0"/>
              </a:spcAft>
              <a:buSzPct val="100000"/>
              <a:buFont typeface="Calibri" charset="0"/>
              <a:buChar char="●"/>
              <a:defRPr sz="1800" b="0" i="0" kern="1200">
                <a:solidFill>
                  <a:schemeClr val="tx2"/>
                </a:solidFill>
                <a:latin typeface="Calibri Regular" charset="0"/>
                <a:ea typeface="Calibri Regular" charset="0"/>
                <a:cs typeface="Calibri Regular" charset="0"/>
              </a:defRPr>
            </a:lvl4pPr>
            <a:lvl5pPr marL="326592" indent="-163296" algn="l" defTabSz="914420" rtl="0" eaLnBrk="1" latinLnBrk="0" hangingPunct="1">
              <a:lnSpc>
                <a:spcPct val="110000"/>
              </a:lnSpc>
              <a:spcBef>
                <a:spcPts val="0"/>
              </a:spcBef>
              <a:spcAft>
                <a:spcPts val="0"/>
              </a:spcAft>
              <a:buSzPct val="100000"/>
              <a:buFont typeface="Calibri" charset="0"/>
              <a:buChar char="●"/>
              <a:defRPr sz="1800" b="0" i="0" kern="1200">
                <a:solidFill>
                  <a:schemeClr val="tx2"/>
                </a:solidFill>
                <a:latin typeface="Calibri Regular" charset="0"/>
                <a:ea typeface="Calibri Regular" charset="0"/>
                <a:cs typeface="Calibri Regular" charset="0"/>
              </a:defRPr>
            </a:lvl5pPr>
            <a:lvl6pPr marL="489888" indent="-163296" algn="l" defTabSz="914420" rtl="0" eaLnBrk="1" latinLnBrk="0" hangingPunct="1">
              <a:lnSpc>
                <a:spcPct val="110000"/>
              </a:lnSpc>
              <a:spcBef>
                <a:spcPts val="0"/>
              </a:spcBef>
              <a:spcAft>
                <a:spcPts val="0"/>
              </a:spcAft>
              <a:buSzPct val="100000"/>
              <a:buFont typeface="Calibri" charset="0"/>
              <a:buChar char="–"/>
              <a:defRPr sz="1800" b="0" i="0" kern="1200">
                <a:solidFill>
                  <a:schemeClr val="tx2"/>
                </a:solidFill>
                <a:latin typeface="Calibri Regular" charset="0"/>
                <a:ea typeface="Calibri Regular" charset="0"/>
                <a:cs typeface="Calibri Regular" charset="0"/>
              </a:defRPr>
            </a:lvl6pPr>
            <a:lvl7pPr marL="2971867" indent="-228605" algn="l" defTabSz="91442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7pPr>
            <a:lvl8pPr marL="3429078" indent="-228605" algn="l" defTabSz="91442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88" indent="-228605" algn="l" defTabSz="91442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a:lstStyle>
          <a:p>
            <a:r>
              <a:rPr lang="en-US" u="sng">
                <a:latin typeface="+mn-lt"/>
              </a:rPr>
              <a:t>Nutricia Team activities &amp; results:</a:t>
            </a:r>
          </a:p>
          <a:p>
            <a:pPr marL="285750" indent="-285750">
              <a:buFont typeface="Arial" panose="020B0604020202020204" pitchFamily="34" charset="0"/>
              <a:buChar char="•"/>
            </a:pPr>
            <a:r>
              <a:rPr lang="en-US">
                <a:latin typeface="+mn-lt"/>
              </a:rPr>
              <a:t>Dedicated email campaign to WCPCSS attendees and Nutricia contacts pre &amp; post congress</a:t>
            </a:r>
          </a:p>
          <a:p>
            <a:pPr marL="285750" indent="-285750">
              <a:buFont typeface="Arial" panose="020B0604020202020204" pitchFamily="34" charset="0"/>
              <a:buChar char="•"/>
            </a:pPr>
            <a:r>
              <a:rPr lang="en-US">
                <a:latin typeface="+mn-lt"/>
              </a:rPr>
              <a:t>Exclusive Fortini sponsorship of hats to 2,000 HCP game attendees</a:t>
            </a:r>
          </a:p>
          <a:p>
            <a:pPr marL="285750" indent="-285750">
              <a:buFont typeface="Arial" panose="020B0604020202020204" pitchFamily="34" charset="0"/>
              <a:buChar char="•"/>
            </a:pPr>
            <a:r>
              <a:rPr lang="en-US">
                <a:latin typeface="+mn-lt"/>
              </a:rPr>
              <a:t>High-traffic booth engagement over 4 days, generating 120+ leads* </a:t>
            </a:r>
          </a:p>
          <a:p>
            <a:pPr marL="285750" indent="-285750">
              <a:buFont typeface="Arial" panose="020B0604020202020204" pitchFamily="34" charset="0"/>
              <a:buChar char="•"/>
            </a:pPr>
            <a:endParaRPr lang="en-US">
              <a:latin typeface="+mn-lt"/>
            </a:endParaRPr>
          </a:p>
          <a:p>
            <a:pPr marL="285750" indent="-285750">
              <a:buFont typeface="Arial" panose="020B0604020202020204" pitchFamily="34" charset="0"/>
              <a:buChar char="•"/>
            </a:pPr>
            <a:r>
              <a:rPr lang="en-US">
                <a:latin typeface="+mn-lt"/>
              </a:rPr>
              <a:t>Recruited 5-6 potential HCPs for Ad Board &amp; identified KOLs for future development</a:t>
            </a:r>
          </a:p>
          <a:p>
            <a:pPr marL="285750" indent="-285750">
              <a:buFont typeface="Arial" panose="020B0604020202020204" pitchFamily="34" charset="0"/>
              <a:buChar char="•"/>
            </a:pPr>
            <a:r>
              <a:rPr lang="en-US">
                <a:latin typeface="+mn-lt"/>
              </a:rPr>
              <a:t>Expanded presence to new audience within the Pediatric Cardiology care team</a:t>
            </a:r>
          </a:p>
          <a:p>
            <a:pPr marL="285750" indent="-285750">
              <a:buFont typeface="Arial" panose="020B0604020202020204" pitchFamily="34" charset="0"/>
              <a:buChar char="•"/>
            </a:pPr>
            <a:r>
              <a:rPr lang="en-US">
                <a:latin typeface="+mn-lt"/>
              </a:rPr>
              <a:t>Drove qualified registrations for future Cardiology virtual event</a:t>
            </a:r>
          </a:p>
          <a:p>
            <a:pPr marL="285750" indent="-285750">
              <a:buFont typeface="Arial" panose="020B0604020202020204" pitchFamily="34" charset="0"/>
              <a:buChar char="•"/>
            </a:pPr>
            <a:endParaRPr lang="en-US">
              <a:latin typeface="+mn-lt"/>
            </a:endParaRPr>
          </a:p>
        </p:txBody>
      </p:sp>
      <p:pic>
        <p:nvPicPr>
          <p:cNvPr id="12" name="Picture 11">
            <a:extLst>
              <a:ext uri="{FF2B5EF4-FFF2-40B4-BE49-F238E27FC236}">
                <a16:creationId xmlns:a16="http://schemas.microsoft.com/office/drawing/2014/main" id="{FDEEA357-E6C3-A6E1-C6B7-70B53AE4A0F3}"/>
              </a:ext>
            </a:extLst>
          </p:cNvPr>
          <p:cNvPicPr>
            <a:picLocks noChangeAspect="1"/>
          </p:cNvPicPr>
          <p:nvPr/>
        </p:nvPicPr>
        <p:blipFill>
          <a:blip r:embed="rId4"/>
          <a:stretch>
            <a:fillRect/>
          </a:stretch>
        </p:blipFill>
        <p:spPr>
          <a:xfrm rot="277263">
            <a:off x="10008237" y="1613739"/>
            <a:ext cx="1843110" cy="3630522"/>
          </a:xfrm>
          <a:prstGeom prst="rect">
            <a:avLst/>
          </a:prstGeom>
          <a:ln>
            <a:solidFill>
              <a:schemeClr val="accent1"/>
            </a:solidFill>
          </a:ln>
        </p:spPr>
      </p:pic>
      <p:pic>
        <p:nvPicPr>
          <p:cNvPr id="14" name="Picture 13" descr="A group of people at a convention&#10;&#10;Description automatically generated">
            <a:extLst>
              <a:ext uri="{FF2B5EF4-FFF2-40B4-BE49-F238E27FC236}">
                <a16:creationId xmlns:a16="http://schemas.microsoft.com/office/drawing/2014/main" id="{F2FADD66-89AB-4F7A-B3EC-42C5C07300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7235" y="3637976"/>
            <a:ext cx="3700913" cy="2467276"/>
          </a:xfrm>
          <a:prstGeom prst="rect">
            <a:avLst/>
          </a:prstGeom>
          <a:ln>
            <a:solidFill>
              <a:schemeClr val="accent1"/>
            </a:solidFill>
          </a:ln>
        </p:spPr>
      </p:pic>
      <p:pic>
        <p:nvPicPr>
          <p:cNvPr id="16" name="Picture 15" descr="A white hat with a heart design and a receipt&#10;&#10;Description automatically generated">
            <a:extLst>
              <a:ext uri="{FF2B5EF4-FFF2-40B4-BE49-F238E27FC236}">
                <a16:creationId xmlns:a16="http://schemas.microsoft.com/office/drawing/2014/main" id="{CB82D940-4FA8-48EB-59BB-B1C39628D83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45544" y="3595024"/>
            <a:ext cx="1850456" cy="2467275"/>
          </a:xfrm>
          <a:prstGeom prst="rect">
            <a:avLst/>
          </a:prstGeom>
          <a:ln>
            <a:solidFill>
              <a:schemeClr val="accent1"/>
            </a:solidFill>
          </a:ln>
        </p:spPr>
      </p:pic>
      <p:pic>
        <p:nvPicPr>
          <p:cNvPr id="19" name="Picture 18" descr="A group of women standing in front of a heart&#10;&#10;Description automatically generated">
            <a:extLst>
              <a:ext uri="{FF2B5EF4-FFF2-40B4-BE49-F238E27FC236}">
                <a16:creationId xmlns:a16="http://schemas.microsoft.com/office/drawing/2014/main" id="{F33884D7-D344-7CFB-9523-B2C43952145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25925" y="3595024"/>
            <a:ext cx="3289700" cy="2467274"/>
          </a:xfrm>
          <a:prstGeom prst="rect">
            <a:avLst/>
          </a:prstGeom>
          <a:ln>
            <a:solidFill>
              <a:schemeClr val="accent1"/>
            </a:solidFill>
          </a:ln>
        </p:spPr>
      </p:pic>
      <p:sp>
        <p:nvSpPr>
          <p:cNvPr id="11" name="Rectangle: Rounded Corners 10">
            <a:extLst>
              <a:ext uri="{FF2B5EF4-FFF2-40B4-BE49-F238E27FC236}">
                <a16:creationId xmlns:a16="http://schemas.microsoft.com/office/drawing/2014/main" id="{8D9329C0-6673-300F-05C2-D79D1C764C5B}"/>
              </a:ext>
            </a:extLst>
          </p:cNvPr>
          <p:cNvSpPr/>
          <p:nvPr/>
        </p:nvSpPr>
        <p:spPr>
          <a:xfrm>
            <a:off x="57552" y="98144"/>
            <a:ext cx="1509991" cy="7731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HOW</a:t>
            </a:r>
          </a:p>
        </p:txBody>
      </p:sp>
    </p:spTree>
    <p:extLst>
      <p:ext uri="{BB962C8B-B14F-4D97-AF65-F5344CB8AC3E}">
        <p14:creationId xmlns:p14="http://schemas.microsoft.com/office/powerpoint/2010/main" val="2247840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childTnLst>
                          </p:cTn>
                        </p:par>
                        <p:par>
                          <p:cTn id="8" fill="hold">
                            <p:stCondLst>
                              <p:cond delay="2000"/>
                            </p:stCondLst>
                            <p:childTnLst>
                              <p:par>
                                <p:cTn id="9" presetID="10" presetClass="entr" presetSubtype="0" fill="hold" nodeType="afterEffect">
                                  <p:stCondLst>
                                    <p:cond delay="100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000"/>
                                        <p:tgtEl>
                                          <p:spTgt spid="19"/>
                                        </p:tgtEl>
                                      </p:cBhvr>
                                    </p:animEffect>
                                  </p:childTnLst>
                                </p:cTn>
                              </p:par>
                            </p:childTnLst>
                          </p:cTn>
                        </p:par>
                        <p:par>
                          <p:cTn id="16" fill="hold">
                            <p:stCondLst>
                              <p:cond delay="50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aseball stadium with people in the field&#10;&#10;Description automatically generated">
            <a:extLst>
              <a:ext uri="{FF2B5EF4-FFF2-40B4-BE49-F238E27FC236}">
                <a16:creationId xmlns:a16="http://schemas.microsoft.com/office/drawing/2014/main" id="{976CEB82-8919-4B50-F833-38893BE0953C}"/>
              </a:ext>
            </a:extLst>
          </p:cNvPr>
          <p:cNvPicPr>
            <a:picLocks noChangeAspect="1"/>
          </p:cNvPicPr>
          <p:nvPr/>
        </p:nvPicPr>
        <p:blipFill rotWithShape="1">
          <a:blip r:embed="rId3">
            <a:extLst>
              <a:ext uri="{28A0092B-C50C-407E-A947-70E740481C1C}">
                <a14:useLocalDpi xmlns:a14="http://schemas.microsoft.com/office/drawing/2010/main" val="0"/>
              </a:ext>
            </a:extLst>
          </a:blip>
          <a:srcRect t="20664" b="14505"/>
          <a:stretch/>
        </p:blipFill>
        <p:spPr>
          <a:xfrm>
            <a:off x="262848" y="2914238"/>
            <a:ext cx="3140885" cy="2715040"/>
          </a:xfrm>
          <a:prstGeom prst="rect">
            <a:avLst/>
          </a:prstGeom>
        </p:spPr>
      </p:pic>
      <p:pic>
        <p:nvPicPr>
          <p:cNvPr id="7" name="Picture 6" descr="A person standing at a podium&#10;&#10;Description automatically generated">
            <a:extLst>
              <a:ext uri="{FF2B5EF4-FFF2-40B4-BE49-F238E27FC236}">
                <a16:creationId xmlns:a16="http://schemas.microsoft.com/office/drawing/2014/main" id="{E2D431D1-C314-8CA7-6199-4AF6B1BD14C6}"/>
              </a:ext>
            </a:extLst>
          </p:cNvPr>
          <p:cNvPicPr>
            <a:picLocks noChangeAspect="1"/>
          </p:cNvPicPr>
          <p:nvPr/>
        </p:nvPicPr>
        <p:blipFill rotWithShape="1">
          <a:blip r:embed="rId4">
            <a:extLst>
              <a:ext uri="{28A0092B-C50C-407E-A947-70E740481C1C}">
                <a14:useLocalDpi xmlns:a14="http://schemas.microsoft.com/office/drawing/2010/main" val="0"/>
              </a:ext>
            </a:extLst>
          </a:blip>
          <a:srcRect t="28404" r="2258" b="25650"/>
          <a:stretch/>
        </p:blipFill>
        <p:spPr>
          <a:xfrm>
            <a:off x="8966016" y="1050061"/>
            <a:ext cx="2860139" cy="1792680"/>
          </a:xfrm>
          <a:prstGeom prst="rect">
            <a:avLst/>
          </a:prstGeom>
        </p:spPr>
      </p:pic>
      <p:sp>
        <p:nvSpPr>
          <p:cNvPr id="2" name="Title 4">
            <a:extLst>
              <a:ext uri="{FF2B5EF4-FFF2-40B4-BE49-F238E27FC236}">
                <a16:creationId xmlns:a16="http://schemas.microsoft.com/office/drawing/2014/main" id="{12E3F93D-7F46-EB9F-B641-822D5BA31E13}"/>
              </a:ext>
            </a:extLst>
          </p:cNvPr>
          <p:cNvSpPr txBox="1">
            <a:spLocks/>
          </p:cNvSpPr>
          <p:nvPr/>
        </p:nvSpPr>
        <p:spPr>
          <a:xfrm>
            <a:off x="1567543" y="94895"/>
            <a:ext cx="8676387" cy="773762"/>
          </a:xfrm>
          <a:prstGeom prst="rect">
            <a:avLst/>
          </a:prstGeom>
        </p:spPr>
        <p:txBody>
          <a:bodyPr/>
          <a:lstStyle>
            <a:lvl1pPr algn="l" defTabSz="914420" rtl="0" eaLnBrk="1" latinLnBrk="0" hangingPunct="1">
              <a:lnSpc>
                <a:spcPct val="90000"/>
              </a:lnSpc>
              <a:spcBef>
                <a:spcPct val="0"/>
              </a:spcBef>
              <a:buNone/>
              <a:defRPr sz="2600" b="1" i="0" kern="1200" cap="all" baseline="0">
                <a:solidFill>
                  <a:schemeClr val="tx2"/>
                </a:solidFill>
                <a:latin typeface="Calibri Regular" charset="0"/>
                <a:ea typeface="Calibri Regular" charset="0"/>
                <a:cs typeface="Calibri Regular" charset="0"/>
              </a:defRPr>
            </a:lvl1pPr>
          </a:lstStyle>
          <a:p>
            <a:r>
              <a:rPr lang="en-US" sz="2000">
                <a:latin typeface="Oswald" pitchFamily="2" charset="0"/>
              </a:rPr>
              <a:t>Exclusive networking event – night at the nationals game</a:t>
            </a:r>
          </a:p>
        </p:txBody>
      </p:sp>
      <p:pic>
        <p:nvPicPr>
          <p:cNvPr id="4" name="Picture 3" descr="A group of people posing for a picture&#10;&#10;Description automatically generated">
            <a:extLst>
              <a:ext uri="{FF2B5EF4-FFF2-40B4-BE49-F238E27FC236}">
                <a16:creationId xmlns:a16="http://schemas.microsoft.com/office/drawing/2014/main" id="{64F04303-8EDF-D6A6-7778-3E63F723A3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40991" y="2914238"/>
            <a:ext cx="4946168" cy="3709626"/>
          </a:xfrm>
          <a:prstGeom prst="rect">
            <a:avLst/>
          </a:prstGeom>
        </p:spPr>
      </p:pic>
      <p:sp>
        <p:nvSpPr>
          <p:cNvPr id="8" name="TextBox 7">
            <a:extLst>
              <a:ext uri="{FF2B5EF4-FFF2-40B4-BE49-F238E27FC236}">
                <a16:creationId xmlns:a16="http://schemas.microsoft.com/office/drawing/2014/main" id="{BB3231D2-063F-B738-D8B3-F0824A37573E}"/>
              </a:ext>
            </a:extLst>
          </p:cNvPr>
          <p:cNvSpPr txBox="1"/>
          <p:nvPr/>
        </p:nvSpPr>
        <p:spPr>
          <a:xfrm>
            <a:off x="1633966" y="599416"/>
            <a:ext cx="6984189" cy="2031325"/>
          </a:xfrm>
          <a:prstGeom prst="rect">
            <a:avLst/>
          </a:prstGeom>
          <a:noFill/>
        </p:spPr>
        <p:txBody>
          <a:bodyPr wrap="square">
            <a:spAutoFit/>
          </a:bodyPr>
          <a:lstStyle/>
          <a:p>
            <a:r>
              <a:rPr lang="en-US" sz="1800">
                <a:solidFill>
                  <a:schemeClr val="tx2"/>
                </a:solidFill>
              </a:rPr>
              <a:t>First-of-its kind networking event hosted by Nutricia &amp; supported by Congress organizers to connect with top Pediatric Cardiology teams in the US</a:t>
            </a:r>
          </a:p>
          <a:p>
            <a:endParaRPr lang="en-US" sz="1800">
              <a:solidFill>
                <a:schemeClr val="tx2"/>
              </a:solidFill>
            </a:endParaRPr>
          </a:p>
          <a:p>
            <a:r>
              <a:rPr lang="en-US" sz="1800" b="1">
                <a:solidFill>
                  <a:schemeClr val="tx2"/>
                </a:solidFill>
              </a:rPr>
              <a:t>Result: </a:t>
            </a:r>
            <a:r>
              <a:rPr lang="en-US" sz="1800">
                <a:solidFill>
                  <a:schemeClr val="tx2"/>
                </a:solidFill>
              </a:rPr>
              <a:t>50+ engaged HCP contacts in attendance </a:t>
            </a:r>
            <a:r>
              <a:rPr lang="en-US" sz="1800">
                <a:solidFill>
                  <a:schemeClr val="tx2"/>
                </a:solidFill>
                <a:sym typeface="Wingdings" panose="05000000000000000000" pitchFamily="2" charset="2"/>
              </a:rPr>
              <a:t> opened the doors for new relationships and </a:t>
            </a:r>
            <a:r>
              <a:rPr lang="en-US" sz="1800">
                <a:solidFill>
                  <a:schemeClr val="tx2"/>
                </a:solidFill>
              </a:rPr>
              <a:t>unique opportunities for Fortini on-going</a:t>
            </a:r>
          </a:p>
          <a:p>
            <a:endParaRPr lang="en-US">
              <a:solidFill>
                <a:schemeClr val="tx2"/>
              </a:solidFill>
            </a:endParaRPr>
          </a:p>
          <a:p>
            <a:endParaRPr lang="en-US" sz="1800">
              <a:solidFill>
                <a:schemeClr val="tx2"/>
              </a:solidFill>
            </a:endParaRPr>
          </a:p>
        </p:txBody>
      </p:sp>
      <p:pic>
        <p:nvPicPr>
          <p:cNvPr id="9" name="Picture 8" descr="A group of people standing in a room&#10;&#10;Description automatically generated">
            <a:extLst>
              <a:ext uri="{FF2B5EF4-FFF2-40B4-BE49-F238E27FC236}">
                <a16:creationId xmlns:a16="http://schemas.microsoft.com/office/drawing/2014/main" id="{A805C67D-6C2A-ECEF-0994-3A9FE88B96EB}"/>
              </a:ext>
            </a:extLst>
          </p:cNvPr>
          <p:cNvPicPr>
            <a:picLocks noChangeAspect="1"/>
          </p:cNvPicPr>
          <p:nvPr/>
        </p:nvPicPr>
        <p:blipFill rotWithShape="1">
          <a:blip r:embed="rId6">
            <a:extLst>
              <a:ext uri="{28A0092B-C50C-407E-A947-70E740481C1C}">
                <a14:useLocalDpi xmlns:a14="http://schemas.microsoft.com/office/drawing/2010/main" val="0"/>
              </a:ext>
            </a:extLst>
          </a:blip>
          <a:srcRect t="17072"/>
          <a:stretch/>
        </p:blipFill>
        <p:spPr>
          <a:xfrm>
            <a:off x="8966016" y="2990315"/>
            <a:ext cx="2835615" cy="3135372"/>
          </a:xfrm>
          <a:prstGeom prst="rect">
            <a:avLst/>
          </a:prstGeom>
        </p:spPr>
      </p:pic>
      <p:sp>
        <p:nvSpPr>
          <p:cNvPr id="6" name="Rectangle: Rounded Corners 5">
            <a:extLst>
              <a:ext uri="{FF2B5EF4-FFF2-40B4-BE49-F238E27FC236}">
                <a16:creationId xmlns:a16="http://schemas.microsoft.com/office/drawing/2014/main" id="{381147A7-5D7D-B3DB-FE0F-C3E33E1BC94B}"/>
              </a:ext>
            </a:extLst>
          </p:cNvPr>
          <p:cNvSpPr/>
          <p:nvPr/>
        </p:nvSpPr>
        <p:spPr>
          <a:xfrm>
            <a:off x="670645" y="2361499"/>
            <a:ext cx="6984189" cy="371335"/>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t>Don’t be afraid step outside the box for new ways to engage with HCPs!</a:t>
            </a:r>
          </a:p>
        </p:txBody>
      </p:sp>
      <p:pic>
        <p:nvPicPr>
          <p:cNvPr id="11" name="Picture 10">
            <a:extLst>
              <a:ext uri="{FF2B5EF4-FFF2-40B4-BE49-F238E27FC236}">
                <a16:creationId xmlns:a16="http://schemas.microsoft.com/office/drawing/2014/main" id="{63E427B4-0DA1-9B6B-9E1B-101693A4A44B}"/>
              </a:ext>
            </a:extLst>
          </p:cNvPr>
          <p:cNvPicPr>
            <a:picLocks noChangeAspect="1"/>
          </p:cNvPicPr>
          <p:nvPr/>
        </p:nvPicPr>
        <p:blipFill>
          <a:blip r:embed="rId7"/>
          <a:stretch>
            <a:fillRect/>
          </a:stretch>
        </p:blipFill>
        <p:spPr>
          <a:xfrm>
            <a:off x="10396085" y="0"/>
            <a:ext cx="1082209" cy="1044676"/>
          </a:xfrm>
          <a:prstGeom prst="rect">
            <a:avLst/>
          </a:prstGeom>
        </p:spPr>
      </p:pic>
      <p:sp>
        <p:nvSpPr>
          <p:cNvPr id="12" name="Rectangle: Rounded Corners 11">
            <a:extLst>
              <a:ext uri="{FF2B5EF4-FFF2-40B4-BE49-F238E27FC236}">
                <a16:creationId xmlns:a16="http://schemas.microsoft.com/office/drawing/2014/main" id="{3A7956B0-753A-D0CB-484A-807F5C92B5BD}"/>
              </a:ext>
            </a:extLst>
          </p:cNvPr>
          <p:cNvSpPr/>
          <p:nvPr/>
        </p:nvSpPr>
        <p:spPr>
          <a:xfrm>
            <a:off x="57552" y="98144"/>
            <a:ext cx="1509991" cy="7731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HOW</a:t>
            </a:r>
          </a:p>
        </p:txBody>
      </p:sp>
    </p:spTree>
    <p:extLst>
      <p:ext uri="{BB962C8B-B14F-4D97-AF65-F5344CB8AC3E}">
        <p14:creationId xmlns:p14="http://schemas.microsoft.com/office/powerpoint/2010/main" val="1415377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E65CD972-88DF-EDEA-B075-041E65E4A9D3}"/>
              </a:ext>
            </a:extLst>
          </p:cNvPr>
          <p:cNvSpPr/>
          <p:nvPr/>
        </p:nvSpPr>
        <p:spPr>
          <a:xfrm>
            <a:off x="120315" y="1097477"/>
            <a:ext cx="7370459" cy="5699930"/>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u="sng"/>
              <a:t>Unique opportunity to present Fortini</a:t>
            </a:r>
          </a:p>
          <a:p>
            <a:pPr algn="ctr"/>
            <a:endParaRPr lang="en-US"/>
          </a:p>
          <a:p>
            <a:pPr algn="ctr"/>
            <a:r>
              <a:rPr lang="en-US"/>
              <a:t>Fortini medical team invited to visit and deliver education on Fortini to Pediatric Cardiology clinicians and further expand our network at one of the top children’s hospitals in the country </a:t>
            </a:r>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r>
              <a:rPr lang="en-US" b="1"/>
              <a:t>Next Steps: Continue to strengthen our connections with a key target audience and with the leading society for Pediatric Cardiologists</a:t>
            </a:r>
          </a:p>
        </p:txBody>
      </p:sp>
      <p:sp>
        <p:nvSpPr>
          <p:cNvPr id="5" name="Rectangle: Rounded Corners 4">
            <a:extLst>
              <a:ext uri="{FF2B5EF4-FFF2-40B4-BE49-F238E27FC236}">
                <a16:creationId xmlns:a16="http://schemas.microsoft.com/office/drawing/2014/main" id="{2345E774-31BD-7B57-25B9-438D739D08CB}"/>
              </a:ext>
            </a:extLst>
          </p:cNvPr>
          <p:cNvSpPr/>
          <p:nvPr/>
        </p:nvSpPr>
        <p:spPr>
          <a:xfrm>
            <a:off x="50703" y="39720"/>
            <a:ext cx="1874202" cy="9006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WHAT’S </a:t>
            </a:r>
          </a:p>
          <a:p>
            <a:pPr algn="ctr"/>
            <a:r>
              <a:rPr lang="en-US" sz="2000"/>
              <a:t>NEXT?</a:t>
            </a:r>
          </a:p>
        </p:txBody>
      </p:sp>
      <p:sp>
        <p:nvSpPr>
          <p:cNvPr id="6" name="Title 4">
            <a:extLst>
              <a:ext uri="{FF2B5EF4-FFF2-40B4-BE49-F238E27FC236}">
                <a16:creationId xmlns:a16="http://schemas.microsoft.com/office/drawing/2014/main" id="{81829081-E5FC-56F6-EAC9-487580687966}"/>
              </a:ext>
            </a:extLst>
          </p:cNvPr>
          <p:cNvSpPr txBox="1">
            <a:spLocks/>
          </p:cNvSpPr>
          <p:nvPr/>
        </p:nvSpPr>
        <p:spPr>
          <a:xfrm>
            <a:off x="2116107" y="103149"/>
            <a:ext cx="6564932" cy="773762"/>
          </a:xfrm>
          <a:prstGeom prst="rect">
            <a:avLst/>
          </a:prstGeom>
        </p:spPr>
        <p:txBody>
          <a:bodyPr/>
          <a:lstStyle>
            <a:lvl1pPr algn="l" defTabSz="914420" rtl="0" eaLnBrk="1" latinLnBrk="0" hangingPunct="1">
              <a:lnSpc>
                <a:spcPct val="90000"/>
              </a:lnSpc>
              <a:spcBef>
                <a:spcPct val="0"/>
              </a:spcBef>
              <a:buNone/>
              <a:defRPr sz="2600" b="1" i="0" kern="1200" cap="all" baseline="0">
                <a:solidFill>
                  <a:schemeClr val="tx2"/>
                </a:solidFill>
                <a:latin typeface="Calibri Regular" charset="0"/>
                <a:ea typeface="Calibri Regular" charset="0"/>
                <a:cs typeface="Calibri Regular" charset="0"/>
              </a:defRPr>
            </a:lvl1pPr>
          </a:lstStyle>
          <a:p>
            <a:r>
              <a:rPr lang="en-US" sz="2400">
                <a:latin typeface="Oswald" pitchFamily="2" charset="0"/>
              </a:rPr>
              <a:t>Highlighting A Few follow-ups and connections from WCPCSS</a:t>
            </a:r>
          </a:p>
        </p:txBody>
      </p:sp>
      <p:pic>
        <p:nvPicPr>
          <p:cNvPr id="7" name="Picture 6">
            <a:extLst>
              <a:ext uri="{FF2B5EF4-FFF2-40B4-BE49-F238E27FC236}">
                <a16:creationId xmlns:a16="http://schemas.microsoft.com/office/drawing/2014/main" id="{2BE212AF-EAF2-8818-FB9E-89A7F46ECC2E}"/>
              </a:ext>
            </a:extLst>
          </p:cNvPr>
          <p:cNvPicPr>
            <a:picLocks noChangeAspect="1"/>
          </p:cNvPicPr>
          <p:nvPr/>
        </p:nvPicPr>
        <p:blipFill>
          <a:blip r:embed="rId3"/>
          <a:stretch>
            <a:fillRect/>
          </a:stretch>
        </p:blipFill>
        <p:spPr>
          <a:xfrm>
            <a:off x="10463865" y="20143"/>
            <a:ext cx="1082209" cy="1044676"/>
          </a:xfrm>
          <a:prstGeom prst="rect">
            <a:avLst/>
          </a:prstGeom>
        </p:spPr>
      </p:pic>
      <p:grpSp>
        <p:nvGrpSpPr>
          <p:cNvPr id="9" name="Group 8">
            <a:extLst>
              <a:ext uri="{FF2B5EF4-FFF2-40B4-BE49-F238E27FC236}">
                <a16:creationId xmlns:a16="http://schemas.microsoft.com/office/drawing/2014/main" id="{30D8BFAB-4F66-C581-D851-0B91E344F6F6}"/>
              </a:ext>
            </a:extLst>
          </p:cNvPr>
          <p:cNvGrpSpPr/>
          <p:nvPr/>
        </p:nvGrpSpPr>
        <p:grpSpPr>
          <a:xfrm>
            <a:off x="4349003" y="3166034"/>
            <a:ext cx="2441953" cy="1220597"/>
            <a:chOff x="6096000" y="1608736"/>
            <a:chExt cx="4023360" cy="2331121"/>
          </a:xfrm>
        </p:grpSpPr>
        <p:pic>
          <p:nvPicPr>
            <p:cNvPr id="10" name="Picture 9">
              <a:extLst>
                <a:ext uri="{FF2B5EF4-FFF2-40B4-BE49-F238E27FC236}">
                  <a16:creationId xmlns:a16="http://schemas.microsoft.com/office/drawing/2014/main" id="{119E298F-E9A8-D81D-AF90-E67990E4EE2F}"/>
                </a:ext>
              </a:extLst>
            </p:cNvPr>
            <p:cNvPicPr>
              <a:picLocks noChangeAspect="1"/>
            </p:cNvPicPr>
            <p:nvPr/>
          </p:nvPicPr>
          <p:blipFill>
            <a:blip r:embed="rId4"/>
            <a:stretch>
              <a:fillRect/>
            </a:stretch>
          </p:blipFill>
          <p:spPr>
            <a:xfrm>
              <a:off x="6096000" y="1608736"/>
              <a:ext cx="2826934" cy="2331121"/>
            </a:xfrm>
            <a:prstGeom prst="rect">
              <a:avLst/>
            </a:prstGeom>
          </p:spPr>
        </p:pic>
        <p:pic>
          <p:nvPicPr>
            <p:cNvPr id="11" name="Picture 10">
              <a:extLst>
                <a:ext uri="{FF2B5EF4-FFF2-40B4-BE49-F238E27FC236}">
                  <a16:creationId xmlns:a16="http://schemas.microsoft.com/office/drawing/2014/main" id="{0EFA9592-C233-959C-5894-F52B232C0104}"/>
                </a:ext>
              </a:extLst>
            </p:cNvPr>
            <p:cNvPicPr>
              <a:picLocks noChangeAspect="1"/>
            </p:cNvPicPr>
            <p:nvPr/>
          </p:nvPicPr>
          <p:blipFill>
            <a:blip r:embed="rId5"/>
            <a:stretch>
              <a:fillRect/>
            </a:stretch>
          </p:blipFill>
          <p:spPr>
            <a:xfrm>
              <a:off x="8796100" y="1608736"/>
              <a:ext cx="1323260" cy="2321869"/>
            </a:xfrm>
            <a:prstGeom prst="rect">
              <a:avLst/>
            </a:prstGeom>
          </p:spPr>
        </p:pic>
      </p:grpSp>
      <p:pic>
        <p:nvPicPr>
          <p:cNvPr id="13" name="Picture 12">
            <a:extLst>
              <a:ext uri="{FF2B5EF4-FFF2-40B4-BE49-F238E27FC236}">
                <a16:creationId xmlns:a16="http://schemas.microsoft.com/office/drawing/2014/main" id="{34AC5680-096F-55D8-DA91-1EC115EC755B}"/>
              </a:ext>
            </a:extLst>
          </p:cNvPr>
          <p:cNvPicPr>
            <a:picLocks noChangeAspect="1"/>
          </p:cNvPicPr>
          <p:nvPr/>
        </p:nvPicPr>
        <p:blipFill>
          <a:blip r:embed="rId6"/>
          <a:stretch>
            <a:fillRect/>
          </a:stretch>
        </p:blipFill>
        <p:spPr>
          <a:xfrm>
            <a:off x="432116" y="3365868"/>
            <a:ext cx="3217071" cy="1215753"/>
          </a:xfrm>
          <a:prstGeom prst="rect">
            <a:avLst/>
          </a:prstGeom>
        </p:spPr>
      </p:pic>
      <p:pic>
        <p:nvPicPr>
          <p:cNvPr id="14" name="Picture 2" descr="Cincinnati Childrens">
            <a:extLst>
              <a:ext uri="{FF2B5EF4-FFF2-40B4-BE49-F238E27FC236}">
                <a16:creationId xmlns:a16="http://schemas.microsoft.com/office/drawing/2014/main" id="{3417F52A-C5E5-AB85-8A2B-21F61033BC7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98898" y="4607529"/>
            <a:ext cx="2193040" cy="740326"/>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Rounded Corners 15">
            <a:extLst>
              <a:ext uri="{FF2B5EF4-FFF2-40B4-BE49-F238E27FC236}">
                <a16:creationId xmlns:a16="http://schemas.microsoft.com/office/drawing/2014/main" id="{80A12C94-7C82-DFCE-1E58-18FBBAD7382A}"/>
              </a:ext>
            </a:extLst>
          </p:cNvPr>
          <p:cNvSpPr/>
          <p:nvPr/>
        </p:nvSpPr>
        <p:spPr>
          <a:xfrm>
            <a:off x="7809043" y="1097477"/>
            <a:ext cx="4055299" cy="569993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u="sng"/>
              <a:t>Connect with NP KOL</a:t>
            </a:r>
          </a:p>
          <a:p>
            <a:pPr algn="ctr"/>
            <a:endParaRPr lang="en-US"/>
          </a:p>
          <a:p>
            <a:pPr algn="ctr"/>
            <a:r>
              <a:rPr lang="en-US"/>
              <a:t>Fortini opportunistically highlighted for use in CHD Single Ventricle infants – product used during Early Experience program at CH Wisconsin</a:t>
            </a:r>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r>
              <a:rPr lang="en-US" b="1">
                <a:solidFill>
                  <a:schemeClr val="bg1"/>
                </a:solidFill>
              </a:rPr>
              <a:t>Next Step: Develop the relationship  </a:t>
            </a:r>
            <a:r>
              <a:rPr lang="en-US" sz="1800" b="1">
                <a:solidFill>
                  <a:schemeClr val="bg1"/>
                </a:solidFill>
              </a:rPr>
              <a:t>&amp; grow our connection through our advocate</a:t>
            </a:r>
            <a:endParaRPr lang="en-US" b="1">
              <a:solidFill>
                <a:schemeClr val="bg1"/>
              </a:solidFill>
            </a:endParaRPr>
          </a:p>
          <a:p>
            <a:pPr algn="ctr"/>
            <a:endParaRPr lang="en-US"/>
          </a:p>
        </p:txBody>
      </p:sp>
      <p:pic>
        <p:nvPicPr>
          <p:cNvPr id="17" name="Picture 16">
            <a:extLst>
              <a:ext uri="{FF2B5EF4-FFF2-40B4-BE49-F238E27FC236}">
                <a16:creationId xmlns:a16="http://schemas.microsoft.com/office/drawing/2014/main" id="{B01F35CA-D072-2098-BC93-E35603C66AAF}"/>
              </a:ext>
            </a:extLst>
          </p:cNvPr>
          <p:cNvPicPr>
            <a:picLocks noChangeAspect="1"/>
          </p:cNvPicPr>
          <p:nvPr/>
        </p:nvPicPr>
        <p:blipFill rotWithShape="1">
          <a:blip r:embed="rId8">
            <a:extLst>
              <a:ext uri="{28A0092B-C50C-407E-A947-70E740481C1C}">
                <a14:useLocalDpi xmlns:a14="http://schemas.microsoft.com/office/drawing/2010/main" val="0"/>
              </a:ext>
            </a:extLst>
          </a:blip>
          <a:srcRect t="15513" b="42746"/>
          <a:stretch/>
        </p:blipFill>
        <p:spPr>
          <a:xfrm>
            <a:off x="8362929" y="3340432"/>
            <a:ext cx="3183145" cy="1771606"/>
          </a:xfrm>
          <a:prstGeom prst="rect">
            <a:avLst/>
          </a:prstGeom>
        </p:spPr>
      </p:pic>
    </p:spTree>
    <p:extLst>
      <p:ext uri="{BB962C8B-B14F-4D97-AF65-F5344CB8AC3E}">
        <p14:creationId xmlns:p14="http://schemas.microsoft.com/office/powerpoint/2010/main" val="6528561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5</Slides>
  <Notes>4</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BEST PRACTICE: US  Driving awareness at CHD congress</vt:lpstr>
      <vt:lpstr>PowerPoint Presentation</vt:lpstr>
      <vt:lpstr>8th World Congress of Pediatric Cardiology &amp; Cardiac Surgery 2023 (WCPCSS) – Washington, DC – Aug 27th – 31st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10</cp:revision>
  <dcterms:created xsi:type="dcterms:W3CDTF">2025-06-24T12:07:45Z</dcterms:created>
  <dcterms:modified xsi:type="dcterms:W3CDTF">2025-07-09T13:48:46Z</dcterms:modified>
</cp:coreProperties>
</file>