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94" r:id="rId2"/>
    <p:sldId id="2147483133" r:id="rId3"/>
    <p:sldId id="2147483135" r:id="rId4"/>
    <p:sldId id="2147483136" r:id="rId5"/>
    <p:sldId id="2147483137" r:id="rId6"/>
    <p:sldId id="2147483134" r:id="rId7"/>
    <p:sldId id="2147483138" r:id="rId8"/>
    <p:sldId id="2147483139" r:id="rId9"/>
    <p:sldId id="214748314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62EB35-9D57-14B9-5E12-CBF06EB1B623}" v="11" dt="2025-07-09T13:52:18.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Racheva" userId="S::gabriela.racheva@danoneexternal.com::e1c8593a-1a23-4fee-a97e-e785e8f178b9" providerId="AD" clId="Web-{B9974C16-ABB0-581F-8A2C-78EE0B4CACEF}"/>
    <pc:docChg chg="addSld delSld">
      <pc:chgData name="Gabriela  Racheva" userId="S::gabriela.racheva@danoneexternal.com::e1c8593a-1a23-4fee-a97e-e785e8f178b9" providerId="AD" clId="Web-{B9974C16-ABB0-581F-8A2C-78EE0B4CACEF}" dt="2025-06-24T12:03:28.266" v="9"/>
      <pc:docMkLst>
        <pc:docMk/>
      </pc:docMkLst>
      <pc:sldChg chg="del">
        <pc:chgData name="Gabriela  Racheva" userId="S::gabriela.racheva@danoneexternal.com::e1c8593a-1a23-4fee-a97e-e785e8f178b9" providerId="AD" clId="Web-{B9974C16-ABB0-581F-8A2C-78EE0B4CACEF}" dt="2025-06-24T12:03:28.266" v="9"/>
        <pc:sldMkLst>
          <pc:docMk/>
          <pc:sldMk cId="109857222" sldId="256"/>
        </pc:sldMkLst>
      </pc:sldChg>
      <pc:sldChg chg="add">
        <pc:chgData name="Gabriela  Racheva" userId="S::gabriela.racheva@danoneexternal.com::e1c8593a-1a23-4fee-a97e-e785e8f178b9" providerId="AD" clId="Web-{B9974C16-ABB0-581F-8A2C-78EE0B4CACEF}" dt="2025-06-24T12:03:10.609" v="0"/>
        <pc:sldMkLst>
          <pc:docMk/>
          <pc:sldMk cId="3719871823" sldId="268"/>
        </pc:sldMkLst>
      </pc:sldChg>
      <pc:sldChg chg="add">
        <pc:chgData name="Gabriela  Racheva" userId="S::gabriela.racheva@danoneexternal.com::e1c8593a-1a23-4fee-a97e-e785e8f178b9" providerId="AD" clId="Web-{B9974C16-ABB0-581F-8A2C-78EE0B4CACEF}" dt="2025-06-24T12:03:10.734" v="1"/>
        <pc:sldMkLst>
          <pc:docMk/>
          <pc:sldMk cId="3857505166" sldId="2147483133"/>
        </pc:sldMkLst>
      </pc:sldChg>
      <pc:sldChg chg="add">
        <pc:chgData name="Gabriela  Racheva" userId="S::gabriela.racheva@danoneexternal.com::e1c8593a-1a23-4fee-a97e-e785e8f178b9" providerId="AD" clId="Web-{B9974C16-ABB0-581F-8A2C-78EE0B4CACEF}" dt="2025-06-24T12:03:10.812" v="5"/>
        <pc:sldMkLst>
          <pc:docMk/>
          <pc:sldMk cId="2996851608" sldId="2147483134"/>
        </pc:sldMkLst>
      </pc:sldChg>
      <pc:sldChg chg="add">
        <pc:chgData name="Gabriela  Racheva" userId="S::gabriela.racheva@danoneexternal.com::e1c8593a-1a23-4fee-a97e-e785e8f178b9" providerId="AD" clId="Web-{B9974C16-ABB0-581F-8A2C-78EE0B4CACEF}" dt="2025-06-24T12:03:10.749" v="2"/>
        <pc:sldMkLst>
          <pc:docMk/>
          <pc:sldMk cId="272901206" sldId="2147483135"/>
        </pc:sldMkLst>
      </pc:sldChg>
      <pc:sldChg chg="add">
        <pc:chgData name="Gabriela  Racheva" userId="S::gabriela.racheva@danoneexternal.com::e1c8593a-1a23-4fee-a97e-e785e8f178b9" providerId="AD" clId="Web-{B9974C16-ABB0-581F-8A2C-78EE0B4CACEF}" dt="2025-06-24T12:03:10.765" v="3"/>
        <pc:sldMkLst>
          <pc:docMk/>
          <pc:sldMk cId="3551976968" sldId="2147483136"/>
        </pc:sldMkLst>
      </pc:sldChg>
      <pc:sldChg chg="add">
        <pc:chgData name="Gabriela  Racheva" userId="S::gabriela.racheva@danoneexternal.com::e1c8593a-1a23-4fee-a97e-e785e8f178b9" providerId="AD" clId="Web-{B9974C16-ABB0-581F-8A2C-78EE0B4CACEF}" dt="2025-06-24T12:03:10.781" v="4"/>
        <pc:sldMkLst>
          <pc:docMk/>
          <pc:sldMk cId="3945763703" sldId="2147483137"/>
        </pc:sldMkLst>
      </pc:sldChg>
      <pc:sldChg chg="add">
        <pc:chgData name="Gabriela  Racheva" userId="S::gabriela.racheva@danoneexternal.com::e1c8593a-1a23-4fee-a97e-e785e8f178b9" providerId="AD" clId="Web-{B9974C16-ABB0-581F-8A2C-78EE0B4CACEF}" dt="2025-06-24T12:03:10.843" v="6"/>
        <pc:sldMkLst>
          <pc:docMk/>
          <pc:sldMk cId="4139251650" sldId="2147483138"/>
        </pc:sldMkLst>
      </pc:sldChg>
      <pc:sldChg chg="add">
        <pc:chgData name="Gabriela  Racheva" userId="S::gabriela.racheva@danoneexternal.com::e1c8593a-1a23-4fee-a97e-e785e8f178b9" providerId="AD" clId="Web-{B9974C16-ABB0-581F-8A2C-78EE0B4CACEF}" dt="2025-06-24T12:03:10.859" v="7"/>
        <pc:sldMkLst>
          <pc:docMk/>
          <pc:sldMk cId="1454141760" sldId="2147483139"/>
        </pc:sldMkLst>
      </pc:sldChg>
      <pc:sldChg chg="add">
        <pc:chgData name="Gabriela  Racheva" userId="S::gabriela.racheva@danoneexternal.com::e1c8593a-1a23-4fee-a97e-e785e8f178b9" providerId="AD" clId="Web-{B9974C16-ABB0-581F-8A2C-78EE0B4CACEF}" dt="2025-06-24T12:03:10.952" v="8"/>
        <pc:sldMkLst>
          <pc:docMk/>
          <pc:sldMk cId="1327358603" sldId="2147483140"/>
        </pc:sldMkLst>
      </pc:sldChg>
      <pc:sldMasterChg chg="addSldLayout">
        <pc:chgData name="Gabriela  Racheva" userId="S::gabriela.racheva@danoneexternal.com::e1c8593a-1a23-4fee-a97e-e785e8f178b9" providerId="AD" clId="Web-{B9974C16-ABB0-581F-8A2C-78EE0B4CACEF}" dt="2025-06-24T12:03:10.734" v="1"/>
        <pc:sldMasterMkLst>
          <pc:docMk/>
          <pc:sldMasterMk cId="2460954070" sldId="2147483660"/>
        </pc:sldMasterMkLst>
        <pc:sldLayoutChg chg="add">
          <pc:chgData name="Gabriela  Racheva" userId="S::gabriela.racheva@danoneexternal.com::e1c8593a-1a23-4fee-a97e-e785e8f178b9" providerId="AD" clId="Web-{B9974C16-ABB0-581F-8A2C-78EE0B4CACEF}" dt="2025-06-24T12:03:10.734" v="1"/>
          <pc:sldLayoutMkLst>
            <pc:docMk/>
            <pc:sldMasterMk cId="2460954070" sldId="2147483660"/>
            <pc:sldLayoutMk cId="2574705109" sldId="2147483672"/>
          </pc:sldLayoutMkLst>
        </pc:sldLayoutChg>
      </pc:sldMasterChg>
    </pc:docChg>
  </pc:docChgLst>
  <pc:docChgLst>
    <pc:chgData name="Gabriela  Racheva" userId="S::gabriela.racheva@danoneexternal.com::e1c8593a-1a23-4fee-a97e-e785e8f178b9" providerId="AD" clId="Web-{7662EB35-9D57-14B9-5E12-CBF06EB1B623}"/>
    <pc:docChg chg="addSld delSld modSld">
      <pc:chgData name="Gabriela  Racheva" userId="S::gabriela.racheva@danoneexternal.com::e1c8593a-1a23-4fee-a97e-e785e8f178b9" providerId="AD" clId="Web-{7662EB35-9D57-14B9-5E12-CBF06EB1B623}" dt="2025-07-09T13:52:18.994" v="9"/>
      <pc:docMkLst>
        <pc:docMk/>
      </pc:docMkLst>
      <pc:sldChg chg="del">
        <pc:chgData name="Gabriela  Racheva" userId="S::gabriela.racheva@danoneexternal.com::e1c8593a-1a23-4fee-a97e-e785e8f178b9" providerId="AD" clId="Web-{7662EB35-9D57-14B9-5E12-CBF06EB1B623}" dt="2025-07-09T13:52:18.994" v="9"/>
        <pc:sldMkLst>
          <pc:docMk/>
          <pc:sldMk cId="3719871823" sldId="268"/>
        </pc:sldMkLst>
      </pc:sldChg>
      <pc:sldChg chg="modSp add">
        <pc:chgData name="Gabriela  Racheva" userId="S::gabriela.racheva@danoneexternal.com::e1c8593a-1a23-4fee-a97e-e785e8f178b9" providerId="AD" clId="Web-{7662EB35-9D57-14B9-5E12-CBF06EB1B623}" dt="2025-07-09T13:52:13.932" v="8" actId="20577"/>
        <pc:sldMkLst>
          <pc:docMk/>
          <pc:sldMk cId="1274248489" sldId="394"/>
        </pc:sldMkLst>
        <pc:spChg chg="mod">
          <ac:chgData name="Gabriela  Racheva" userId="S::gabriela.racheva@danoneexternal.com::e1c8593a-1a23-4fee-a97e-e785e8f178b9" providerId="AD" clId="Web-{7662EB35-9D57-14B9-5E12-CBF06EB1B623}" dt="2025-07-09T13:52:04.572" v="6" actId="20577"/>
          <ac:spMkLst>
            <pc:docMk/>
            <pc:sldMk cId="1274248489" sldId="394"/>
            <ac:spMk id="2" creationId="{62554217-6938-3B18-308D-4374916C8407}"/>
          </ac:spMkLst>
        </pc:spChg>
        <pc:spChg chg="mod">
          <ac:chgData name="Gabriela  Racheva" userId="S::gabriela.racheva@danoneexternal.com::e1c8593a-1a23-4fee-a97e-e785e8f178b9" providerId="AD" clId="Web-{7662EB35-9D57-14B9-5E12-CBF06EB1B623}" dt="2025-07-09T13:52:13.932" v="8" actId="20577"/>
          <ac:spMkLst>
            <pc:docMk/>
            <pc:sldMk cId="1274248489" sldId="394"/>
            <ac:spMk id="3" creationId="{55DE9168-9382-BCFC-B3AF-754E67408CF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66566F-9400-4D74-B9E3-7312E1635C1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16AFF14-D0FA-4FBF-8788-752E54CFCECE}">
      <dgm:prSet phldrT="[Text]" custT="1"/>
      <dgm:spPr>
        <a:ln w="28575">
          <a:solidFill>
            <a:srgbClr val="2B3C90"/>
          </a:solidFill>
        </a:ln>
      </dgm:spPr>
      <dgm:t>
        <a:bodyPr/>
        <a:lstStyle/>
        <a:p>
          <a:r>
            <a:rPr lang="en-US" sz="1500" b="0">
              <a:solidFill>
                <a:schemeClr val="bg1"/>
              </a:solidFill>
            </a:rPr>
            <a:t>WHY INFLUENCERS?:</a:t>
          </a:r>
        </a:p>
      </dgm:t>
    </dgm:pt>
    <dgm:pt modelId="{763ECB74-A937-407E-8733-D5DABB2C319A}" type="parTrans" cxnId="{7CA1710F-461E-44CF-A2A8-7572ABE56A41}">
      <dgm:prSet/>
      <dgm:spPr/>
      <dgm:t>
        <a:bodyPr/>
        <a:lstStyle/>
        <a:p>
          <a:endParaRPr lang="en-US" sz="1000"/>
        </a:p>
      </dgm:t>
    </dgm:pt>
    <dgm:pt modelId="{CA844F7C-19D2-4269-9670-5FD7523595C8}" type="sibTrans" cxnId="{7CA1710F-461E-44CF-A2A8-7572ABE56A41}">
      <dgm:prSet/>
      <dgm:spPr/>
      <dgm:t>
        <a:bodyPr/>
        <a:lstStyle/>
        <a:p>
          <a:endParaRPr lang="en-US" sz="1000"/>
        </a:p>
      </dgm:t>
    </dgm:pt>
    <dgm:pt modelId="{6B87838E-53BA-40CF-A9CB-D74010E15EB3}">
      <dgm:prSet phldrT="[Text]" custT="1"/>
      <dgm:spPr>
        <a:solidFill>
          <a:schemeClr val="bg1">
            <a:alpha val="90000"/>
          </a:schemeClr>
        </a:solidFill>
        <a:ln w="28575">
          <a:solidFill>
            <a:srgbClr val="2B3C90">
              <a:alpha val="90000"/>
            </a:srgbClr>
          </a:solidFill>
        </a:ln>
      </dgm:spPr>
      <dgm:t>
        <a:bodyPr/>
        <a:lstStyle/>
        <a:p>
          <a:pPr>
            <a:buFont typeface="Arial"/>
            <a:buChar char="•"/>
          </a:pPr>
          <a:r>
            <a:rPr lang="en-US" sz="1200" b="0">
              <a:solidFill>
                <a:schemeClr val="tx1"/>
              </a:solidFill>
            </a:rPr>
            <a:t>Consumers are more skeptical than ever</a:t>
          </a:r>
        </a:p>
      </dgm:t>
    </dgm:pt>
    <dgm:pt modelId="{82475400-2E0D-4FD0-8DDA-EB793B15AA4E}" type="parTrans" cxnId="{95B1B214-9261-4D71-9971-E6D6407716F5}">
      <dgm:prSet/>
      <dgm:spPr/>
      <dgm:t>
        <a:bodyPr/>
        <a:lstStyle/>
        <a:p>
          <a:endParaRPr lang="en-US" sz="1000"/>
        </a:p>
      </dgm:t>
    </dgm:pt>
    <dgm:pt modelId="{B741368E-3390-41D6-8F41-028649D9712C}" type="sibTrans" cxnId="{95B1B214-9261-4D71-9971-E6D6407716F5}">
      <dgm:prSet/>
      <dgm:spPr/>
      <dgm:t>
        <a:bodyPr/>
        <a:lstStyle/>
        <a:p>
          <a:endParaRPr lang="en-US" sz="1000"/>
        </a:p>
      </dgm:t>
    </dgm:pt>
    <dgm:pt modelId="{FA3FECEE-6A91-4B04-A75D-E874D3C13B2C}">
      <dgm:prSet phldrT="[Text]" custT="1"/>
      <dgm:spPr>
        <a:ln w="28575">
          <a:solidFill>
            <a:srgbClr val="2B3C90"/>
          </a:solidFill>
        </a:ln>
      </dgm:spPr>
      <dgm:t>
        <a:bodyPr/>
        <a:lstStyle/>
        <a:p>
          <a:r>
            <a:rPr lang="en-US" sz="1500" b="0">
              <a:solidFill>
                <a:schemeClr val="bg1"/>
              </a:solidFill>
            </a:rPr>
            <a:t>WHY FORTINI?:</a:t>
          </a:r>
        </a:p>
      </dgm:t>
    </dgm:pt>
    <dgm:pt modelId="{E68CB2E0-7EFA-49A8-AB94-556EF007374D}" type="parTrans" cxnId="{3459F4E5-EAAE-4CE4-BAAB-74D5DC201384}">
      <dgm:prSet/>
      <dgm:spPr/>
      <dgm:t>
        <a:bodyPr/>
        <a:lstStyle/>
        <a:p>
          <a:endParaRPr lang="en-US" sz="1000"/>
        </a:p>
      </dgm:t>
    </dgm:pt>
    <dgm:pt modelId="{F5A50C78-C36F-4572-ACF4-3BEF74A32EDE}" type="sibTrans" cxnId="{3459F4E5-EAAE-4CE4-BAAB-74D5DC201384}">
      <dgm:prSet/>
      <dgm:spPr/>
      <dgm:t>
        <a:bodyPr/>
        <a:lstStyle/>
        <a:p>
          <a:endParaRPr lang="en-US" sz="1000"/>
        </a:p>
      </dgm:t>
    </dgm:pt>
    <dgm:pt modelId="{594A98E5-6673-4BF8-A3E1-77409A1063EC}">
      <dgm:prSet phldrT="[Text]" custT="1"/>
      <dgm:spPr>
        <a:solidFill>
          <a:schemeClr val="bg1">
            <a:alpha val="90000"/>
          </a:schemeClr>
        </a:solidFill>
        <a:ln w="28575">
          <a:solidFill>
            <a:srgbClr val="2B3C90">
              <a:alpha val="90000"/>
            </a:srgbClr>
          </a:solidFill>
        </a:ln>
      </dgm:spPr>
      <dgm:t>
        <a:bodyPr/>
        <a:lstStyle/>
        <a:p>
          <a:pPr rtl="0">
            <a:buFont typeface="Arial"/>
            <a:buChar char="•"/>
          </a:pPr>
          <a:r>
            <a:rPr lang="en-US" sz="1200" b="0">
              <a:solidFill>
                <a:schemeClr val="tx1"/>
              </a:solidFill>
            </a:rPr>
            <a:t>Opportunity for increased awareness</a:t>
          </a:r>
          <a:r>
            <a:rPr lang="en-US" sz="1200" b="0">
              <a:solidFill>
                <a:schemeClr val="tx1"/>
              </a:solidFill>
              <a:latin typeface="Oswald SemiBold"/>
            </a:rPr>
            <a:t> </a:t>
          </a:r>
        </a:p>
      </dgm:t>
    </dgm:pt>
    <dgm:pt modelId="{453A23B5-E62F-4F00-B416-0661A315CEB2}" type="parTrans" cxnId="{BB0F54FA-BACF-4B52-8591-761BB2C85184}">
      <dgm:prSet/>
      <dgm:spPr/>
      <dgm:t>
        <a:bodyPr/>
        <a:lstStyle/>
        <a:p>
          <a:endParaRPr lang="en-US" sz="1000"/>
        </a:p>
      </dgm:t>
    </dgm:pt>
    <dgm:pt modelId="{3CF824FF-5DE6-45B8-898A-D7E242A37CE0}" type="sibTrans" cxnId="{BB0F54FA-BACF-4B52-8591-761BB2C85184}">
      <dgm:prSet/>
      <dgm:spPr/>
      <dgm:t>
        <a:bodyPr/>
        <a:lstStyle/>
        <a:p>
          <a:endParaRPr lang="en-US" sz="1000"/>
        </a:p>
      </dgm:t>
    </dgm:pt>
    <dgm:pt modelId="{8A1241B1-7A9A-453D-9628-39834F92903D}">
      <dgm:prSet phldrT="[Text]" custT="1"/>
      <dgm:spPr>
        <a:ln w="28575">
          <a:solidFill>
            <a:srgbClr val="2B3C90"/>
          </a:solidFill>
        </a:ln>
      </dgm:spPr>
      <dgm:t>
        <a:bodyPr/>
        <a:lstStyle/>
        <a:p>
          <a:r>
            <a:rPr lang="en-US" sz="1500" b="0">
              <a:solidFill>
                <a:schemeClr val="bg1"/>
              </a:solidFill>
            </a:rPr>
            <a:t>WHY NOW?:</a:t>
          </a:r>
        </a:p>
      </dgm:t>
    </dgm:pt>
    <dgm:pt modelId="{72970B03-AD3D-4830-AF82-9EE070C0F156}" type="parTrans" cxnId="{8AE14F5E-E3B1-482B-BFE2-9523900AF703}">
      <dgm:prSet/>
      <dgm:spPr/>
      <dgm:t>
        <a:bodyPr/>
        <a:lstStyle/>
        <a:p>
          <a:endParaRPr lang="en-US" sz="1000"/>
        </a:p>
      </dgm:t>
    </dgm:pt>
    <dgm:pt modelId="{D8167470-35F2-4391-A57A-1167ACD3C2D7}" type="sibTrans" cxnId="{8AE14F5E-E3B1-482B-BFE2-9523900AF703}">
      <dgm:prSet/>
      <dgm:spPr/>
      <dgm:t>
        <a:bodyPr/>
        <a:lstStyle/>
        <a:p>
          <a:endParaRPr lang="en-US" sz="1000"/>
        </a:p>
      </dgm:t>
    </dgm:pt>
    <dgm:pt modelId="{CCD28854-7F44-4912-9007-E5BE2122707D}">
      <dgm:prSet phldrT="[Text]" custT="1"/>
      <dgm:spPr>
        <a:solidFill>
          <a:schemeClr val="bg1">
            <a:alpha val="90000"/>
          </a:schemeClr>
        </a:solidFill>
        <a:ln w="28575">
          <a:solidFill>
            <a:srgbClr val="2B3C90">
              <a:alpha val="90000"/>
            </a:srgbClr>
          </a:solidFill>
        </a:ln>
      </dgm:spPr>
      <dgm:t>
        <a:bodyPr/>
        <a:lstStyle/>
        <a:p>
          <a:pPr rtl="0"/>
          <a:r>
            <a:rPr lang="en-US" sz="1200" b="0">
              <a:solidFill>
                <a:schemeClr val="tx1"/>
              </a:solidFill>
            </a:rPr>
            <a:t>Product still in infancy with goal to test and learn</a:t>
          </a:r>
          <a:r>
            <a:rPr lang="en-US" sz="1200" b="0">
              <a:solidFill>
                <a:schemeClr val="tx1"/>
              </a:solidFill>
              <a:latin typeface="Oswald SemiBold"/>
            </a:rPr>
            <a:t> </a:t>
          </a:r>
          <a:endParaRPr lang="en-US" sz="1200" b="0">
            <a:solidFill>
              <a:schemeClr val="tx1"/>
            </a:solidFill>
          </a:endParaRPr>
        </a:p>
      </dgm:t>
    </dgm:pt>
    <dgm:pt modelId="{76A5524D-95E6-4682-B3FC-1D98E9E8812C}" type="parTrans" cxnId="{E2DE9F66-4120-48A8-B9D9-0A5762C40A3E}">
      <dgm:prSet/>
      <dgm:spPr/>
      <dgm:t>
        <a:bodyPr/>
        <a:lstStyle/>
        <a:p>
          <a:endParaRPr lang="en-US" sz="1000"/>
        </a:p>
      </dgm:t>
    </dgm:pt>
    <dgm:pt modelId="{744FEF91-3FF9-4180-A744-FB513ABDCE08}" type="sibTrans" cxnId="{E2DE9F66-4120-48A8-B9D9-0A5762C40A3E}">
      <dgm:prSet/>
      <dgm:spPr/>
      <dgm:t>
        <a:bodyPr/>
        <a:lstStyle/>
        <a:p>
          <a:endParaRPr lang="en-US" sz="1000"/>
        </a:p>
      </dgm:t>
    </dgm:pt>
    <dgm:pt modelId="{9801C0AB-6E98-4E2A-B67B-B45455992DC2}">
      <dgm:prSet phldrT="[Text]" custT="1"/>
      <dgm:spPr>
        <a:ln w="28575">
          <a:solidFill>
            <a:srgbClr val="2B3C90"/>
          </a:solidFill>
        </a:ln>
      </dgm:spPr>
      <dgm:t>
        <a:bodyPr/>
        <a:lstStyle/>
        <a:p>
          <a:r>
            <a:rPr lang="en-US" sz="1500" b="0">
              <a:solidFill>
                <a:schemeClr val="bg1"/>
              </a:solidFill>
            </a:rPr>
            <a:t>HOW?:</a:t>
          </a:r>
        </a:p>
      </dgm:t>
    </dgm:pt>
    <dgm:pt modelId="{9735DD48-46F6-448F-B111-90622DD9F8E9}" type="parTrans" cxnId="{EBD4A211-5584-40CB-896A-7741AA970FF7}">
      <dgm:prSet/>
      <dgm:spPr/>
      <dgm:t>
        <a:bodyPr/>
        <a:lstStyle/>
        <a:p>
          <a:endParaRPr lang="en-US" sz="1000"/>
        </a:p>
      </dgm:t>
    </dgm:pt>
    <dgm:pt modelId="{FE72B752-AADE-4837-964D-D8CBDA910C5C}" type="sibTrans" cxnId="{EBD4A211-5584-40CB-896A-7741AA970FF7}">
      <dgm:prSet/>
      <dgm:spPr/>
      <dgm:t>
        <a:bodyPr/>
        <a:lstStyle/>
        <a:p>
          <a:endParaRPr lang="en-US" sz="1000"/>
        </a:p>
      </dgm:t>
    </dgm:pt>
    <dgm:pt modelId="{34A7BD4C-CCE0-42CB-9895-A9FCB3C61FD2}">
      <dgm:prSet custT="1"/>
      <dgm:spPr/>
      <dgm:t>
        <a:bodyPr/>
        <a:lstStyle/>
        <a:p>
          <a:endParaRPr lang="en-US" sz="1200" b="0">
            <a:solidFill>
              <a:schemeClr val="tx1"/>
            </a:solidFill>
          </a:endParaRPr>
        </a:p>
      </dgm:t>
    </dgm:pt>
    <dgm:pt modelId="{2A326363-45DD-454E-A806-C0666E01F6C0}" type="parTrans" cxnId="{99479F92-1A33-4D35-B9EB-E610A3B2EC8B}">
      <dgm:prSet/>
      <dgm:spPr/>
      <dgm:t>
        <a:bodyPr/>
        <a:lstStyle/>
        <a:p>
          <a:endParaRPr lang="en-US" sz="1000"/>
        </a:p>
      </dgm:t>
    </dgm:pt>
    <dgm:pt modelId="{AC34F5E2-9D1C-4712-A4D0-520C0E154CE5}" type="sibTrans" cxnId="{99479F92-1A33-4D35-B9EB-E610A3B2EC8B}">
      <dgm:prSet/>
      <dgm:spPr/>
      <dgm:t>
        <a:bodyPr/>
        <a:lstStyle/>
        <a:p>
          <a:endParaRPr lang="en-US" sz="1000"/>
        </a:p>
      </dgm:t>
    </dgm:pt>
    <dgm:pt modelId="{64BFC0E8-79D5-4E00-BFFF-FF9F9C912DEC}">
      <dgm:prSet custT="1"/>
      <dgm:spPr/>
      <dgm:t>
        <a:bodyPr/>
        <a:lstStyle/>
        <a:p>
          <a:r>
            <a:rPr lang="en-US" sz="1200" b="0">
              <a:solidFill>
                <a:schemeClr val="tx1"/>
              </a:solidFill>
            </a:rPr>
            <a:t>Consumers don’t trust branded messaging as much as recommendations from peers or influencers</a:t>
          </a:r>
          <a:endParaRPr lang="en-US" sz="1200" b="0">
            <a:solidFill>
              <a:schemeClr val="tx1"/>
            </a:solidFill>
            <a:ea typeface="Calibri"/>
            <a:cs typeface="Calibri"/>
          </a:endParaRPr>
        </a:p>
      </dgm:t>
    </dgm:pt>
    <dgm:pt modelId="{38ACFE62-AC9C-4C4F-BC2F-3F44F77851FA}" type="parTrans" cxnId="{CB2E0203-3AEB-4372-ABBB-3E7E4E7B5B56}">
      <dgm:prSet/>
      <dgm:spPr/>
      <dgm:t>
        <a:bodyPr/>
        <a:lstStyle/>
        <a:p>
          <a:endParaRPr lang="en-US" sz="1000"/>
        </a:p>
      </dgm:t>
    </dgm:pt>
    <dgm:pt modelId="{BF515649-E7E9-4104-ADE7-5FE241B5C5C2}" type="sibTrans" cxnId="{CB2E0203-3AEB-4372-ABBB-3E7E4E7B5B56}">
      <dgm:prSet/>
      <dgm:spPr/>
      <dgm:t>
        <a:bodyPr/>
        <a:lstStyle/>
        <a:p>
          <a:endParaRPr lang="en-US" sz="1000"/>
        </a:p>
      </dgm:t>
    </dgm:pt>
    <dgm:pt modelId="{1F8BFA6F-A2D3-4F29-8294-A1CFA4A54E28}">
      <dgm:prSet custT="1"/>
      <dgm:spPr/>
      <dgm:t>
        <a:bodyPr/>
        <a:lstStyle/>
        <a:p>
          <a:endParaRPr lang="en-US" sz="1200" b="0">
            <a:solidFill>
              <a:schemeClr val="tx1"/>
            </a:solidFill>
            <a:ea typeface="Calibri"/>
            <a:cs typeface="Calibri"/>
          </a:endParaRPr>
        </a:p>
      </dgm:t>
    </dgm:pt>
    <dgm:pt modelId="{76368A3B-F859-4021-9934-E1CCFC8712CB}" type="parTrans" cxnId="{5694C821-B750-4D76-BD7A-604078191DB3}">
      <dgm:prSet/>
      <dgm:spPr/>
      <dgm:t>
        <a:bodyPr/>
        <a:lstStyle/>
        <a:p>
          <a:endParaRPr lang="en-US" sz="1000"/>
        </a:p>
      </dgm:t>
    </dgm:pt>
    <dgm:pt modelId="{E74C6D41-2DA1-4BBF-B382-EBD1EF6764EB}" type="sibTrans" cxnId="{5694C821-B750-4D76-BD7A-604078191DB3}">
      <dgm:prSet/>
      <dgm:spPr/>
      <dgm:t>
        <a:bodyPr/>
        <a:lstStyle/>
        <a:p>
          <a:endParaRPr lang="en-US" sz="1000"/>
        </a:p>
      </dgm:t>
    </dgm:pt>
    <dgm:pt modelId="{506062FD-0D25-4294-86C7-F36E4F19501C}">
      <dgm:prSet custT="1"/>
      <dgm:spPr/>
      <dgm:t>
        <a:bodyPr/>
        <a:lstStyle/>
        <a:p>
          <a:r>
            <a:rPr lang="en-US" sz="1200" b="0">
              <a:solidFill>
                <a:schemeClr val="tx1"/>
              </a:solidFill>
              <a:ea typeface="Calibri"/>
              <a:cs typeface="Calibri"/>
            </a:rPr>
            <a:t>Ratings and reviews are driving majority of purchases</a:t>
          </a:r>
        </a:p>
      </dgm:t>
    </dgm:pt>
    <dgm:pt modelId="{346C1A51-CE77-4779-B344-9973FC3941EA}" type="parTrans" cxnId="{115745BF-FA31-4FC7-B25A-9E605928F4D5}">
      <dgm:prSet/>
      <dgm:spPr/>
      <dgm:t>
        <a:bodyPr/>
        <a:lstStyle/>
        <a:p>
          <a:endParaRPr lang="en-US" sz="1000"/>
        </a:p>
      </dgm:t>
    </dgm:pt>
    <dgm:pt modelId="{FC8AF94E-F11A-4157-ACC8-048B2845FFB5}" type="sibTrans" cxnId="{115745BF-FA31-4FC7-B25A-9E605928F4D5}">
      <dgm:prSet/>
      <dgm:spPr/>
      <dgm:t>
        <a:bodyPr/>
        <a:lstStyle/>
        <a:p>
          <a:endParaRPr lang="en-US" sz="1000"/>
        </a:p>
      </dgm:t>
    </dgm:pt>
    <dgm:pt modelId="{6B0259DB-3334-4E39-B551-2074E65C611D}">
      <dgm:prSet custT="1"/>
      <dgm:spPr/>
      <dgm:t>
        <a:bodyPr/>
        <a:lstStyle/>
        <a:p>
          <a:r>
            <a:rPr lang="en-US" sz="1200" b="0">
              <a:solidFill>
                <a:schemeClr val="tx1"/>
              </a:solidFill>
              <a:cs typeface="Calibri"/>
            </a:rPr>
            <a:t>Broad scale awareness and extended audience reach for &lt;5% of A&amp;P</a:t>
          </a:r>
          <a:endParaRPr lang="en-US" sz="1200" b="0">
            <a:solidFill>
              <a:schemeClr val="tx1"/>
            </a:solidFill>
          </a:endParaRPr>
        </a:p>
      </dgm:t>
    </dgm:pt>
    <dgm:pt modelId="{668B072A-2F30-41E9-826E-9E599287EAA2}" type="parTrans" cxnId="{471F412D-91BB-431C-B67E-19DB2E0202A7}">
      <dgm:prSet/>
      <dgm:spPr/>
      <dgm:t>
        <a:bodyPr/>
        <a:lstStyle/>
        <a:p>
          <a:endParaRPr lang="en-US" sz="1000"/>
        </a:p>
      </dgm:t>
    </dgm:pt>
    <dgm:pt modelId="{2021E4F9-B5E6-4409-A206-496BF388F705}" type="sibTrans" cxnId="{471F412D-91BB-431C-B67E-19DB2E0202A7}">
      <dgm:prSet/>
      <dgm:spPr/>
      <dgm:t>
        <a:bodyPr/>
        <a:lstStyle/>
        <a:p>
          <a:endParaRPr lang="en-US" sz="1000"/>
        </a:p>
      </dgm:t>
    </dgm:pt>
    <dgm:pt modelId="{8C78F392-C9FB-41E1-94AE-D29DCF958D19}">
      <dgm:prSet custT="1"/>
      <dgm:spPr/>
      <dgm:t>
        <a:bodyPr/>
        <a:lstStyle/>
        <a:p>
          <a:endParaRPr lang="en-US" sz="1200" b="0">
            <a:solidFill>
              <a:schemeClr val="tx1"/>
            </a:solidFill>
          </a:endParaRPr>
        </a:p>
      </dgm:t>
    </dgm:pt>
    <dgm:pt modelId="{5AF406D7-3C56-4513-8D6D-79111517F6A8}" type="parTrans" cxnId="{85ABA08F-5F04-4B55-9276-5368D302CFBF}">
      <dgm:prSet/>
      <dgm:spPr/>
      <dgm:t>
        <a:bodyPr/>
        <a:lstStyle/>
        <a:p>
          <a:endParaRPr lang="en-US" sz="1000"/>
        </a:p>
      </dgm:t>
    </dgm:pt>
    <dgm:pt modelId="{AD4EE977-8F12-4932-A6C9-DC93E0BCB442}" type="sibTrans" cxnId="{85ABA08F-5F04-4B55-9276-5368D302CFBF}">
      <dgm:prSet/>
      <dgm:spPr/>
      <dgm:t>
        <a:bodyPr/>
        <a:lstStyle/>
        <a:p>
          <a:endParaRPr lang="en-US" sz="1000"/>
        </a:p>
      </dgm:t>
    </dgm:pt>
    <dgm:pt modelId="{4E21E73C-991A-46C2-AEBC-61A085900221}">
      <dgm:prSet custT="1"/>
      <dgm:spPr/>
      <dgm:t>
        <a:bodyPr/>
        <a:lstStyle/>
        <a:p>
          <a:r>
            <a:rPr lang="en-US" sz="1200" b="0">
              <a:solidFill>
                <a:schemeClr val="tx1"/>
              </a:solidFill>
              <a:ea typeface="Calibri"/>
              <a:cs typeface="Calibri"/>
            </a:rPr>
            <a:t>Diversify channel mix </a:t>
          </a:r>
        </a:p>
      </dgm:t>
    </dgm:pt>
    <dgm:pt modelId="{28C414EE-0E51-48C7-AC56-142ED88BD3E1}" type="parTrans" cxnId="{757AD864-0A23-4AAF-AF66-95A0FE3DD517}">
      <dgm:prSet/>
      <dgm:spPr/>
      <dgm:t>
        <a:bodyPr/>
        <a:lstStyle/>
        <a:p>
          <a:endParaRPr lang="en-US" sz="1000"/>
        </a:p>
      </dgm:t>
    </dgm:pt>
    <dgm:pt modelId="{61E31F3C-B117-48F5-A56A-A4996BED200E}" type="sibTrans" cxnId="{757AD864-0A23-4AAF-AF66-95A0FE3DD517}">
      <dgm:prSet/>
      <dgm:spPr/>
      <dgm:t>
        <a:bodyPr/>
        <a:lstStyle/>
        <a:p>
          <a:endParaRPr lang="en-US" sz="1000"/>
        </a:p>
      </dgm:t>
    </dgm:pt>
    <dgm:pt modelId="{EE3A61A6-1A64-435C-AB79-6A1841A2EC35}">
      <dgm:prSet custT="1"/>
      <dgm:spPr/>
      <dgm:t>
        <a:bodyPr/>
        <a:lstStyle/>
        <a:p>
          <a:endParaRPr lang="en-US" sz="1200" b="0">
            <a:solidFill>
              <a:schemeClr val="tx1"/>
            </a:solidFill>
            <a:ea typeface="Calibri"/>
            <a:cs typeface="Calibri"/>
          </a:endParaRPr>
        </a:p>
      </dgm:t>
    </dgm:pt>
    <dgm:pt modelId="{853272EC-5D7B-43E6-9A52-125056E26084}" type="parTrans" cxnId="{49B2D171-84AB-4DAC-B5CA-A9A6B7361C82}">
      <dgm:prSet/>
      <dgm:spPr/>
      <dgm:t>
        <a:bodyPr/>
        <a:lstStyle/>
        <a:p>
          <a:endParaRPr lang="en-US" sz="1000"/>
        </a:p>
      </dgm:t>
    </dgm:pt>
    <dgm:pt modelId="{74A3AEF3-C6AB-4638-9B2D-81B4A8BFB30D}" type="sibTrans" cxnId="{49B2D171-84AB-4DAC-B5CA-A9A6B7361C82}">
      <dgm:prSet/>
      <dgm:spPr/>
      <dgm:t>
        <a:bodyPr/>
        <a:lstStyle/>
        <a:p>
          <a:endParaRPr lang="en-US" sz="1000"/>
        </a:p>
      </dgm:t>
    </dgm:pt>
    <dgm:pt modelId="{29EA5D6E-C1F4-4A90-94BA-8E659C0D1AA9}">
      <dgm:prSet custT="1"/>
      <dgm:spPr/>
      <dgm:t>
        <a:bodyPr/>
        <a:lstStyle/>
        <a:p>
          <a:r>
            <a:rPr lang="en-US" sz="1200" b="0">
              <a:solidFill>
                <a:schemeClr val="tx1"/>
              </a:solidFill>
              <a:ea typeface="Calibri"/>
              <a:cs typeface="Calibri"/>
            </a:rPr>
            <a:t>Tap into new HCPs and caregivers</a:t>
          </a:r>
          <a:endParaRPr lang="en-US" sz="1200" b="0">
            <a:solidFill>
              <a:schemeClr val="tx1"/>
            </a:solidFill>
          </a:endParaRPr>
        </a:p>
      </dgm:t>
    </dgm:pt>
    <dgm:pt modelId="{499340A6-C249-4901-BAF2-50E00C3DA0A3}" type="parTrans" cxnId="{98FBEF2F-750A-433E-AE3C-32B65312C3E1}">
      <dgm:prSet/>
      <dgm:spPr/>
      <dgm:t>
        <a:bodyPr/>
        <a:lstStyle/>
        <a:p>
          <a:endParaRPr lang="en-US" sz="1000"/>
        </a:p>
      </dgm:t>
    </dgm:pt>
    <dgm:pt modelId="{3F32E34B-2BD5-4C9C-A17A-2386C0C64B03}" type="sibTrans" cxnId="{98FBEF2F-750A-433E-AE3C-32B65312C3E1}">
      <dgm:prSet/>
      <dgm:spPr/>
      <dgm:t>
        <a:bodyPr/>
        <a:lstStyle/>
        <a:p>
          <a:endParaRPr lang="en-US" sz="1000"/>
        </a:p>
      </dgm:t>
    </dgm:pt>
    <dgm:pt modelId="{846056A2-C411-43D6-8DE0-6625FB190332}">
      <dgm:prSet custT="1"/>
      <dgm:spPr/>
      <dgm:t>
        <a:bodyPr/>
        <a:lstStyle/>
        <a:p>
          <a:endParaRPr lang="en-US" sz="1200" b="0">
            <a:solidFill>
              <a:schemeClr val="tx1"/>
            </a:solidFill>
          </a:endParaRPr>
        </a:p>
      </dgm:t>
    </dgm:pt>
    <dgm:pt modelId="{6DF0C5D6-535E-4F68-9B9E-2D3CD3D5C6F9}" type="parTrans" cxnId="{2A7B0E45-C523-4761-9811-F10788DACA18}">
      <dgm:prSet/>
      <dgm:spPr/>
      <dgm:t>
        <a:bodyPr/>
        <a:lstStyle/>
        <a:p>
          <a:endParaRPr lang="en-US" sz="1000"/>
        </a:p>
      </dgm:t>
    </dgm:pt>
    <dgm:pt modelId="{A00FE950-34E3-43AC-A434-C827F4EA562A}" type="sibTrans" cxnId="{2A7B0E45-C523-4761-9811-F10788DACA18}">
      <dgm:prSet/>
      <dgm:spPr/>
      <dgm:t>
        <a:bodyPr/>
        <a:lstStyle/>
        <a:p>
          <a:endParaRPr lang="en-US" sz="1000"/>
        </a:p>
      </dgm:t>
    </dgm:pt>
    <dgm:pt modelId="{4191DA06-CCFD-4888-B545-131C41BD1CD5}">
      <dgm:prSet custT="1"/>
      <dgm:spPr/>
      <dgm:t>
        <a:bodyPr/>
        <a:lstStyle/>
        <a:p>
          <a:pPr rtl="0"/>
          <a:r>
            <a:rPr lang="en-US" sz="1200" b="0">
              <a:solidFill>
                <a:schemeClr val="tx1"/>
              </a:solidFill>
            </a:rPr>
            <a:t>Opportunity to increase awareness</a:t>
          </a:r>
          <a:r>
            <a:rPr lang="en-US" sz="1200" b="0">
              <a:solidFill>
                <a:schemeClr val="tx1"/>
              </a:solidFill>
              <a:latin typeface="Oswald SemiBold"/>
            </a:rPr>
            <a:t> </a:t>
          </a:r>
          <a:endParaRPr lang="en-US" sz="1200" b="0">
            <a:solidFill>
              <a:schemeClr val="tx1"/>
            </a:solidFill>
          </a:endParaRPr>
        </a:p>
      </dgm:t>
    </dgm:pt>
    <dgm:pt modelId="{B43EBA07-6E5B-4E6E-8D76-C86C2EF6600E}" type="parTrans" cxnId="{2E70C10C-63EC-4E18-8287-3103DD3AF291}">
      <dgm:prSet/>
      <dgm:spPr/>
      <dgm:t>
        <a:bodyPr/>
        <a:lstStyle/>
        <a:p>
          <a:endParaRPr lang="en-US" sz="1000"/>
        </a:p>
      </dgm:t>
    </dgm:pt>
    <dgm:pt modelId="{183772E8-C139-4BC0-9F06-3F9F00B6C4E9}" type="sibTrans" cxnId="{2E70C10C-63EC-4E18-8287-3103DD3AF291}">
      <dgm:prSet/>
      <dgm:spPr/>
      <dgm:t>
        <a:bodyPr/>
        <a:lstStyle/>
        <a:p>
          <a:endParaRPr lang="en-US" sz="1000"/>
        </a:p>
      </dgm:t>
    </dgm:pt>
    <dgm:pt modelId="{BA3EA214-495A-4BCA-903C-4635B207A387}">
      <dgm:prSet custT="1"/>
      <dgm:spPr/>
      <dgm:t>
        <a:bodyPr/>
        <a:lstStyle/>
        <a:p>
          <a:endParaRPr lang="en-US" sz="1200" b="0">
            <a:solidFill>
              <a:schemeClr val="tx1"/>
            </a:solidFill>
          </a:endParaRPr>
        </a:p>
      </dgm:t>
    </dgm:pt>
    <dgm:pt modelId="{2DC66857-60DB-4CE0-92D0-706ABD5EBD4C}" type="parTrans" cxnId="{408CD2D3-CC29-4A70-8A0E-3954CDCECC8C}">
      <dgm:prSet/>
      <dgm:spPr/>
      <dgm:t>
        <a:bodyPr/>
        <a:lstStyle/>
        <a:p>
          <a:endParaRPr lang="en-US" sz="1000"/>
        </a:p>
      </dgm:t>
    </dgm:pt>
    <dgm:pt modelId="{5B52E2CC-77FB-4F88-8479-B8970AC904B3}" type="sibTrans" cxnId="{408CD2D3-CC29-4A70-8A0E-3954CDCECC8C}">
      <dgm:prSet/>
      <dgm:spPr/>
      <dgm:t>
        <a:bodyPr/>
        <a:lstStyle/>
        <a:p>
          <a:endParaRPr lang="en-US" sz="1000"/>
        </a:p>
      </dgm:t>
    </dgm:pt>
    <dgm:pt modelId="{DE061A6A-9F4F-4BC8-BDD6-28023889A266}">
      <dgm:prSet custT="1"/>
      <dgm:spPr/>
      <dgm:t>
        <a:bodyPr/>
        <a:lstStyle/>
        <a:p>
          <a:pPr rtl="0"/>
          <a:r>
            <a:rPr lang="en-US" sz="1200" b="0">
              <a:solidFill>
                <a:schemeClr val="tx1"/>
              </a:solidFill>
            </a:rPr>
            <a:t>Don’t have organic IG strategy as IG audience skews consumer and current brand focus is HCP – this program allowed us to capture IG audience with low level of</a:t>
          </a:r>
          <a:r>
            <a:rPr lang="en-US" sz="1200" b="0">
              <a:solidFill>
                <a:schemeClr val="tx1"/>
              </a:solidFill>
              <a:latin typeface="Oswald SemiBold"/>
            </a:rPr>
            <a:t> </a:t>
          </a:r>
          <a:r>
            <a:rPr lang="en-US" sz="1200" b="0">
              <a:solidFill>
                <a:schemeClr val="tx1"/>
              </a:solidFill>
            </a:rPr>
            <a:t> organic effort</a:t>
          </a:r>
        </a:p>
      </dgm:t>
    </dgm:pt>
    <dgm:pt modelId="{80483772-8F60-4B9E-9282-F18678EC4C27}" type="parTrans" cxnId="{B4E28F53-6444-4035-8FAF-E5232DF3EF02}">
      <dgm:prSet/>
      <dgm:spPr/>
      <dgm:t>
        <a:bodyPr/>
        <a:lstStyle/>
        <a:p>
          <a:endParaRPr lang="en-US" sz="1000"/>
        </a:p>
      </dgm:t>
    </dgm:pt>
    <dgm:pt modelId="{700EDAFD-2048-4937-BA20-FE62DAD8DEA5}" type="sibTrans" cxnId="{B4E28F53-6444-4035-8FAF-E5232DF3EF02}">
      <dgm:prSet/>
      <dgm:spPr/>
      <dgm:t>
        <a:bodyPr/>
        <a:lstStyle/>
        <a:p>
          <a:endParaRPr lang="en-US" sz="1000"/>
        </a:p>
      </dgm:t>
    </dgm:pt>
    <dgm:pt modelId="{FBDAE251-0A6A-4FA5-88CF-58734E7BD538}">
      <dgm:prSet phldrT="[Text]" custT="1"/>
      <dgm:spPr>
        <a:solidFill>
          <a:schemeClr val="bg1">
            <a:alpha val="90000"/>
          </a:schemeClr>
        </a:solidFill>
        <a:ln w="28575">
          <a:solidFill>
            <a:srgbClr val="2B3C90"/>
          </a:solidFill>
        </a:ln>
      </dgm:spPr>
      <dgm:t>
        <a:bodyPr/>
        <a:lstStyle/>
        <a:p>
          <a:pPr>
            <a:buChar char="•"/>
          </a:pPr>
          <a:r>
            <a:rPr lang="en-US" sz="1100" b="0">
              <a:solidFill>
                <a:schemeClr val="tx1"/>
              </a:solidFill>
              <a:latin typeface="Oswald Light"/>
              <a:ea typeface="+mn-ea"/>
              <a:cs typeface="+mn-cs"/>
            </a:rPr>
            <a:t>Program first of its kind at NNA! Huge win; many levels of approval</a:t>
          </a:r>
          <a:endParaRPr lang="en-US" sz="1100" b="0">
            <a:solidFill>
              <a:schemeClr val="tx1"/>
            </a:solidFill>
            <a:latin typeface="Oswald Light"/>
          </a:endParaRPr>
        </a:p>
      </dgm:t>
    </dgm:pt>
    <dgm:pt modelId="{E507C8F4-83A4-4244-B1BC-5E03EB35CC4B}" type="parTrans" cxnId="{EC008FD6-70BF-4067-A555-886625AF35F1}">
      <dgm:prSet/>
      <dgm:spPr/>
      <dgm:t>
        <a:bodyPr/>
        <a:lstStyle/>
        <a:p>
          <a:endParaRPr lang="en-US" sz="1000"/>
        </a:p>
      </dgm:t>
    </dgm:pt>
    <dgm:pt modelId="{21D4D91A-44C0-487C-A901-CDA99D671B41}" type="sibTrans" cxnId="{EC008FD6-70BF-4067-A555-886625AF35F1}">
      <dgm:prSet/>
      <dgm:spPr/>
      <dgm:t>
        <a:bodyPr/>
        <a:lstStyle/>
        <a:p>
          <a:endParaRPr lang="en-US" sz="1000"/>
        </a:p>
      </dgm:t>
    </dgm:pt>
    <dgm:pt modelId="{770FD962-A423-4E5B-8E9A-128BC701430C}">
      <dgm:prSet custT="1"/>
      <dgm:spPr>
        <a:ln w="28575">
          <a:solidFill>
            <a:srgbClr val="2B3C90">
              <a:alpha val="90000"/>
            </a:srgbClr>
          </a:solidFill>
        </a:ln>
      </dgm:spPr>
      <dgm:t>
        <a:bodyPr/>
        <a:lstStyle/>
        <a:p>
          <a:endParaRPr lang="en-US" sz="1100" b="0">
            <a:solidFill>
              <a:schemeClr val="tx1"/>
            </a:solidFill>
            <a:latin typeface="Oswald Light"/>
            <a:ea typeface="+mn-ea"/>
            <a:cs typeface="+mn-cs"/>
          </a:endParaRPr>
        </a:p>
      </dgm:t>
    </dgm:pt>
    <dgm:pt modelId="{AE5DEC2A-7A7E-4AF2-AB0C-2358C6FFCBCB}" type="parTrans" cxnId="{DFDAD7BB-D9B6-4149-817F-EA89869F66F0}">
      <dgm:prSet/>
      <dgm:spPr/>
      <dgm:t>
        <a:bodyPr/>
        <a:lstStyle/>
        <a:p>
          <a:endParaRPr lang="en-US" sz="1000"/>
        </a:p>
      </dgm:t>
    </dgm:pt>
    <dgm:pt modelId="{80FBCEDE-A152-4369-B326-D04521523FF7}" type="sibTrans" cxnId="{DFDAD7BB-D9B6-4149-817F-EA89869F66F0}">
      <dgm:prSet/>
      <dgm:spPr/>
      <dgm:t>
        <a:bodyPr/>
        <a:lstStyle/>
        <a:p>
          <a:endParaRPr lang="en-US" sz="1000"/>
        </a:p>
      </dgm:t>
    </dgm:pt>
    <dgm:pt modelId="{A7E1D447-7D46-4388-9183-56DC8846A185}">
      <dgm:prSet custT="1"/>
      <dgm:spPr/>
      <dgm:t>
        <a:bodyPr/>
        <a:lstStyle/>
        <a:p>
          <a:r>
            <a:rPr lang="en-US" sz="1100" b="0">
              <a:solidFill>
                <a:schemeClr val="tx1"/>
              </a:solidFill>
              <a:latin typeface="Oswald Light"/>
              <a:ea typeface="+mn-ea"/>
              <a:cs typeface="+mn-cs"/>
            </a:rPr>
            <a:t>Strategic agency (Vivo) recommended influencer agency (CLEVER) to work directly with</a:t>
          </a:r>
        </a:p>
      </dgm:t>
    </dgm:pt>
    <dgm:pt modelId="{3FA46118-8897-4C1D-9DEC-B28DDF1D5DDF}" type="parTrans" cxnId="{DE990C08-4236-4FDF-860A-728BB4019E74}">
      <dgm:prSet/>
      <dgm:spPr/>
      <dgm:t>
        <a:bodyPr/>
        <a:lstStyle/>
        <a:p>
          <a:endParaRPr lang="en-US" sz="1000"/>
        </a:p>
      </dgm:t>
    </dgm:pt>
    <dgm:pt modelId="{1AB83433-109E-45E4-A18B-42311E3DA987}" type="sibTrans" cxnId="{DE990C08-4236-4FDF-860A-728BB4019E74}">
      <dgm:prSet/>
      <dgm:spPr/>
      <dgm:t>
        <a:bodyPr/>
        <a:lstStyle/>
        <a:p>
          <a:endParaRPr lang="en-US" sz="1000"/>
        </a:p>
      </dgm:t>
    </dgm:pt>
    <dgm:pt modelId="{E3510A97-5326-453A-A83B-92F8293CB981}">
      <dgm:prSet custT="1"/>
      <dgm:spPr/>
      <dgm:t>
        <a:bodyPr/>
        <a:lstStyle/>
        <a:p>
          <a:endParaRPr lang="en-US" sz="1100" b="0">
            <a:solidFill>
              <a:schemeClr val="tx1"/>
            </a:solidFill>
            <a:latin typeface="Oswald Light"/>
            <a:ea typeface="+mn-ea"/>
            <a:cs typeface="+mn-cs"/>
          </a:endParaRPr>
        </a:p>
      </dgm:t>
    </dgm:pt>
    <dgm:pt modelId="{DBFE432D-5A82-4694-8D1E-0CF93897E225}" type="parTrans" cxnId="{03B64CF6-D4CF-4DB8-B706-AB2B1317E0FB}">
      <dgm:prSet/>
      <dgm:spPr/>
      <dgm:t>
        <a:bodyPr/>
        <a:lstStyle/>
        <a:p>
          <a:endParaRPr lang="en-US" sz="1000"/>
        </a:p>
      </dgm:t>
    </dgm:pt>
    <dgm:pt modelId="{7AEF8224-24A4-4BF6-800B-17E783A640C5}" type="sibTrans" cxnId="{03B64CF6-D4CF-4DB8-B706-AB2B1317E0FB}">
      <dgm:prSet/>
      <dgm:spPr/>
      <dgm:t>
        <a:bodyPr/>
        <a:lstStyle/>
        <a:p>
          <a:endParaRPr lang="en-US" sz="1000"/>
        </a:p>
      </dgm:t>
    </dgm:pt>
    <dgm:pt modelId="{B1F2EC48-51F0-486F-90B6-EE7A850BE55F}">
      <dgm:prSet custT="1"/>
      <dgm:spPr/>
      <dgm:t>
        <a:bodyPr/>
        <a:lstStyle/>
        <a:p>
          <a:r>
            <a:rPr lang="en-US" sz="1100" b="0">
              <a:solidFill>
                <a:schemeClr val="tx1"/>
              </a:solidFill>
              <a:latin typeface="Oswald Light"/>
              <a:ea typeface="+mn-ea"/>
              <a:cs typeface="+mn-cs"/>
            </a:rPr>
            <a:t>Engaged DNA, local medical + regulatory to establish NNA influencer SOP</a:t>
          </a:r>
        </a:p>
      </dgm:t>
    </dgm:pt>
    <dgm:pt modelId="{2E523636-17F6-4A54-84A0-16C415D549FC}" type="parTrans" cxnId="{006A93FC-0FE0-4D8B-817A-3BD5A7D24D21}">
      <dgm:prSet/>
      <dgm:spPr/>
      <dgm:t>
        <a:bodyPr/>
        <a:lstStyle/>
        <a:p>
          <a:endParaRPr lang="en-US" sz="1000"/>
        </a:p>
      </dgm:t>
    </dgm:pt>
    <dgm:pt modelId="{22EE5593-6B70-42C5-A92C-986D08CBB529}" type="sibTrans" cxnId="{006A93FC-0FE0-4D8B-817A-3BD5A7D24D21}">
      <dgm:prSet/>
      <dgm:spPr/>
      <dgm:t>
        <a:bodyPr/>
        <a:lstStyle/>
        <a:p>
          <a:endParaRPr lang="en-US" sz="1000"/>
        </a:p>
      </dgm:t>
    </dgm:pt>
    <dgm:pt modelId="{37ADF5F5-69EA-408D-8295-39B551D9D560}">
      <dgm:prSet custT="1"/>
      <dgm:spPr/>
      <dgm:t>
        <a:bodyPr/>
        <a:lstStyle/>
        <a:p>
          <a:endParaRPr lang="en-US" sz="1100" b="0">
            <a:solidFill>
              <a:schemeClr val="tx1"/>
            </a:solidFill>
            <a:latin typeface="Oswald Light"/>
            <a:ea typeface="+mn-ea"/>
            <a:cs typeface="+mn-cs"/>
          </a:endParaRPr>
        </a:p>
      </dgm:t>
    </dgm:pt>
    <dgm:pt modelId="{79549931-6993-45CB-987C-1A87BF4E1AC2}" type="parTrans" cxnId="{3B07228F-2757-4614-A050-EE008BC577F0}">
      <dgm:prSet/>
      <dgm:spPr/>
      <dgm:t>
        <a:bodyPr/>
        <a:lstStyle/>
        <a:p>
          <a:endParaRPr lang="en-US" sz="1000"/>
        </a:p>
      </dgm:t>
    </dgm:pt>
    <dgm:pt modelId="{C76DA5E8-92C1-43B2-844E-EFF6E0ECCB03}" type="sibTrans" cxnId="{3B07228F-2757-4614-A050-EE008BC577F0}">
      <dgm:prSet/>
      <dgm:spPr/>
      <dgm:t>
        <a:bodyPr/>
        <a:lstStyle/>
        <a:p>
          <a:endParaRPr lang="en-US" sz="1000"/>
        </a:p>
      </dgm:t>
    </dgm:pt>
    <dgm:pt modelId="{51D82483-111B-4D6E-A1B9-3B0030D23551}">
      <dgm:prSet custT="1"/>
      <dgm:spPr/>
      <dgm:t>
        <a:bodyPr/>
        <a:lstStyle/>
        <a:p>
          <a:r>
            <a:rPr lang="en-US" sz="1100" b="0">
              <a:solidFill>
                <a:schemeClr val="tx1"/>
              </a:solidFill>
              <a:latin typeface="Oswald Light"/>
              <a:ea typeface="+mn-ea"/>
              <a:cs typeface="+mn-cs"/>
            </a:rPr>
            <a:t>CLEVER identified influencers w/</a:t>
          </a:r>
          <a:r>
            <a:rPr lang="en-US" sz="1100" b="0" err="1">
              <a:solidFill>
                <a:schemeClr val="tx1"/>
              </a:solidFill>
              <a:latin typeface="Oswald Light"/>
              <a:ea typeface="+mn-ea"/>
              <a:cs typeface="+mn-cs"/>
            </a:rPr>
            <a:t>i</a:t>
          </a:r>
          <a:r>
            <a:rPr lang="en-US" sz="1100" b="0">
              <a:solidFill>
                <a:schemeClr val="tx1"/>
              </a:solidFill>
              <a:latin typeface="Oswald Light"/>
              <a:ea typeface="+mn-ea"/>
              <a:cs typeface="+mn-cs"/>
            </a:rPr>
            <a:t> own network; medical and marketing approved based on set of criteria</a:t>
          </a:r>
        </a:p>
      </dgm:t>
    </dgm:pt>
    <dgm:pt modelId="{17D3872B-F89E-4178-B2B0-B5F500DFFD0F}" type="parTrans" cxnId="{939B8E8A-8DB1-4F36-9221-568BFCCC0FEB}">
      <dgm:prSet/>
      <dgm:spPr/>
      <dgm:t>
        <a:bodyPr/>
        <a:lstStyle/>
        <a:p>
          <a:endParaRPr lang="en-US" sz="1000"/>
        </a:p>
      </dgm:t>
    </dgm:pt>
    <dgm:pt modelId="{BF63D6AA-A49E-43F2-86A7-A79C164107AE}" type="sibTrans" cxnId="{939B8E8A-8DB1-4F36-9221-568BFCCC0FEB}">
      <dgm:prSet/>
      <dgm:spPr/>
      <dgm:t>
        <a:bodyPr/>
        <a:lstStyle/>
        <a:p>
          <a:endParaRPr lang="en-US" sz="1000"/>
        </a:p>
      </dgm:t>
    </dgm:pt>
    <dgm:pt modelId="{C30D6577-5D64-4139-880C-5D427C3BD15A}">
      <dgm:prSet custT="1"/>
      <dgm:spPr/>
      <dgm:t>
        <a:bodyPr/>
        <a:lstStyle/>
        <a:p>
          <a:endParaRPr lang="en-US" sz="1100" b="0">
            <a:solidFill>
              <a:schemeClr val="tx1"/>
            </a:solidFill>
            <a:latin typeface="Oswald Light"/>
            <a:ea typeface="+mn-ea"/>
            <a:cs typeface="+mn-cs"/>
          </a:endParaRPr>
        </a:p>
      </dgm:t>
    </dgm:pt>
    <dgm:pt modelId="{F388D83C-5DFC-4739-AEE6-0256254304D6}" type="parTrans" cxnId="{DEFA0A6E-E987-4D5C-B3DA-0A35E4E8A172}">
      <dgm:prSet/>
      <dgm:spPr/>
      <dgm:t>
        <a:bodyPr/>
        <a:lstStyle/>
        <a:p>
          <a:endParaRPr lang="en-US" sz="1000"/>
        </a:p>
      </dgm:t>
    </dgm:pt>
    <dgm:pt modelId="{3C8A8D5D-2860-43AF-B499-A3C4EC21FA29}" type="sibTrans" cxnId="{DEFA0A6E-E987-4D5C-B3DA-0A35E4E8A172}">
      <dgm:prSet/>
      <dgm:spPr/>
      <dgm:t>
        <a:bodyPr/>
        <a:lstStyle/>
        <a:p>
          <a:endParaRPr lang="en-US" sz="1000"/>
        </a:p>
      </dgm:t>
    </dgm:pt>
    <dgm:pt modelId="{3C5A6107-F9C4-467C-B26A-D9DEED1DDC27}">
      <dgm:prSet custT="1"/>
      <dgm:spPr/>
      <dgm:t>
        <a:bodyPr/>
        <a:lstStyle/>
        <a:p>
          <a:r>
            <a:rPr lang="en-US" sz="1100" b="0">
              <a:solidFill>
                <a:schemeClr val="tx1"/>
              </a:solidFill>
              <a:latin typeface="Oswald Light"/>
              <a:ea typeface="+mn-ea"/>
              <a:cs typeface="+mn-cs"/>
            </a:rPr>
            <a:t>Fortini education packs sent to influencers</a:t>
          </a:r>
        </a:p>
      </dgm:t>
    </dgm:pt>
    <dgm:pt modelId="{7974969A-F010-4B7C-889A-DEFBFD93EE23}" type="parTrans" cxnId="{EC3A0337-95D7-4688-9CA4-B11E3A3215BD}">
      <dgm:prSet/>
      <dgm:spPr/>
      <dgm:t>
        <a:bodyPr/>
        <a:lstStyle/>
        <a:p>
          <a:endParaRPr lang="en-US" sz="1000"/>
        </a:p>
      </dgm:t>
    </dgm:pt>
    <dgm:pt modelId="{5B755AA2-921D-4BC9-A3CE-393AEE237A51}" type="sibTrans" cxnId="{EC3A0337-95D7-4688-9CA4-B11E3A3215BD}">
      <dgm:prSet/>
      <dgm:spPr/>
      <dgm:t>
        <a:bodyPr/>
        <a:lstStyle/>
        <a:p>
          <a:endParaRPr lang="en-US" sz="1000"/>
        </a:p>
      </dgm:t>
    </dgm:pt>
    <dgm:pt modelId="{1A712AB0-3A45-4EB4-AEF9-3184CD2BF5E7}">
      <dgm:prSet phldr="0"/>
      <dgm:spPr/>
      <dgm:t>
        <a:bodyPr/>
        <a:lstStyle/>
        <a:p>
          <a:endParaRPr lang="en-US" b="0">
            <a:latin typeface="Oswald SemiBold"/>
            <a:cs typeface="Calibri"/>
          </a:endParaRPr>
        </a:p>
      </dgm:t>
    </dgm:pt>
    <dgm:pt modelId="{522B5F57-5F27-45C7-9F4C-2C9156731CBA}" type="parTrans" cxnId="{1269FE65-125A-4E58-B699-1B9BC24EB9BD}">
      <dgm:prSet/>
      <dgm:spPr/>
    </dgm:pt>
    <dgm:pt modelId="{4C565E54-EB51-4737-A068-91C860603E49}" type="sibTrans" cxnId="{1269FE65-125A-4E58-B699-1B9BC24EB9BD}">
      <dgm:prSet/>
      <dgm:spPr/>
    </dgm:pt>
    <dgm:pt modelId="{A8A022A0-3F59-4515-BE95-F86B6B9BC887}" type="pres">
      <dgm:prSet presAssocID="{CD66566F-9400-4D74-B9E3-7312E1635C14}" presName="Name0" presStyleCnt="0">
        <dgm:presLayoutVars>
          <dgm:dir/>
          <dgm:animLvl val="lvl"/>
          <dgm:resizeHandles val="exact"/>
        </dgm:presLayoutVars>
      </dgm:prSet>
      <dgm:spPr/>
    </dgm:pt>
    <dgm:pt modelId="{C43E934F-E11B-4ED3-A7D1-37EF5785AA1D}" type="pres">
      <dgm:prSet presAssocID="{D16AFF14-D0FA-4FBF-8788-752E54CFCECE}" presName="composite" presStyleCnt="0"/>
      <dgm:spPr/>
    </dgm:pt>
    <dgm:pt modelId="{04296E20-5F30-42E0-A8A3-D7F7CEA2C362}" type="pres">
      <dgm:prSet presAssocID="{D16AFF14-D0FA-4FBF-8788-752E54CFCECE}" presName="parTx" presStyleLbl="alignNode1" presStyleIdx="0" presStyleCnt="4">
        <dgm:presLayoutVars>
          <dgm:chMax val="0"/>
          <dgm:chPref val="0"/>
          <dgm:bulletEnabled val="1"/>
        </dgm:presLayoutVars>
      </dgm:prSet>
      <dgm:spPr/>
    </dgm:pt>
    <dgm:pt modelId="{D7D51728-2BF5-4179-BC60-D6E1FAB47445}" type="pres">
      <dgm:prSet presAssocID="{D16AFF14-D0FA-4FBF-8788-752E54CFCECE}" presName="desTx" presStyleLbl="alignAccFollowNode1" presStyleIdx="0" presStyleCnt="4">
        <dgm:presLayoutVars>
          <dgm:bulletEnabled val="1"/>
        </dgm:presLayoutVars>
      </dgm:prSet>
      <dgm:spPr/>
    </dgm:pt>
    <dgm:pt modelId="{D2EBE97E-AEDC-4DEE-BC00-CC498B1F72F4}" type="pres">
      <dgm:prSet presAssocID="{CA844F7C-19D2-4269-9670-5FD7523595C8}" presName="space" presStyleCnt="0"/>
      <dgm:spPr/>
    </dgm:pt>
    <dgm:pt modelId="{2616FB71-1A18-4005-B3B1-895C7B83C0DA}" type="pres">
      <dgm:prSet presAssocID="{FA3FECEE-6A91-4B04-A75D-E874D3C13B2C}" presName="composite" presStyleCnt="0"/>
      <dgm:spPr/>
    </dgm:pt>
    <dgm:pt modelId="{847E0646-BC56-4AFC-B958-D1C640DDAB58}" type="pres">
      <dgm:prSet presAssocID="{FA3FECEE-6A91-4B04-A75D-E874D3C13B2C}" presName="parTx" presStyleLbl="alignNode1" presStyleIdx="1" presStyleCnt="4">
        <dgm:presLayoutVars>
          <dgm:chMax val="0"/>
          <dgm:chPref val="0"/>
          <dgm:bulletEnabled val="1"/>
        </dgm:presLayoutVars>
      </dgm:prSet>
      <dgm:spPr/>
    </dgm:pt>
    <dgm:pt modelId="{994E4F68-C6DE-4A37-A84B-A102E08F1417}" type="pres">
      <dgm:prSet presAssocID="{FA3FECEE-6A91-4B04-A75D-E874D3C13B2C}" presName="desTx" presStyleLbl="alignAccFollowNode1" presStyleIdx="1" presStyleCnt="4">
        <dgm:presLayoutVars>
          <dgm:bulletEnabled val="1"/>
        </dgm:presLayoutVars>
      </dgm:prSet>
      <dgm:spPr/>
    </dgm:pt>
    <dgm:pt modelId="{BB15FB58-F50F-4881-A63E-63B6FE4C015E}" type="pres">
      <dgm:prSet presAssocID="{F5A50C78-C36F-4572-ACF4-3BEF74A32EDE}" presName="space" presStyleCnt="0"/>
      <dgm:spPr/>
    </dgm:pt>
    <dgm:pt modelId="{1F62AD4E-E5C9-42AF-8B64-897D44099FB0}" type="pres">
      <dgm:prSet presAssocID="{8A1241B1-7A9A-453D-9628-39834F92903D}" presName="composite" presStyleCnt="0"/>
      <dgm:spPr/>
    </dgm:pt>
    <dgm:pt modelId="{0F6A9118-8FA3-458E-B901-0D08D94AB789}" type="pres">
      <dgm:prSet presAssocID="{8A1241B1-7A9A-453D-9628-39834F92903D}" presName="parTx" presStyleLbl="alignNode1" presStyleIdx="2" presStyleCnt="4" custLinFactNeighborX="-175">
        <dgm:presLayoutVars>
          <dgm:chMax val="0"/>
          <dgm:chPref val="0"/>
          <dgm:bulletEnabled val="1"/>
        </dgm:presLayoutVars>
      </dgm:prSet>
      <dgm:spPr/>
    </dgm:pt>
    <dgm:pt modelId="{03A98643-BEE6-459D-A96B-E257AE00D6F7}" type="pres">
      <dgm:prSet presAssocID="{8A1241B1-7A9A-453D-9628-39834F92903D}" presName="desTx" presStyleLbl="alignAccFollowNode1" presStyleIdx="2" presStyleCnt="4">
        <dgm:presLayoutVars>
          <dgm:bulletEnabled val="1"/>
        </dgm:presLayoutVars>
      </dgm:prSet>
      <dgm:spPr/>
    </dgm:pt>
    <dgm:pt modelId="{C34F89C1-6F54-4E61-90A3-25D5DA872799}" type="pres">
      <dgm:prSet presAssocID="{D8167470-35F2-4391-A57A-1167ACD3C2D7}" presName="space" presStyleCnt="0"/>
      <dgm:spPr/>
    </dgm:pt>
    <dgm:pt modelId="{012CD909-F5F4-4DEF-A275-C6E4BD8DC0EF}" type="pres">
      <dgm:prSet presAssocID="{9801C0AB-6E98-4E2A-B67B-B45455992DC2}" presName="composite" presStyleCnt="0"/>
      <dgm:spPr/>
    </dgm:pt>
    <dgm:pt modelId="{0BEF850B-34FA-441A-81EC-8A68DF035EC7}" type="pres">
      <dgm:prSet presAssocID="{9801C0AB-6E98-4E2A-B67B-B45455992DC2}" presName="parTx" presStyleLbl="alignNode1" presStyleIdx="3" presStyleCnt="4">
        <dgm:presLayoutVars>
          <dgm:chMax val="0"/>
          <dgm:chPref val="0"/>
          <dgm:bulletEnabled val="1"/>
        </dgm:presLayoutVars>
      </dgm:prSet>
      <dgm:spPr/>
    </dgm:pt>
    <dgm:pt modelId="{59111403-317E-45BE-9E66-355EDFB32CAB}" type="pres">
      <dgm:prSet presAssocID="{9801C0AB-6E98-4E2A-B67B-B45455992DC2}" presName="desTx" presStyleLbl="alignAccFollowNode1" presStyleIdx="3" presStyleCnt="4">
        <dgm:presLayoutVars>
          <dgm:bulletEnabled val="1"/>
        </dgm:presLayoutVars>
      </dgm:prSet>
      <dgm:spPr/>
    </dgm:pt>
  </dgm:ptLst>
  <dgm:cxnLst>
    <dgm:cxn modelId="{CB2E0203-3AEB-4372-ABBB-3E7E4E7B5B56}" srcId="{D16AFF14-D0FA-4FBF-8788-752E54CFCECE}" destId="{64BFC0E8-79D5-4E00-BFFF-FF9F9C912DEC}" srcOrd="2" destOrd="0" parTransId="{38ACFE62-AC9C-4C4F-BC2F-3F44F77851FA}" sibTransId="{BF515649-E7E9-4104-ADE7-5FE241B5C5C2}"/>
    <dgm:cxn modelId="{4D0AD905-ABF8-4F4E-8840-382C35B78F14}" type="presOf" srcId="{29EA5D6E-C1F4-4A90-94BA-8E659C0D1AA9}" destId="{994E4F68-C6DE-4A37-A84B-A102E08F1417}" srcOrd="0" destOrd="6" presId="urn:microsoft.com/office/officeart/2005/8/layout/hList1"/>
    <dgm:cxn modelId="{DE990C08-4236-4FDF-860A-728BB4019E74}" srcId="{9801C0AB-6E98-4E2A-B67B-B45455992DC2}" destId="{A7E1D447-7D46-4388-9183-56DC8846A185}" srcOrd="2" destOrd="0" parTransId="{3FA46118-8897-4C1D-9DEC-B28DDF1D5DDF}" sibTransId="{1AB83433-109E-45E4-A18B-42311E3DA987}"/>
    <dgm:cxn modelId="{2E70C10C-63EC-4E18-8287-3103DD3AF291}" srcId="{8A1241B1-7A9A-453D-9628-39834F92903D}" destId="{4191DA06-CCFD-4888-B545-131C41BD1CD5}" srcOrd="2" destOrd="0" parTransId="{B43EBA07-6E5B-4E6E-8D76-C86C2EF6600E}" sibTransId="{183772E8-C139-4BC0-9F06-3F9F00B6C4E9}"/>
    <dgm:cxn modelId="{4197FB0C-3920-43F0-90AB-9C453EFE6A1D}" type="presOf" srcId="{4191DA06-CCFD-4888-B545-131C41BD1CD5}" destId="{03A98643-BEE6-459D-A96B-E257AE00D6F7}" srcOrd="0" destOrd="2" presId="urn:microsoft.com/office/officeart/2005/8/layout/hList1"/>
    <dgm:cxn modelId="{54DD880E-15E0-4656-9764-25EFEB28D73E}" type="presOf" srcId="{594A98E5-6673-4BF8-A3E1-77409A1063EC}" destId="{994E4F68-C6DE-4A37-A84B-A102E08F1417}" srcOrd="0" destOrd="0" presId="urn:microsoft.com/office/officeart/2005/8/layout/hList1"/>
    <dgm:cxn modelId="{7CA1710F-461E-44CF-A2A8-7572ABE56A41}" srcId="{CD66566F-9400-4D74-B9E3-7312E1635C14}" destId="{D16AFF14-D0FA-4FBF-8788-752E54CFCECE}" srcOrd="0" destOrd="0" parTransId="{763ECB74-A937-407E-8733-D5DABB2C319A}" sibTransId="{CA844F7C-19D2-4269-9670-5FD7523595C8}"/>
    <dgm:cxn modelId="{EBD4A211-5584-40CB-896A-7741AA970FF7}" srcId="{CD66566F-9400-4D74-B9E3-7312E1635C14}" destId="{9801C0AB-6E98-4E2A-B67B-B45455992DC2}" srcOrd="3" destOrd="0" parTransId="{9735DD48-46F6-448F-B111-90622DD9F8E9}" sibTransId="{FE72B752-AADE-4837-964D-D8CBDA910C5C}"/>
    <dgm:cxn modelId="{95B1B214-9261-4D71-9971-E6D6407716F5}" srcId="{D16AFF14-D0FA-4FBF-8788-752E54CFCECE}" destId="{6B87838E-53BA-40CF-A9CB-D74010E15EB3}" srcOrd="0" destOrd="0" parTransId="{82475400-2E0D-4FD0-8DDA-EB793B15AA4E}" sibTransId="{B741368E-3390-41D6-8F41-028649D9712C}"/>
    <dgm:cxn modelId="{6E39EB1F-09E4-4A86-9AFC-CC6370D06FA3}" type="presOf" srcId="{CD66566F-9400-4D74-B9E3-7312E1635C14}" destId="{A8A022A0-3F59-4515-BE95-F86B6B9BC887}" srcOrd="0" destOrd="0" presId="urn:microsoft.com/office/officeart/2005/8/layout/hList1"/>
    <dgm:cxn modelId="{5694C821-B750-4D76-BD7A-604078191DB3}" srcId="{D16AFF14-D0FA-4FBF-8788-752E54CFCECE}" destId="{1F8BFA6F-A2D3-4F29-8294-A1CFA4A54E28}" srcOrd="3" destOrd="0" parTransId="{76368A3B-F859-4021-9934-E1CCFC8712CB}" sibTransId="{E74C6D41-2DA1-4BBF-B382-EBD1EF6764EB}"/>
    <dgm:cxn modelId="{471F412D-91BB-431C-B67E-19DB2E0202A7}" srcId="{FA3FECEE-6A91-4B04-A75D-E874D3C13B2C}" destId="{6B0259DB-3334-4E39-B551-2074E65C611D}" srcOrd="2" destOrd="0" parTransId="{668B072A-2F30-41E9-826E-9E599287EAA2}" sibTransId="{2021E4F9-B5E6-4409-A206-496BF388F705}"/>
    <dgm:cxn modelId="{98FBEF2F-750A-433E-AE3C-32B65312C3E1}" srcId="{FA3FECEE-6A91-4B04-A75D-E874D3C13B2C}" destId="{29EA5D6E-C1F4-4A90-94BA-8E659C0D1AA9}" srcOrd="6" destOrd="0" parTransId="{499340A6-C249-4901-BAF2-50E00C3DA0A3}" sibTransId="{3F32E34B-2BD5-4C9C-A17A-2386C0C64B03}"/>
    <dgm:cxn modelId="{EC3A0337-95D7-4688-9CA4-B11E3A3215BD}" srcId="{9801C0AB-6E98-4E2A-B67B-B45455992DC2}" destId="{3C5A6107-F9C4-467C-B26A-D9DEED1DDC27}" srcOrd="8" destOrd="0" parTransId="{7974969A-F010-4B7C-889A-DEFBFD93EE23}" sibTransId="{5B755AA2-921D-4BC9-A3CE-393AEE237A51}"/>
    <dgm:cxn modelId="{BE3B663D-88E1-4909-968E-5458E0F6C37F}" type="presOf" srcId="{37ADF5F5-69EA-408D-8295-39B551D9D560}" destId="{59111403-317E-45BE-9E66-355EDFB32CAB}" srcOrd="0" destOrd="5" presId="urn:microsoft.com/office/officeart/2005/8/layout/hList1"/>
    <dgm:cxn modelId="{8AE14F5E-E3B1-482B-BFE2-9523900AF703}" srcId="{CD66566F-9400-4D74-B9E3-7312E1635C14}" destId="{8A1241B1-7A9A-453D-9628-39834F92903D}" srcOrd="2" destOrd="0" parTransId="{72970B03-AD3D-4830-AF82-9EE070C0F156}" sibTransId="{D8167470-35F2-4391-A57A-1167ACD3C2D7}"/>
    <dgm:cxn modelId="{30666761-3BFF-4A6A-86AF-42C7BD395B88}" type="presOf" srcId="{4E21E73C-991A-46C2-AEBC-61A085900221}" destId="{994E4F68-C6DE-4A37-A84B-A102E08F1417}" srcOrd="0" destOrd="4" presId="urn:microsoft.com/office/officeart/2005/8/layout/hList1"/>
    <dgm:cxn modelId="{68EE3944-F355-41DE-8B8C-437FBDD25F87}" type="presOf" srcId="{6B87838E-53BA-40CF-A9CB-D74010E15EB3}" destId="{D7D51728-2BF5-4179-BC60-D6E1FAB47445}" srcOrd="0" destOrd="0" presId="urn:microsoft.com/office/officeart/2005/8/layout/hList1"/>
    <dgm:cxn modelId="{757AD864-0A23-4AAF-AF66-95A0FE3DD517}" srcId="{FA3FECEE-6A91-4B04-A75D-E874D3C13B2C}" destId="{4E21E73C-991A-46C2-AEBC-61A085900221}" srcOrd="4" destOrd="0" parTransId="{28C414EE-0E51-48C7-AC56-142ED88BD3E1}" sibTransId="{61E31F3C-B117-48F5-A56A-A4996BED200E}"/>
    <dgm:cxn modelId="{2A7B0E45-C523-4761-9811-F10788DACA18}" srcId="{8A1241B1-7A9A-453D-9628-39834F92903D}" destId="{846056A2-C411-43D6-8DE0-6625FB190332}" srcOrd="1" destOrd="0" parTransId="{6DF0C5D6-535E-4F68-9B9E-2D3CD3D5C6F9}" sibTransId="{A00FE950-34E3-43AC-A434-C827F4EA562A}"/>
    <dgm:cxn modelId="{1269FE65-125A-4E58-B699-1B9BC24EB9BD}" srcId="{FA3FECEE-6A91-4B04-A75D-E874D3C13B2C}" destId="{1A712AB0-3A45-4EB4-AEF9-3184CD2BF5E7}" srcOrd="1" destOrd="0" parTransId="{522B5F57-5F27-45C7-9F4C-2C9156731CBA}" sibTransId="{4C565E54-EB51-4737-A068-91C860603E49}"/>
    <dgm:cxn modelId="{E2DE9F66-4120-48A8-B9D9-0A5762C40A3E}" srcId="{8A1241B1-7A9A-453D-9628-39834F92903D}" destId="{CCD28854-7F44-4912-9007-E5BE2122707D}" srcOrd="0" destOrd="0" parTransId="{76A5524D-95E6-4682-B3FC-1D98E9E8812C}" sibTransId="{744FEF91-3FF9-4180-A744-FB513ABDCE08}"/>
    <dgm:cxn modelId="{D6446347-9202-437F-B577-D346AABD0F97}" type="presOf" srcId="{8C78F392-C9FB-41E1-94AE-D29DCF958D19}" destId="{994E4F68-C6DE-4A37-A84B-A102E08F1417}" srcOrd="0" destOrd="3" presId="urn:microsoft.com/office/officeart/2005/8/layout/hList1"/>
    <dgm:cxn modelId="{C1AADE67-FA64-4116-B5F3-C0904848C394}" type="presOf" srcId="{BA3EA214-495A-4BCA-903C-4635B207A387}" destId="{03A98643-BEE6-459D-A96B-E257AE00D6F7}" srcOrd="0" destOrd="3" presId="urn:microsoft.com/office/officeart/2005/8/layout/hList1"/>
    <dgm:cxn modelId="{6242714B-7619-4D4E-8CEF-FBE0E5A7BDB8}" type="presOf" srcId="{FBDAE251-0A6A-4FA5-88CF-58734E7BD538}" destId="{59111403-317E-45BE-9E66-355EDFB32CAB}" srcOrd="0" destOrd="0" presId="urn:microsoft.com/office/officeart/2005/8/layout/hList1"/>
    <dgm:cxn modelId="{DF3ACE6D-F094-4D26-806D-DC2403072082}" type="presOf" srcId="{34A7BD4C-CCE0-42CB-9895-A9FCB3C61FD2}" destId="{D7D51728-2BF5-4179-BC60-D6E1FAB47445}" srcOrd="0" destOrd="1" presId="urn:microsoft.com/office/officeart/2005/8/layout/hList1"/>
    <dgm:cxn modelId="{DEFA0A6E-E987-4D5C-B3DA-0A35E4E8A172}" srcId="{9801C0AB-6E98-4E2A-B67B-B45455992DC2}" destId="{C30D6577-5D64-4139-880C-5D427C3BD15A}" srcOrd="7" destOrd="0" parTransId="{F388D83C-5DFC-4739-AEE6-0256254304D6}" sibTransId="{3C8A8D5D-2860-43AF-B499-A3C4EC21FA29}"/>
    <dgm:cxn modelId="{82A2E94F-D58A-46DC-BFA9-57E10F46A69E}" type="presOf" srcId="{FA3FECEE-6A91-4B04-A75D-E874D3C13B2C}" destId="{847E0646-BC56-4AFC-B958-D1C640DDAB58}" srcOrd="0" destOrd="0" presId="urn:microsoft.com/office/officeart/2005/8/layout/hList1"/>
    <dgm:cxn modelId="{88D22870-2242-4773-A9C7-231EF457FAAD}" type="presOf" srcId="{51D82483-111B-4D6E-A1B9-3B0030D23551}" destId="{59111403-317E-45BE-9E66-355EDFB32CAB}" srcOrd="0" destOrd="6" presId="urn:microsoft.com/office/officeart/2005/8/layout/hList1"/>
    <dgm:cxn modelId="{A8A36370-0C54-46F2-B3C1-E7F717B8592D}" type="presOf" srcId="{DE061A6A-9F4F-4BC8-BDD6-28023889A266}" destId="{03A98643-BEE6-459D-A96B-E257AE00D6F7}" srcOrd="0" destOrd="4" presId="urn:microsoft.com/office/officeart/2005/8/layout/hList1"/>
    <dgm:cxn modelId="{49B2D171-84AB-4DAC-B5CA-A9A6B7361C82}" srcId="{FA3FECEE-6A91-4B04-A75D-E874D3C13B2C}" destId="{EE3A61A6-1A64-435C-AB79-6A1841A2EC35}" srcOrd="5" destOrd="0" parTransId="{853272EC-5D7B-43E6-9A52-125056E26084}" sibTransId="{74A3AEF3-C6AB-4638-9B2D-81B4A8BFB30D}"/>
    <dgm:cxn modelId="{B4E28F53-6444-4035-8FAF-E5232DF3EF02}" srcId="{8A1241B1-7A9A-453D-9628-39834F92903D}" destId="{DE061A6A-9F4F-4BC8-BDD6-28023889A266}" srcOrd="4" destOrd="0" parTransId="{80483772-8F60-4B9E-9282-F18678EC4C27}" sibTransId="{700EDAFD-2048-4937-BA20-FE62DAD8DEA5}"/>
    <dgm:cxn modelId="{C5BE4956-87F7-4E71-BB1C-F42DE6D5439D}" type="presOf" srcId="{B1F2EC48-51F0-486F-90B6-EE7A850BE55F}" destId="{59111403-317E-45BE-9E66-355EDFB32CAB}" srcOrd="0" destOrd="4" presId="urn:microsoft.com/office/officeart/2005/8/layout/hList1"/>
    <dgm:cxn modelId="{D0729D78-8729-43C7-BA87-B018B0571E07}" type="presOf" srcId="{D16AFF14-D0FA-4FBF-8788-752E54CFCECE}" destId="{04296E20-5F30-42E0-A8A3-D7F7CEA2C362}" srcOrd="0" destOrd="0" presId="urn:microsoft.com/office/officeart/2005/8/layout/hList1"/>
    <dgm:cxn modelId="{63FE805A-590E-4F3D-9132-F038C094D6E4}" type="presOf" srcId="{EE3A61A6-1A64-435C-AB79-6A1841A2EC35}" destId="{994E4F68-C6DE-4A37-A84B-A102E08F1417}" srcOrd="0" destOrd="5" presId="urn:microsoft.com/office/officeart/2005/8/layout/hList1"/>
    <dgm:cxn modelId="{0DEA3283-F1C8-4AAC-9009-669513DD5D29}" type="presOf" srcId="{C30D6577-5D64-4139-880C-5D427C3BD15A}" destId="{59111403-317E-45BE-9E66-355EDFB32CAB}" srcOrd="0" destOrd="7" presId="urn:microsoft.com/office/officeart/2005/8/layout/hList1"/>
    <dgm:cxn modelId="{6610F885-70EA-4279-A5EA-E11FCE73835A}" type="presOf" srcId="{9801C0AB-6E98-4E2A-B67B-B45455992DC2}" destId="{0BEF850B-34FA-441A-81EC-8A68DF035EC7}" srcOrd="0" destOrd="0" presId="urn:microsoft.com/office/officeart/2005/8/layout/hList1"/>
    <dgm:cxn modelId="{939B8E8A-8DB1-4F36-9221-568BFCCC0FEB}" srcId="{9801C0AB-6E98-4E2A-B67B-B45455992DC2}" destId="{51D82483-111B-4D6E-A1B9-3B0030D23551}" srcOrd="6" destOrd="0" parTransId="{17D3872B-F89E-4178-B2B0-B5F500DFFD0F}" sibTransId="{BF63D6AA-A49E-43F2-86A7-A79C164107AE}"/>
    <dgm:cxn modelId="{3DD0DB8D-24B7-4FEA-801C-8E809E1D8F19}" type="presOf" srcId="{3C5A6107-F9C4-467C-B26A-D9DEED1DDC27}" destId="{59111403-317E-45BE-9E66-355EDFB32CAB}" srcOrd="0" destOrd="8" presId="urn:microsoft.com/office/officeart/2005/8/layout/hList1"/>
    <dgm:cxn modelId="{BC33098F-7C19-4EAB-8C36-B870CBE7A790}" type="presOf" srcId="{6B0259DB-3334-4E39-B551-2074E65C611D}" destId="{994E4F68-C6DE-4A37-A84B-A102E08F1417}" srcOrd="0" destOrd="2" presId="urn:microsoft.com/office/officeart/2005/8/layout/hList1"/>
    <dgm:cxn modelId="{3B07228F-2757-4614-A050-EE008BC577F0}" srcId="{9801C0AB-6E98-4E2A-B67B-B45455992DC2}" destId="{37ADF5F5-69EA-408D-8295-39B551D9D560}" srcOrd="5" destOrd="0" parTransId="{79549931-6993-45CB-987C-1A87BF4E1AC2}" sibTransId="{C76DA5E8-92C1-43B2-844E-EFF6E0ECCB03}"/>
    <dgm:cxn modelId="{1EDD588F-5C15-4274-8636-9D94009F36B0}" type="presOf" srcId="{E3510A97-5326-453A-A83B-92F8293CB981}" destId="{59111403-317E-45BE-9E66-355EDFB32CAB}" srcOrd="0" destOrd="3" presId="urn:microsoft.com/office/officeart/2005/8/layout/hList1"/>
    <dgm:cxn modelId="{85ABA08F-5F04-4B55-9276-5368D302CFBF}" srcId="{FA3FECEE-6A91-4B04-A75D-E874D3C13B2C}" destId="{8C78F392-C9FB-41E1-94AE-D29DCF958D19}" srcOrd="3" destOrd="0" parTransId="{5AF406D7-3C56-4513-8D6D-79111517F6A8}" sibTransId="{AD4EE977-8F12-4932-A6C9-DC93E0BCB442}"/>
    <dgm:cxn modelId="{99479F92-1A33-4D35-B9EB-E610A3B2EC8B}" srcId="{D16AFF14-D0FA-4FBF-8788-752E54CFCECE}" destId="{34A7BD4C-CCE0-42CB-9895-A9FCB3C61FD2}" srcOrd="1" destOrd="0" parTransId="{2A326363-45DD-454E-A806-C0666E01F6C0}" sibTransId="{AC34F5E2-9D1C-4712-A4D0-520C0E154CE5}"/>
    <dgm:cxn modelId="{72C426A8-D4A9-49AE-BF05-2C3EABE0E755}" type="presOf" srcId="{CCD28854-7F44-4912-9007-E5BE2122707D}" destId="{03A98643-BEE6-459D-A96B-E257AE00D6F7}" srcOrd="0" destOrd="0" presId="urn:microsoft.com/office/officeart/2005/8/layout/hList1"/>
    <dgm:cxn modelId="{54E6B2A9-D90E-4AB0-B012-CF40C4B732F8}" type="presOf" srcId="{1F8BFA6F-A2D3-4F29-8294-A1CFA4A54E28}" destId="{D7D51728-2BF5-4179-BC60-D6E1FAB47445}" srcOrd="0" destOrd="3" presId="urn:microsoft.com/office/officeart/2005/8/layout/hList1"/>
    <dgm:cxn modelId="{9C1F0CB5-99BC-473F-9F45-EAD319442885}" type="presOf" srcId="{64BFC0E8-79D5-4E00-BFFF-FF9F9C912DEC}" destId="{D7D51728-2BF5-4179-BC60-D6E1FAB47445}" srcOrd="0" destOrd="2" presId="urn:microsoft.com/office/officeart/2005/8/layout/hList1"/>
    <dgm:cxn modelId="{DFDAD7BB-D9B6-4149-817F-EA89869F66F0}" srcId="{9801C0AB-6E98-4E2A-B67B-B45455992DC2}" destId="{770FD962-A423-4E5B-8E9A-128BC701430C}" srcOrd="1" destOrd="0" parTransId="{AE5DEC2A-7A7E-4AF2-AB0C-2358C6FFCBCB}" sibTransId="{80FBCEDE-A152-4369-B326-D04521523FF7}"/>
    <dgm:cxn modelId="{115745BF-FA31-4FC7-B25A-9E605928F4D5}" srcId="{D16AFF14-D0FA-4FBF-8788-752E54CFCECE}" destId="{506062FD-0D25-4294-86C7-F36E4F19501C}" srcOrd="4" destOrd="0" parTransId="{346C1A51-CE77-4779-B344-9973FC3941EA}" sibTransId="{FC8AF94E-F11A-4157-ACC8-048B2845FFB5}"/>
    <dgm:cxn modelId="{C2FAF4BF-ADC0-40C2-853C-3FA69C2D5FB9}" type="presOf" srcId="{846056A2-C411-43D6-8DE0-6625FB190332}" destId="{03A98643-BEE6-459D-A96B-E257AE00D6F7}" srcOrd="0" destOrd="1" presId="urn:microsoft.com/office/officeart/2005/8/layout/hList1"/>
    <dgm:cxn modelId="{ED7153C4-2E5B-4390-AB6C-23231EE984C5}" type="presOf" srcId="{770FD962-A423-4E5B-8E9A-128BC701430C}" destId="{59111403-317E-45BE-9E66-355EDFB32CAB}" srcOrd="0" destOrd="1" presId="urn:microsoft.com/office/officeart/2005/8/layout/hList1"/>
    <dgm:cxn modelId="{B5E77EC5-C1A3-49EE-9D58-80417D880DDB}" type="presOf" srcId="{8A1241B1-7A9A-453D-9628-39834F92903D}" destId="{0F6A9118-8FA3-458E-B901-0D08D94AB789}" srcOrd="0" destOrd="0" presId="urn:microsoft.com/office/officeart/2005/8/layout/hList1"/>
    <dgm:cxn modelId="{87C557C6-0314-41E1-8C3E-B4059766C317}" type="presOf" srcId="{1A712AB0-3A45-4EB4-AEF9-3184CD2BF5E7}" destId="{994E4F68-C6DE-4A37-A84B-A102E08F1417}" srcOrd="0" destOrd="1" presId="urn:microsoft.com/office/officeart/2005/8/layout/hList1"/>
    <dgm:cxn modelId="{408CD2D3-CC29-4A70-8A0E-3954CDCECC8C}" srcId="{8A1241B1-7A9A-453D-9628-39834F92903D}" destId="{BA3EA214-495A-4BCA-903C-4635B207A387}" srcOrd="3" destOrd="0" parTransId="{2DC66857-60DB-4CE0-92D0-706ABD5EBD4C}" sibTransId="{5B52E2CC-77FB-4F88-8479-B8970AC904B3}"/>
    <dgm:cxn modelId="{EC008FD6-70BF-4067-A555-886625AF35F1}" srcId="{9801C0AB-6E98-4E2A-B67B-B45455992DC2}" destId="{FBDAE251-0A6A-4FA5-88CF-58734E7BD538}" srcOrd="0" destOrd="0" parTransId="{E507C8F4-83A4-4244-B1BC-5E03EB35CC4B}" sibTransId="{21D4D91A-44C0-487C-A901-CDA99D671B41}"/>
    <dgm:cxn modelId="{3459F4E5-EAAE-4CE4-BAAB-74D5DC201384}" srcId="{CD66566F-9400-4D74-B9E3-7312E1635C14}" destId="{FA3FECEE-6A91-4B04-A75D-E874D3C13B2C}" srcOrd="1" destOrd="0" parTransId="{E68CB2E0-7EFA-49A8-AB94-556EF007374D}" sibTransId="{F5A50C78-C36F-4572-ACF4-3BEF74A32EDE}"/>
    <dgm:cxn modelId="{A88548EF-5A30-4827-8EAF-4EC75D654FCB}" type="presOf" srcId="{A7E1D447-7D46-4388-9183-56DC8846A185}" destId="{59111403-317E-45BE-9E66-355EDFB32CAB}" srcOrd="0" destOrd="2" presId="urn:microsoft.com/office/officeart/2005/8/layout/hList1"/>
    <dgm:cxn modelId="{9635CAF1-2413-4E39-B5CB-49BE3F838D40}" type="presOf" srcId="{506062FD-0D25-4294-86C7-F36E4F19501C}" destId="{D7D51728-2BF5-4179-BC60-D6E1FAB47445}" srcOrd="0" destOrd="4" presId="urn:microsoft.com/office/officeart/2005/8/layout/hList1"/>
    <dgm:cxn modelId="{03B64CF6-D4CF-4DB8-B706-AB2B1317E0FB}" srcId="{9801C0AB-6E98-4E2A-B67B-B45455992DC2}" destId="{E3510A97-5326-453A-A83B-92F8293CB981}" srcOrd="3" destOrd="0" parTransId="{DBFE432D-5A82-4694-8D1E-0CF93897E225}" sibTransId="{7AEF8224-24A4-4BF6-800B-17E783A640C5}"/>
    <dgm:cxn modelId="{BB0F54FA-BACF-4B52-8591-761BB2C85184}" srcId="{FA3FECEE-6A91-4B04-A75D-E874D3C13B2C}" destId="{594A98E5-6673-4BF8-A3E1-77409A1063EC}" srcOrd="0" destOrd="0" parTransId="{453A23B5-E62F-4F00-B416-0661A315CEB2}" sibTransId="{3CF824FF-5DE6-45B8-898A-D7E242A37CE0}"/>
    <dgm:cxn modelId="{006A93FC-0FE0-4D8B-817A-3BD5A7D24D21}" srcId="{9801C0AB-6E98-4E2A-B67B-B45455992DC2}" destId="{B1F2EC48-51F0-486F-90B6-EE7A850BE55F}" srcOrd="4" destOrd="0" parTransId="{2E523636-17F6-4A54-84A0-16C415D549FC}" sibTransId="{22EE5593-6B70-42C5-A92C-986D08CBB529}"/>
    <dgm:cxn modelId="{5CD37493-AF88-4E62-83E0-776C87A32D10}" type="presParOf" srcId="{A8A022A0-3F59-4515-BE95-F86B6B9BC887}" destId="{C43E934F-E11B-4ED3-A7D1-37EF5785AA1D}" srcOrd="0" destOrd="0" presId="urn:microsoft.com/office/officeart/2005/8/layout/hList1"/>
    <dgm:cxn modelId="{12E1D2D7-0B7D-40EB-BE79-225DFFB501C2}" type="presParOf" srcId="{C43E934F-E11B-4ED3-A7D1-37EF5785AA1D}" destId="{04296E20-5F30-42E0-A8A3-D7F7CEA2C362}" srcOrd="0" destOrd="0" presId="urn:microsoft.com/office/officeart/2005/8/layout/hList1"/>
    <dgm:cxn modelId="{324E2887-65C7-4995-B628-D2A9D3C85FDD}" type="presParOf" srcId="{C43E934F-E11B-4ED3-A7D1-37EF5785AA1D}" destId="{D7D51728-2BF5-4179-BC60-D6E1FAB47445}" srcOrd="1" destOrd="0" presId="urn:microsoft.com/office/officeart/2005/8/layout/hList1"/>
    <dgm:cxn modelId="{0F58F6DB-A361-4CFB-947F-31ED2AE32226}" type="presParOf" srcId="{A8A022A0-3F59-4515-BE95-F86B6B9BC887}" destId="{D2EBE97E-AEDC-4DEE-BC00-CC498B1F72F4}" srcOrd="1" destOrd="0" presId="urn:microsoft.com/office/officeart/2005/8/layout/hList1"/>
    <dgm:cxn modelId="{A6E1788C-D353-4657-B287-22C347B3811E}" type="presParOf" srcId="{A8A022A0-3F59-4515-BE95-F86B6B9BC887}" destId="{2616FB71-1A18-4005-B3B1-895C7B83C0DA}" srcOrd="2" destOrd="0" presId="urn:microsoft.com/office/officeart/2005/8/layout/hList1"/>
    <dgm:cxn modelId="{7CFF1EF5-260C-4B0E-9A53-03CD1D34F577}" type="presParOf" srcId="{2616FB71-1A18-4005-B3B1-895C7B83C0DA}" destId="{847E0646-BC56-4AFC-B958-D1C640DDAB58}" srcOrd="0" destOrd="0" presId="urn:microsoft.com/office/officeart/2005/8/layout/hList1"/>
    <dgm:cxn modelId="{3B442163-2666-4586-B072-F1255F776CA0}" type="presParOf" srcId="{2616FB71-1A18-4005-B3B1-895C7B83C0DA}" destId="{994E4F68-C6DE-4A37-A84B-A102E08F1417}" srcOrd="1" destOrd="0" presId="urn:microsoft.com/office/officeart/2005/8/layout/hList1"/>
    <dgm:cxn modelId="{C92902B8-87BC-47E4-A5EB-A00C7590D0B5}" type="presParOf" srcId="{A8A022A0-3F59-4515-BE95-F86B6B9BC887}" destId="{BB15FB58-F50F-4881-A63E-63B6FE4C015E}" srcOrd="3" destOrd="0" presId="urn:microsoft.com/office/officeart/2005/8/layout/hList1"/>
    <dgm:cxn modelId="{B336E8D2-3B6E-4630-8640-E917D4D43910}" type="presParOf" srcId="{A8A022A0-3F59-4515-BE95-F86B6B9BC887}" destId="{1F62AD4E-E5C9-42AF-8B64-897D44099FB0}" srcOrd="4" destOrd="0" presId="urn:microsoft.com/office/officeart/2005/8/layout/hList1"/>
    <dgm:cxn modelId="{A96AA266-8C53-4B69-A84B-4E6DAB41EC6B}" type="presParOf" srcId="{1F62AD4E-E5C9-42AF-8B64-897D44099FB0}" destId="{0F6A9118-8FA3-458E-B901-0D08D94AB789}" srcOrd="0" destOrd="0" presId="urn:microsoft.com/office/officeart/2005/8/layout/hList1"/>
    <dgm:cxn modelId="{9DDF913B-2191-4B3C-8CCD-C04086C7121B}" type="presParOf" srcId="{1F62AD4E-E5C9-42AF-8B64-897D44099FB0}" destId="{03A98643-BEE6-459D-A96B-E257AE00D6F7}" srcOrd="1" destOrd="0" presId="urn:microsoft.com/office/officeart/2005/8/layout/hList1"/>
    <dgm:cxn modelId="{4448A691-6081-4EFD-9825-DFCA9B3CE28A}" type="presParOf" srcId="{A8A022A0-3F59-4515-BE95-F86B6B9BC887}" destId="{C34F89C1-6F54-4E61-90A3-25D5DA872799}" srcOrd="5" destOrd="0" presId="urn:microsoft.com/office/officeart/2005/8/layout/hList1"/>
    <dgm:cxn modelId="{C52DD4AF-8AF5-4215-8779-682ED962D3FC}" type="presParOf" srcId="{A8A022A0-3F59-4515-BE95-F86B6B9BC887}" destId="{012CD909-F5F4-4DEF-A275-C6E4BD8DC0EF}" srcOrd="6" destOrd="0" presId="urn:microsoft.com/office/officeart/2005/8/layout/hList1"/>
    <dgm:cxn modelId="{0A64237B-E2E4-41F2-B163-A98A57BD55D6}" type="presParOf" srcId="{012CD909-F5F4-4DEF-A275-C6E4BD8DC0EF}" destId="{0BEF850B-34FA-441A-81EC-8A68DF035EC7}" srcOrd="0" destOrd="0" presId="urn:microsoft.com/office/officeart/2005/8/layout/hList1"/>
    <dgm:cxn modelId="{206E768D-00A5-4539-9808-7C59B4BE7B47}" type="presParOf" srcId="{012CD909-F5F4-4DEF-A275-C6E4BD8DC0EF}" destId="{59111403-317E-45BE-9E66-355EDFB32CA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70DC8C-ABD3-4882-B974-A13779FF363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F528CB5-34C3-47A3-BF97-E5FE9453FD41}">
      <dgm:prSet phldrT="[Text]" custT="1"/>
      <dgm:spPr/>
      <dgm:t>
        <a:bodyPr/>
        <a:lstStyle/>
        <a:p>
          <a:r>
            <a:rPr lang="en-US" sz="1500" b="1" u="sng">
              <a:solidFill>
                <a:schemeClr val="bg1"/>
              </a:solidFill>
            </a:rPr>
            <a:t>Insight:</a:t>
          </a:r>
        </a:p>
        <a:p>
          <a:r>
            <a:rPr lang="en-US" sz="1500">
              <a:solidFill>
                <a:schemeClr val="bg1"/>
              </a:solidFill>
            </a:rPr>
            <a:t>Paid support results show strong interest from a more general consumer audience</a:t>
          </a:r>
        </a:p>
      </dgm:t>
    </dgm:pt>
    <dgm:pt modelId="{9264922A-5CB8-4B1F-9F48-D922C2D080DF}" type="parTrans" cxnId="{0F2A191B-FD75-4947-9002-772D8C6BD3F0}">
      <dgm:prSet/>
      <dgm:spPr/>
      <dgm:t>
        <a:bodyPr/>
        <a:lstStyle/>
        <a:p>
          <a:endParaRPr lang="en-US" sz="1500"/>
        </a:p>
      </dgm:t>
    </dgm:pt>
    <dgm:pt modelId="{D3981FDF-BC97-4645-B0E2-92D33615853E}" type="sibTrans" cxnId="{0F2A191B-FD75-4947-9002-772D8C6BD3F0}">
      <dgm:prSet/>
      <dgm:spPr/>
      <dgm:t>
        <a:bodyPr/>
        <a:lstStyle/>
        <a:p>
          <a:endParaRPr lang="en-US" sz="1500"/>
        </a:p>
      </dgm:t>
    </dgm:pt>
    <dgm:pt modelId="{DE8482A6-C9AF-4933-894E-09C1F1C85B84}">
      <dgm:prSet phldrT="[Text]" custT="1"/>
      <dgm:spPr/>
      <dgm:t>
        <a:bodyPr/>
        <a:lstStyle/>
        <a:p>
          <a:r>
            <a:rPr lang="en-US" sz="1500" b="1" u="sng">
              <a:solidFill>
                <a:schemeClr val="tx1"/>
              </a:solidFill>
            </a:rPr>
            <a:t>Action:</a:t>
          </a:r>
        </a:p>
      </dgm:t>
    </dgm:pt>
    <dgm:pt modelId="{AB0978DE-F21B-4F32-B6FF-073D3B639B85}" type="parTrans" cxnId="{D6339708-4074-47BE-9363-3F8B5C4CC80F}">
      <dgm:prSet/>
      <dgm:spPr/>
      <dgm:t>
        <a:bodyPr/>
        <a:lstStyle/>
        <a:p>
          <a:endParaRPr lang="en-US" sz="1500"/>
        </a:p>
      </dgm:t>
    </dgm:pt>
    <dgm:pt modelId="{D3E0F3A0-B5CA-4490-AEAD-283E2CD6A6D5}" type="sibTrans" cxnId="{D6339708-4074-47BE-9363-3F8B5C4CC80F}">
      <dgm:prSet/>
      <dgm:spPr/>
      <dgm:t>
        <a:bodyPr/>
        <a:lstStyle/>
        <a:p>
          <a:endParaRPr lang="en-US" sz="1500"/>
        </a:p>
      </dgm:t>
    </dgm:pt>
    <dgm:pt modelId="{38B30B15-1A94-4140-B5E8-F20E28CD04CD}">
      <dgm:prSet phldrT="[Text]" custT="1"/>
      <dgm:spPr/>
      <dgm:t>
        <a:bodyPr/>
        <a:lstStyle/>
        <a:p>
          <a:r>
            <a:rPr lang="en-US" sz="1500" b="1" u="sng"/>
            <a:t>Insight:</a:t>
          </a:r>
        </a:p>
        <a:p>
          <a:r>
            <a:rPr lang="en-US" sz="1500"/>
            <a:t>IG audience shows higher engagement in stories and videos vs. static images</a:t>
          </a:r>
        </a:p>
      </dgm:t>
    </dgm:pt>
    <dgm:pt modelId="{4185A8D4-A264-496C-AB23-ABAD253B8DF7}" type="parTrans" cxnId="{CBE17857-C710-4819-89A7-3E5AEA9E7C1D}">
      <dgm:prSet/>
      <dgm:spPr/>
      <dgm:t>
        <a:bodyPr/>
        <a:lstStyle/>
        <a:p>
          <a:endParaRPr lang="en-US" sz="1500"/>
        </a:p>
      </dgm:t>
    </dgm:pt>
    <dgm:pt modelId="{3B827485-4A87-4A27-AC40-9D99D28F6BA3}" type="sibTrans" cxnId="{CBE17857-C710-4819-89A7-3E5AEA9E7C1D}">
      <dgm:prSet/>
      <dgm:spPr/>
      <dgm:t>
        <a:bodyPr/>
        <a:lstStyle/>
        <a:p>
          <a:endParaRPr lang="en-US" sz="1500"/>
        </a:p>
      </dgm:t>
    </dgm:pt>
    <dgm:pt modelId="{D0EC0A8A-3A2F-434A-8745-369EDBC696CE}">
      <dgm:prSet phldrT="[Text]" custT="1"/>
      <dgm:spPr/>
      <dgm:t>
        <a:bodyPr/>
        <a:lstStyle/>
        <a:p>
          <a:pPr>
            <a:buFont typeface="Arial" panose="020B0604020202020204" pitchFamily="34" charset="0"/>
            <a:buChar char="•"/>
          </a:pPr>
          <a:r>
            <a:rPr lang="en-US" sz="1500">
              <a:solidFill>
                <a:schemeClr val="tx1"/>
              </a:solidFill>
            </a:rPr>
            <a:t>Consider leveraging video content such as Instagram reels to give audiences a real-life look into different use cases or to encourage creators to authentically share their thoughts on the formula</a:t>
          </a:r>
        </a:p>
      </dgm:t>
    </dgm:pt>
    <dgm:pt modelId="{A44BE5DA-A5A2-4B52-9BCA-8B5F7D620D6A}" type="parTrans" cxnId="{3638C7D1-18FD-4EDF-8236-B77FF5A6A63F}">
      <dgm:prSet/>
      <dgm:spPr/>
      <dgm:t>
        <a:bodyPr/>
        <a:lstStyle/>
        <a:p>
          <a:endParaRPr lang="en-US" sz="1500"/>
        </a:p>
      </dgm:t>
    </dgm:pt>
    <dgm:pt modelId="{5559FB7A-23BB-4D89-BA94-57F3A912C8C0}" type="sibTrans" cxnId="{3638C7D1-18FD-4EDF-8236-B77FF5A6A63F}">
      <dgm:prSet/>
      <dgm:spPr/>
      <dgm:t>
        <a:bodyPr/>
        <a:lstStyle/>
        <a:p>
          <a:endParaRPr lang="en-US" sz="1500"/>
        </a:p>
      </dgm:t>
    </dgm:pt>
    <dgm:pt modelId="{520CBFBE-3481-480A-BB09-7CBE8BD4DF54}">
      <dgm:prSet phldrT="[Text]" custT="1"/>
      <dgm:spPr/>
      <dgm:t>
        <a:bodyPr/>
        <a:lstStyle/>
        <a:p>
          <a:r>
            <a:rPr lang="en-US" sz="1500">
              <a:solidFill>
                <a:schemeClr val="tx1"/>
              </a:solidFill>
            </a:rPr>
            <a:t>Even though this program was intended for HCPs, able to engage directly with consumers</a:t>
          </a:r>
        </a:p>
      </dgm:t>
    </dgm:pt>
    <dgm:pt modelId="{C3AE97F7-294D-4EB9-B478-2FCA77E94FC2}" type="parTrans" cxnId="{633C8072-5E4B-4F7C-A656-D0626D3FC7EE}">
      <dgm:prSet/>
      <dgm:spPr/>
      <dgm:t>
        <a:bodyPr/>
        <a:lstStyle/>
        <a:p>
          <a:endParaRPr lang="en-US" sz="1500"/>
        </a:p>
      </dgm:t>
    </dgm:pt>
    <dgm:pt modelId="{EA29084A-2B13-4603-AEDC-5615DA8291B6}" type="sibTrans" cxnId="{633C8072-5E4B-4F7C-A656-D0626D3FC7EE}">
      <dgm:prSet/>
      <dgm:spPr/>
      <dgm:t>
        <a:bodyPr/>
        <a:lstStyle/>
        <a:p>
          <a:endParaRPr lang="en-US" sz="1500"/>
        </a:p>
      </dgm:t>
    </dgm:pt>
    <dgm:pt modelId="{7299118C-A195-440F-A19B-A06CF24546BD}">
      <dgm:prSet phldrT="[Text]" custT="1"/>
      <dgm:spPr/>
      <dgm:t>
        <a:bodyPr/>
        <a:lstStyle/>
        <a:p>
          <a:r>
            <a:rPr lang="en-US" sz="1500" b="1" u="sng">
              <a:solidFill>
                <a:schemeClr val="tx1"/>
              </a:solidFill>
            </a:rPr>
            <a:t>Action:</a:t>
          </a:r>
        </a:p>
      </dgm:t>
    </dgm:pt>
    <dgm:pt modelId="{CA34A969-E457-4EAE-9E79-1D589E236252}" type="parTrans" cxnId="{19D9E73B-256C-4A92-8B1E-754C4F9C2F66}">
      <dgm:prSet/>
      <dgm:spPr/>
      <dgm:t>
        <a:bodyPr/>
        <a:lstStyle/>
        <a:p>
          <a:endParaRPr lang="en-US" sz="1500"/>
        </a:p>
      </dgm:t>
    </dgm:pt>
    <dgm:pt modelId="{E8C9CBF1-D8F6-411A-BA2B-E21415FB006C}" type="sibTrans" cxnId="{19D9E73B-256C-4A92-8B1E-754C4F9C2F66}">
      <dgm:prSet/>
      <dgm:spPr/>
      <dgm:t>
        <a:bodyPr/>
        <a:lstStyle/>
        <a:p>
          <a:endParaRPr lang="en-US" sz="1500"/>
        </a:p>
      </dgm:t>
    </dgm:pt>
    <dgm:pt modelId="{F3D5785C-C3D5-4DCF-AE7E-4DB8C64C8B56}">
      <dgm:prSet phldrT="[Text]" custT="1"/>
      <dgm:spPr/>
      <dgm:t>
        <a:bodyPr/>
        <a:lstStyle/>
        <a:p>
          <a:r>
            <a:rPr lang="en-US" sz="1500">
              <a:solidFill>
                <a:schemeClr val="tx1"/>
              </a:solidFill>
            </a:rPr>
            <a:t>Expand influencer parameters – test general Peds and mommy/parent influencers in 2024 campaign</a:t>
          </a:r>
        </a:p>
      </dgm:t>
    </dgm:pt>
    <dgm:pt modelId="{BE6C91EA-4BE7-4156-8F7F-AAB971CD0FFA}" type="parTrans" cxnId="{CD062D86-2857-4A8D-BC10-0EB4134A0FBB}">
      <dgm:prSet/>
      <dgm:spPr/>
      <dgm:t>
        <a:bodyPr/>
        <a:lstStyle/>
        <a:p>
          <a:endParaRPr lang="en-US"/>
        </a:p>
      </dgm:t>
    </dgm:pt>
    <dgm:pt modelId="{E7E7B7EC-D580-4644-88A7-FECFE8FAB728}" type="sibTrans" cxnId="{CD062D86-2857-4A8D-BC10-0EB4134A0FBB}">
      <dgm:prSet/>
      <dgm:spPr/>
      <dgm:t>
        <a:bodyPr/>
        <a:lstStyle/>
        <a:p>
          <a:endParaRPr lang="en-US"/>
        </a:p>
      </dgm:t>
    </dgm:pt>
    <dgm:pt modelId="{7C27757D-F05F-4D23-8AE8-2FDD9EA3311A}" type="pres">
      <dgm:prSet presAssocID="{F570DC8C-ABD3-4882-B974-A13779FF363D}" presName="Name0" presStyleCnt="0">
        <dgm:presLayoutVars>
          <dgm:dir/>
          <dgm:animLvl val="lvl"/>
          <dgm:resizeHandles val="exact"/>
        </dgm:presLayoutVars>
      </dgm:prSet>
      <dgm:spPr/>
    </dgm:pt>
    <dgm:pt modelId="{08A0FB8C-D557-4D71-BFD1-9B9E524744FC}" type="pres">
      <dgm:prSet presAssocID="{3F528CB5-34C3-47A3-BF97-E5FE9453FD41}" presName="linNode" presStyleCnt="0"/>
      <dgm:spPr/>
    </dgm:pt>
    <dgm:pt modelId="{46BF9E6F-8108-4D07-BE1F-53E7ABFE400D}" type="pres">
      <dgm:prSet presAssocID="{3F528CB5-34C3-47A3-BF97-E5FE9453FD41}" presName="parentText" presStyleLbl="node1" presStyleIdx="0" presStyleCnt="2" custLinFactNeighborX="-561">
        <dgm:presLayoutVars>
          <dgm:chMax val="1"/>
          <dgm:bulletEnabled val="1"/>
        </dgm:presLayoutVars>
      </dgm:prSet>
      <dgm:spPr/>
    </dgm:pt>
    <dgm:pt modelId="{2BC49780-4891-4368-B296-819A023CC672}" type="pres">
      <dgm:prSet presAssocID="{3F528CB5-34C3-47A3-BF97-E5FE9453FD41}" presName="descendantText" presStyleLbl="alignAccFollowNode1" presStyleIdx="0" presStyleCnt="2">
        <dgm:presLayoutVars>
          <dgm:bulletEnabled val="1"/>
        </dgm:presLayoutVars>
      </dgm:prSet>
      <dgm:spPr/>
    </dgm:pt>
    <dgm:pt modelId="{4CEDCC71-AE3E-4DC9-8E88-6D35D084A6B6}" type="pres">
      <dgm:prSet presAssocID="{D3981FDF-BC97-4645-B0E2-92D33615853E}" presName="sp" presStyleCnt="0"/>
      <dgm:spPr/>
    </dgm:pt>
    <dgm:pt modelId="{906B3A28-33AB-48F9-BB5B-5750A2363AA7}" type="pres">
      <dgm:prSet presAssocID="{38B30B15-1A94-4140-B5E8-F20E28CD04CD}" presName="linNode" presStyleCnt="0"/>
      <dgm:spPr/>
    </dgm:pt>
    <dgm:pt modelId="{C28A9D15-E56C-48D2-A6FB-F91CD68DB038}" type="pres">
      <dgm:prSet presAssocID="{38B30B15-1A94-4140-B5E8-F20E28CD04CD}" presName="parentText" presStyleLbl="node1" presStyleIdx="1" presStyleCnt="2" custLinFactNeighborX="-561" custLinFactNeighborY="0">
        <dgm:presLayoutVars>
          <dgm:chMax val="1"/>
          <dgm:bulletEnabled val="1"/>
        </dgm:presLayoutVars>
      </dgm:prSet>
      <dgm:spPr/>
    </dgm:pt>
    <dgm:pt modelId="{88D753CE-C4B9-468B-A19D-975B52D02219}" type="pres">
      <dgm:prSet presAssocID="{38B30B15-1A94-4140-B5E8-F20E28CD04CD}" presName="descendantText" presStyleLbl="alignAccFollowNode1" presStyleIdx="1" presStyleCnt="2" custLinFactNeighborY="0">
        <dgm:presLayoutVars>
          <dgm:bulletEnabled val="1"/>
        </dgm:presLayoutVars>
      </dgm:prSet>
      <dgm:spPr/>
    </dgm:pt>
  </dgm:ptLst>
  <dgm:cxnLst>
    <dgm:cxn modelId="{74F74200-840D-4621-9936-97669F43F762}" type="presOf" srcId="{520CBFBE-3481-480A-BB09-7CBE8BD4DF54}" destId="{2BC49780-4891-4368-B296-819A023CC672}" srcOrd="0" destOrd="1" presId="urn:microsoft.com/office/officeart/2005/8/layout/vList5"/>
    <dgm:cxn modelId="{D6339708-4074-47BE-9363-3F8B5C4CC80F}" srcId="{3F528CB5-34C3-47A3-BF97-E5FE9453FD41}" destId="{DE8482A6-C9AF-4933-894E-09C1F1C85B84}" srcOrd="0" destOrd="0" parTransId="{AB0978DE-F21B-4F32-B6FF-073D3B639B85}" sibTransId="{D3E0F3A0-B5CA-4490-AEAD-283E2CD6A6D5}"/>
    <dgm:cxn modelId="{9159B00A-B71D-4AEF-91FD-6AFD3752DCB0}" type="presOf" srcId="{D0EC0A8A-3A2F-434A-8745-369EDBC696CE}" destId="{88D753CE-C4B9-468B-A19D-975B52D02219}" srcOrd="0" destOrd="1" presId="urn:microsoft.com/office/officeart/2005/8/layout/vList5"/>
    <dgm:cxn modelId="{E3BF7313-9416-4776-85F1-2A87E62F6141}" type="presOf" srcId="{7299118C-A195-440F-A19B-A06CF24546BD}" destId="{88D753CE-C4B9-468B-A19D-975B52D02219}" srcOrd="0" destOrd="0" presId="urn:microsoft.com/office/officeart/2005/8/layout/vList5"/>
    <dgm:cxn modelId="{A5674D18-A537-46BD-89C4-C79C96F57DD7}" type="presOf" srcId="{DE8482A6-C9AF-4933-894E-09C1F1C85B84}" destId="{2BC49780-4891-4368-B296-819A023CC672}" srcOrd="0" destOrd="0" presId="urn:microsoft.com/office/officeart/2005/8/layout/vList5"/>
    <dgm:cxn modelId="{0F2A191B-FD75-4947-9002-772D8C6BD3F0}" srcId="{F570DC8C-ABD3-4882-B974-A13779FF363D}" destId="{3F528CB5-34C3-47A3-BF97-E5FE9453FD41}" srcOrd="0" destOrd="0" parTransId="{9264922A-5CB8-4B1F-9F48-D922C2D080DF}" sibTransId="{D3981FDF-BC97-4645-B0E2-92D33615853E}"/>
    <dgm:cxn modelId="{399B4C23-4B5A-4646-AFD0-B9328A5A7441}" type="presOf" srcId="{3F528CB5-34C3-47A3-BF97-E5FE9453FD41}" destId="{46BF9E6F-8108-4D07-BE1F-53E7ABFE400D}" srcOrd="0" destOrd="0" presId="urn:microsoft.com/office/officeart/2005/8/layout/vList5"/>
    <dgm:cxn modelId="{6EB78C2D-DD3C-4AC0-8099-9F7D2168D38C}" type="presOf" srcId="{F3D5785C-C3D5-4DCF-AE7E-4DB8C64C8B56}" destId="{2BC49780-4891-4368-B296-819A023CC672}" srcOrd="0" destOrd="2" presId="urn:microsoft.com/office/officeart/2005/8/layout/vList5"/>
    <dgm:cxn modelId="{19D9E73B-256C-4A92-8B1E-754C4F9C2F66}" srcId="{38B30B15-1A94-4140-B5E8-F20E28CD04CD}" destId="{7299118C-A195-440F-A19B-A06CF24546BD}" srcOrd="0" destOrd="0" parTransId="{CA34A969-E457-4EAE-9E79-1D589E236252}" sibTransId="{E8C9CBF1-D8F6-411A-BA2B-E21415FB006C}"/>
    <dgm:cxn modelId="{F5FB6670-3ED6-4217-8CD7-884BA9EF4779}" type="presOf" srcId="{38B30B15-1A94-4140-B5E8-F20E28CD04CD}" destId="{C28A9D15-E56C-48D2-A6FB-F91CD68DB038}" srcOrd="0" destOrd="0" presId="urn:microsoft.com/office/officeart/2005/8/layout/vList5"/>
    <dgm:cxn modelId="{633C8072-5E4B-4F7C-A656-D0626D3FC7EE}" srcId="{DE8482A6-C9AF-4933-894E-09C1F1C85B84}" destId="{520CBFBE-3481-480A-BB09-7CBE8BD4DF54}" srcOrd="0" destOrd="0" parTransId="{C3AE97F7-294D-4EB9-B478-2FCA77E94FC2}" sibTransId="{EA29084A-2B13-4603-AEDC-5615DA8291B6}"/>
    <dgm:cxn modelId="{CBE17857-C710-4819-89A7-3E5AEA9E7C1D}" srcId="{F570DC8C-ABD3-4882-B974-A13779FF363D}" destId="{38B30B15-1A94-4140-B5E8-F20E28CD04CD}" srcOrd="1" destOrd="0" parTransId="{4185A8D4-A264-496C-AB23-ABAD253B8DF7}" sibTransId="{3B827485-4A87-4A27-AC40-9D99D28F6BA3}"/>
    <dgm:cxn modelId="{CD062D86-2857-4A8D-BC10-0EB4134A0FBB}" srcId="{DE8482A6-C9AF-4933-894E-09C1F1C85B84}" destId="{F3D5785C-C3D5-4DCF-AE7E-4DB8C64C8B56}" srcOrd="1" destOrd="0" parTransId="{BE6C91EA-4BE7-4156-8F7F-AAB971CD0FFA}" sibTransId="{E7E7B7EC-D580-4644-88A7-FECFE8FAB728}"/>
    <dgm:cxn modelId="{3638C7D1-18FD-4EDF-8236-B77FF5A6A63F}" srcId="{7299118C-A195-440F-A19B-A06CF24546BD}" destId="{D0EC0A8A-3A2F-434A-8745-369EDBC696CE}" srcOrd="0" destOrd="0" parTransId="{A44BE5DA-A5A2-4B52-9BCA-8B5F7D620D6A}" sibTransId="{5559FB7A-23BB-4D89-BA94-57F3A912C8C0}"/>
    <dgm:cxn modelId="{448BC3F7-9A8F-4E4C-A526-25EBE7CED94D}" type="presOf" srcId="{F570DC8C-ABD3-4882-B974-A13779FF363D}" destId="{7C27757D-F05F-4D23-8AE8-2FDD9EA3311A}" srcOrd="0" destOrd="0" presId="urn:microsoft.com/office/officeart/2005/8/layout/vList5"/>
    <dgm:cxn modelId="{CD7A2129-7654-4A13-8F6B-3C50CDD88E96}" type="presParOf" srcId="{7C27757D-F05F-4D23-8AE8-2FDD9EA3311A}" destId="{08A0FB8C-D557-4D71-BFD1-9B9E524744FC}" srcOrd="0" destOrd="0" presId="urn:microsoft.com/office/officeart/2005/8/layout/vList5"/>
    <dgm:cxn modelId="{70FBBDBE-7D49-4B25-AC49-542FFA964C1F}" type="presParOf" srcId="{08A0FB8C-D557-4D71-BFD1-9B9E524744FC}" destId="{46BF9E6F-8108-4D07-BE1F-53E7ABFE400D}" srcOrd="0" destOrd="0" presId="urn:microsoft.com/office/officeart/2005/8/layout/vList5"/>
    <dgm:cxn modelId="{004BCC79-6F5C-4D7F-887A-DB0A72344CD2}" type="presParOf" srcId="{08A0FB8C-D557-4D71-BFD1-9B9E524744FC}" destId="{2BC49780-4891-4368-B296-819A023CC672}" srcOrd="1" destOrd="0" presId="urn:microsoft.com/office/officeart/2005/8/layout/vList5"/>
    <dgm:cxn modelId="{C4FEF514-C450-44BC-81A2-763F1B8C2228}" type="presParOf" srcId="{7C27757D-F05F-4D23-8AE8-2FDD9EA3311A}" destId="{4CEDCC71-AE3E-4DC9-8E88-6D35D084A6B6}" srcOrd="1" destOrd="0" presId="urn:microsoft.com/office/officeart/2005/8/layout/vList5"/>
    <dgm:cxn modelId="{F52FC76C-A1E6-4D22-B0DA-0E9E1DACFD11}" type="presParOf" srcId="{7C27757D-F05F-4D23-8AE8-2FDD9EA3311A}" destId="{906B3A28-33AB-48F9-BB5B-5750A2363AA7}" srcOrd="2" destOrd="0" presId="urn:microsoft.com/office/officeart/2005/8/layout/vList5"/>
    <dgm:cxn modelId="{68FF7306-0EC6-455E-A5BF-1AAA5572187E}" type="presParOf" srcId="{906B3A28-33AB-48F9-BB5B-5750A2363AA7}" destId="{C28A9D15-E56C-48D2-A6FB-F91CD68DB038}" srcOrd="0" destOrd="0" presId="urn:microsoft.com/office/officeart/2005/8/layout/vList5"/>
    <dgm:cxn modelId="{3B7795AA-7562-4D47-BFEE-85644DCC4A33}" type="presParOf" srcId="{906B3A28-33AB-48F9-BB5B-5750A2363AA7}" destId="{88D753CE-C4B9-468B-A19D-975B52D0221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96E20-5F30-42E0-A8A3-D7F7CEA2C362}">
      <dsp:nvSpPr>
        <dsp:cNvPr id="0" name=""/>
        <dsp:cNvSpPr/>
      </dsp:nvSpPr>
      <dsp:spPr>
        <a:xfrm>
          <a:off x="3638"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WHY INFLUENCERS?:</a:t>
          </a:r>
        </a:p>
      </dsp:txBody>
      <dsp:txXfrm>
        <a:off x="3638" y="576743"/>
        <a:ext cx="2187764" cy="875105"/>
      </dsp:txXfrm>
    </dsp:sp>
    <dsp:sp modelId="{D7D51728-2BF5-4179-BC60-D6E1FAB47445}">
      <dsp:nvSpPr>
        <dsp:cNvPr id="0" name=""/>
        <dsp:cNvSpPr/>
      </dsp:nvSpPr>
      <dsp:spPr>
        <a:xfrm>
          <a:off x="3638" y="1451848"/>
          <a:ext cx="2187764" cy="3390074"/>
        </a:xfrm>
        <a:prstGeom prst="rect">
          <a:avLst/>
        </a:prstGeom>
        <a:solidFill>
          <a:schemeClr val="bg1">
            <a:alpha val="90000"/>
          </a:schemeClr>
        </a:solidFill>
        <a:ln w="28575" cap="flat" cmpd="sng" algn="ctr">
          <a:solidFill>
            <a:srgbClr val="2B3C9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a:buChar char="•"/>
          </a:pPr>
          <a:r>
            <a:rPr lang="en-US" sz="1200" b="0" kern="1200">
              <a:solidFill>
                <a:schemeClr val="tx1"/>
              </a:solidFill>
            </a:rPr>
            <a:t>Consumers are more skeptical than ever</a:t>
          </a: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a:lnSpc>
              <a:spcPct val="90000"/>
            </a:lnSpc>
            <a:spcBef>
              <a:spcPct val="0"/>
            </a:spcBef>
            <a:spcAft>
              <a:spcPct val="15000"/>
            </a:spcAft>
            <a:buChar char="•"/>
          </a:pPr>
          <a:r>
            <a:rPr lang="en-US" sz="1200" b="0" kern="1200">
              <a:solidFill>
                <a:schemeClr val="tx1"/>
              </a:solidFill>
            </a:rPr>
            <a:t>Consumers don’t trust branded messaging as much as recommendations from peers or influencers</a:t>
          </a:r>
          <a:endParaRPr lang="en-US" sz="1200" b="0" kern="1200">
            <a:solidFill>
              <a:schemeClr val="tx1"/>
            </a:solidFill>
            <a:ea typeface="Calibri"/>
            <a:cs typeface="Calibri"/>
          </a:endParaRPr>
        </a:p>
        <a:p>
          <a:pPr marL="114300" lvl="1" indent="-114300" algn="l" defTabSz="533400">
            <a:lnSpc>
              <a:spcPct val="90000"/>
            </a:lnSpc>
            <a:spcBef>
              <a:spcPct val="0"/>
            </a:spcBef>
            <a:spcAft>
              <a:spcPct val="15000"/>
            </a:spcAft>
            <a:buChar char="•"/>
          </a:pPr>
          <a:endParaRPr lang="en-US" sz="1200" b="0" kern="1200">
            <a:solidFill>
              <a:schemeClr val="tx1"/>
            </a:solidFill>
            <a:ea typeface="Calibri"/>
            <a:cs typeface="Calibri"/>
          </a:endParaRPr>
        </a:p>
        <a:p>
          <a:pPr marL="114300" lvl="1" indent="-114300" algn="l" defTabSz="533400">
            <a:lnSpc>
              <a:spcPct val="90000"/>
            </a:lnSpc>
            <a:spcBef>
              <a:spcPct val="0"/>
            </a:spcBef>
            <a:spcAft>
              <a:spcPct val="15000"/>
            </a:spcAft>
            <a:buChar char="•"/>
          </a:pPr>
          <a:r>
            <a:rPr lang="en-US" sz="1200" b="0" kern="1200">
              <a:solidFill>
                <a:schemeClr val="tx1"/>
              </a:solidFill>
              <a:ea typeface="Calibri"/>
              <a:cs typeface="Calibri"/>
            </a:rPr>
            <a:t>Ratings and reviews are driving majority of purchases</a:t>
          </a:r>
        </a:p>
      </dsp:txBody>
      <dsp:txXfrm>
        <a:off x="3638" y="1451848"/>
        <a:ext cx="2187764" cy="3390074"/>
      </dsp:txXfrm>
    </dsp:sp>
    <dsp:sp modelId="{847E0646-BC56-4AFC-B958-D1C640DDAB58}">
      <dsp:nvSpPr>
        <dsp:cNvPr id="0" name=""/>
        <dsp:cNvSpPr/>
      </dsp:nvSpPr>
      <dsp:spPr>
        <a:xfrm>
          <a:off x="2497689"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WHY FORTINI?:</a:t>
          </a:r>
        </a:p>
      </dsp:txBody>
      <dsp:txXfrm>
        <a:off x="2497689" y="576743"/>
        <a:ext cx="2187764" cy="875105"/>
      </dsp:txXfrm>
    </dsp:sp>
    <dsp:sp modelId="{994E4F68-C6DE-4A37-A84B-A102E08F1417}">
      <dsp:nvSpPr>
        <dsp:cNvPr id="0" name=""/>
        <dsp:cNvSpPr/>
      </dsp:nvSpPr>
      <dsp:spPr>
        <a:xfrm>
          <a:off x="2497689" y="1451848"/>
          <a:ext cx="2187764" cy="3390074"/>
        </a:xfrm>
        <a:prstGeom prst="rect">
          <a:avLst/>
        </a:prstGeom>
        <a:solidFill>
          <a:schemeClr val="bg1">
            <a:alpha val="90000"/>
          </a:schemeClr>
        </a:solidFill>
        <a:ln w="28575" cap="flat" cmpd="sng" algn="ctr">
          <a:solidFill>
            <a:srgbClr val="2B3C9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Font typeface="Arial"/>
            <a:buChar char="•"/>
          </a:pPr>
          <a:r>
            <a:rPr lang="en-US" sz="1200" b="0" kern="1200">
              <a:solidFill>
                <a:schemeClr val="tx1"/>
              </a:solidFill>
            </a:rPr>
            <a:t>Opportunity for increased awareness</a:t>
          </a:r>
          <a:r>
            <a:rPr lang="en-US" sz="1200" b="0" kern="1200">
              <a:solidFill>
                <a:schemeClr val="tx1"/>
              </a:solidFill>
              <a:latin typeface="Oswald SemiBold"/>
            </a:rPr>
            <a:t> </a:t>
          </a:r>
        </a:p>
        <a:p>
          <a:pPr marL="285750" lvl="1" indent="-285750" algn="l" defTabSz="1600200">
            <a:lnSpc>
              <a:spcPct val="90000"/>
            </a:lnSpc>
            <a:spcBef>
              <a:spcPct val="0"/>
            </a:spcBef>
            <a:spcAft>
              <a:spcPct val="15000"/>
            </a:spcAft>
            <a:buChar char="•"/>
          </a:pPr>
          <a:endParaRPr lang="en-US" sz="3600" b="0" kern="1200">
            <a:latin typeface="Oswald SemiBold"/>
            <a:cs typeface="Calibri"/>
          </a:endParaRPr>
        </a:p>
        <a:p>
          <a:pPr marL="114300" lvl="1" indent="-114300" algn="l" defTabSz="533400">
            <a:lnSpc>
              <a:spcPct val="90000"/>
            </a:lnSpc>
            <a:spcBef>
              <a:spcPct val="0"/>
            </a:spcBef>
            <a:spcAft>
              <a:spcPct val="15000"/>
            </a:spcAft>
            <a:buChar char="•"/>
          </a:pPr>
          <a:r>
            <a:rPr lang="en-US" sz="1200" b="0" kern="1200">
              <a:solidFill>
                <a:schemeClr val="tx1"/>
              </a:solidFill>
              <a:cs typeface="Calibri"/>
            </a:rPr>
            <a:t>Broad scale awareness and extended audience reach for &lt;5% of A&amp;P</a:t>
          </a:r>
          <a:endParaRPr lang="en-US" sz="1200" b="0" kern="1200">
            <a:solidFill>
              <a:schemeClr val="tx1"/>
            </a:solidFill>
          </a:endParaRP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a:lnSpc>
              <a:spcPct val="90000"/>
            </a:lnSpc>
            <a:spcBef>
              <a:spcPct val="0"/>
            </a:spcBef>
            <a:spcAft>
              <a:spcPct val="15000"/>
            </a:spcAft>
            <a:buChar char="•"/>
          </a:pPr>
          <a:r>
            <a:rPr lang="en-US" sz="1200" b="0" kern="1200">
              <a:solidFill>
                <a:schemeClr val="tx1"/>
              </a:solidFill>
              <a:ea typeface="Calibri"/>
              <a:cs typeface="Calibri"/>
            </a:rPr>
            <a:t>Diversify channel mix </a:t>
          </a:r>
        </a:p>
        <a:p>
          <a:pPr marL="114300" lvl="1" indent="-114300" algn="l" defTabSz="533400">
            <a:lnSpc>
              <a:spcPct val="90000"/>
            </a:lnSpc>
            <a:spcBef>
              <a:spcPct val="0"/>
            </a:spcBef>
            <a:spcAft>
              <a:spcPct val="15000"/>
            </a:spcAft>
            <a:buChar char="•"/>
          </a:pPr>
          <a:endParaRPr lang="en-US" sz="1200" b="0" kern="1200">
            <a:solidFill>
              <a:schemeClr val="tx1"/>
            </a:solidFill>
            <a:ea typeface="Calibri"/>
            <a:cs typeface="Calibri"/>
          </a:endParaRPr>
        </a:p>
        <a:p>
          <a:pPr marL="114300" lvl="1" indent="-114300" algn="l" defTabSz="533400">
            <a:lnSpc>
              <a:spcPct val="90000"/>
            </a:lnSpc>
            <a:spcBef>
              <a:spcPct val="0"/>
            </a:spcBef>
            <a:spcAft>
              <a:spcPct val="15000"/>
            </a:spcAft>
            <a:buChar char="•"/>
          </a:pPr>
          <a:r>
            <a:rPr lang="en-US" sz="1200" b="0" kern="1200">
              <a:solidFill>
                <a:schemeClr val="tx1"/>
              </a:solidFill>
              <a:ea typeface="Calibri"/>
              <a:cs typeface="Calibri"/>
            </a:rPr>
            <a:t>Tap into new HCPs and caregivers</a:t>
          </a:r>
          <a:endParaRPr lang="en-US" sz="1200" b="0" kern="1200">
            <a:solidFill>
              <a:schemeClr val="tx1"/>
            </a:solidFill>
          </a:endParaRPr>
        </a:p>
      </dsp:txBody>
      <dsp:txXfrm>
        <a:off x="2497689" y="1451848"/>
        <a:ext cx="2187764" cy="3390074"/>
      </dsp:txXfrm>
    </dsp:sp>
    <dsp:sp modelId="{0F6A9118-8FA3-458E-B901-0D08D94AB789}">
      <dsp:nvSpPr>
        <dsp:cNvPr id="0" name=""/>
        <dsp:cNvSpPr/>
      </dsp:nvSpPr>
      <dsp:spPr>
        <a:xfrm>
          <a:off x="4987911"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WHY NOW?:</a:t>
          </a:r>
        </a:p>
      </dsp:txBody>
      <dsp:txXfrm>
        <a:off x="4987911" y="576743"/>
        <a:ext cx="2187764" cy="875105"/>
      </dsp:txXfrm>
    </dsp:sp>
    <dsp:sp modelId="{03A98643-BEE6-459D-A96B-E257AE00D6F7}">
      <dsp:nvSpPr>
        <dsp:cNvPr id="0" name=""/>
        <dsp:cNvSpPr/>
      </dsp:nvSpPr>
      <dsp:spPr>
        <a:xfrm>
          <a:off x="4991740" y="1451848"/>
          <a:ext cx="2187764" cy="3390074"/>
        </a:xfrm>
        <a:prstGeom prst="rect">
          <a:avLst/>
        </a:prstGeom>
        <a:solidFill>
          <a:schemeClr val="bg1">
            <a:alpha val="90000"/>
          </a:schemeClr>
        </a:solidFill>
        <a:ln w="28575" cap="flat" cmpd="sng" algn="ctr">
          <a:solidFill>
            <a:srgbClr val="2B3C9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Char char="•"/>
          </a:pPr>
          <a:r>
            <a:rPr lang="en-US" sz="1200" b="0" kern="1200">
              <a:solidFill>
                <a:schemeClr val="tx1"/>
              </a:solidFill>
            </a:rPr>
            <a:t>Product still in infancy with goal to test and learn</a:t>
          </a:r>
          <a:r>
            <a:rPr lang="en-US" sz="1200" b="0" kern="1200">
              <a:solidFill>
                <a:schemeClr val="tx1"/>
              </a:solidFill>
              <a:latin typeface="Oswald SemiBold"/>
            </a:rPr>
            <a:t> </a:t>
          </a:r>
          <a:endParaRPr lang="en-US" sz="1200" b="0" kern="1200">
            <a:solidFill>
              <a:schemeClr val="tx1"/>
            </a:solidFill>
          </a:endParaRP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rtl="0">
            <a:lnSpc>
              <a:spcPct val="90000"/>
            </a:lnSpc>
            <a:spcBef>
              <a:spcPct val="0"/>
            </a:spcBef>
            <a:spcAft>
              <a:spcPct val="15000"/>
            </a:spcAft>
            <a:buChar char="•"/>
          </a:pPr>
          <a:r>
            <a:rPr lang="en-US" sz="1200" b="0" kern="1200">
              <a:solidFill>
                <a:schemeClr val="tx1"/>
              </a:solidFill>
            </a:rPr>
            <a:t>Opportunity to increase awareness</a:t>
          </a:r>
          <a:r>
            <a:rPr lang="en-US" sz="1200" b="0" kern="1200">
              <a:solidFill>
                <a:schemeClr val="tx1"/>
              </a:solidFill>
              <a:latin typeface="Oswald SemiBold"/>
            </a:rPr>
            <a:t> </a:t>
          </a:r>
          <a:endParaRPr lang="en-US" sz="1200" b="0" kern="1200">
            <a:solidFill>
              <a:schemeClr val="tx1"/>
            </a:solidFill>
          </a:endParaRP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rtl="0">
            <a:lnSpc>
              <a:spcPct val="90000"/>
            </a:lnSpc>
            <a:spcBef>
              <a:spcPct val="0"/>
            </a:spcBef>
            <a:spcAft>
              <a:spcPct val="15000"/>
            </a:spcAft>
            <a:buChar char="•"/>
          </a:pPr>
          <a:r>
            <a:rPr lang="en-US" sz="1200" b="0" kern="1200">
              <a:solidFill>
                <a:schemeClr val="tx1"/>
              </a:solidFill>
            </a:rPr>
            <a:t>Don’t have organic IG strategy as IG audience skews consumer and current brand focus is HCP – this program allowed us to capture IG audience with low level of</a:t>
          </a:r>
          <a:r>
            <a:rPr lang="en-US" sz="1200" b="0" kern="1200">
              <a:solidFill>
                <a:schemeClr val="tx1"/>
              </a:solidFill>
              <a:latin typeface="Oswald SemiBold"/>
            </a:rPr>
            <a:t> </a:t>
          </a:r>
          <a:r>
            <a:rPr lang="en-US" sz="1200" b="0" kern="1200">
              <a:solidFill>
                <a:schemeClr val="tx1"/>
              </a:solidFill>
            </a:rPr>
            <a:t> organic effort</a:t>
          </a:r>
        </a:p>
      </dsp:txBody>
      <dsp:txXfrm>
        <a:off x="4991740" y="1451848"/>
        <a:ext cx="2187764" cy="3390074"/>
      </dsp:txXfrm>
    </dsp:sp>
    <dsp:sp modelId="{0BEF850B-34FA-441A-81EC-8A68DF035EC7}">
      <dsp:nvSpPr>
        <dsp:cNvPr id="0" name=""/>
        <dsp:cNvSpPr/>
      </dsp:nvSpPr>
      <dsp:spPr>
        <a:xfrm>
          <a:off x="7485791"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HOW?:</a:t>
          </a:r>
        </a:p>
      </dsp:txBody>
      <dsp:txXfrm>
        <a:off x="7485791" y="576743"/>
        <a:ext cx="2187764" cy="875105"/>
      </dsp:txXfrm>
    </dsp:sp>
    <dsp:sp modelId="{59111403-317E-45BE-9E66-355EDFB32CAB}">
      <dsp:nvSpPr>
        <dsp:cNvPr id="0" name=""/>
        <dsp:cNvSpPr/>
      </dsp:nvSpPr>
      <dsp:spPr>
        <a:xfrm>
          <a:off x="7485791" y="1451848"/>
          <a:ext cx="2187764" cy="3390074"/>
        </a:xfrm>
        <a:prstGeom prst="rect">
          <a:avLst/>
        </a:prstGeom>
        <a:solidFill>
          <a:schemeClr val="bg1">
            <a:alpha val="9000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Program first of its kind at NNA! Huge win; many levels of approval</a:t>
          </a:r>
          <a:endParaRPr lang="en-US" sz="1100" b="0" kern="1200">
            <a:solidFill>
              <a:schemeClr val="tx1"/>
            </a:solidFill>
            <a:latin typeface="Oswald Light"/>
          </a:endParaRP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Strategic agency (Vivo) recommended influencer agency (CLEVER) to work directly with</a:t>
          </a: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Engaged DNA, local medical + regulatory to establish NNA influencer SOP</a:t>
          </a: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CLEVER identified influencers w/</a:t>
          </a:r>
          <a:r>
            <a:rPr lang="en-US" sz="1100" b="0" kern="1200" err="1">
              <a:solidFill>
                <a:schemeClr val="tx1"/>
              </a:solidFill>
              <a:latin typeface="Oswald Light"/>
              <a:ea typeface="+mn-ea"/>
              <a:cs typeface="+mn-cs"/>
            </a:rPr>
            <a:t>i</a:t>
          </a:r>
          <a:r>
            <a:rPr lang="en-US" sz="1100" b="0" kern="1200">
              <a:solidFill>
                <a:schemeClr val="tx1"/>
              </a:solidFill>
              <a:latin typeface="Oswald Light"/>
              <a:ea typeface="+mn-ea"/>
              <a:cs typeface="+mn-cs"/>
            </a:rPr>
            <a:t> own network; medical and marketing approved based on set of criteria</a:t>
          </a: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Fortini education packs sent to influencers</a:t>
          </a:r>
        </a:p>
      </dsp:txBody>
      <dsp:txXfrm>
        <a:off x="7485791" y="1451848"/>
        <a:ext cx="2187764" cy="33900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49780-4891-4368-B296-819A023CC672}">
      <dsp:nvSpPr>
        <dsp:cNvPr id="0" name=""/>
        <dsp:cNvSpPr/>
      </dsp:nvSpPr>
      <dsp:spPr>
        <a:xfrm rot="5400000">
          <a:off x="6001257" y="-2267813"/>
          <a:ext cx="1427391" cy="6319955"/>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b="1" u="sng" kern="1200">
              <a:solidFill>
                <a:schemeClr val="tx1"/>
              </a:solidFill>
            </a:rPr>
            <a:t>Action:</a:t>
          </a:r>
        </a:p>
        <a:p>
          <a:pPr marL="228600" lvl="2" indent="-114300" algn="l" defTabSz="666750">
            <a:lnSpc>
              <a:spcPct val="90000"/>
            </a:lnSpc>
            <a:spcBef>
              <a:spcPct val="0"/>
            </a:spcBef>
            <a:spcAft>
              <a:spcPct val="15000"/>
            </a:spcAft>
            <a:buChar char="•"/>
          </a:pPr>
          <a:r>
            <a:rPr lang="en-US" sz="1500" kern="1200">
              <a:solidFill>
                <a:schemeClr val="tx1"/>
              </a:solidFill>
            </a:rPr>
            <a:t>Even though this program was intended for HCPs, able to engage directly with consumers</a:t>
          </a:r>
        </a:p>
        <a:p>
          <a:pPr marL="228600" lvl="2" indent="-114300" algn="l" defTabSz="666750">
            <a:lnSpc>
              <a:spcPct val="90000"/>
            </a:lnSpc>
            <a:spcBef>
              <a:spcPct val="0"/>
            </a:spcBef>
            <a:spcAft>
              <a:spcPct val="15000"/>
            </a:spcAft>
            <a:buChar char="•"/>
          </a:pPr>
          <a:r>
            <a:rPr lang="en-US" sz="1500" kern="1200">
              <a:solidFill>
                <a:schemeClr val="tx1"/>
              </a:solidFill>
            </a:rPr>
            <a:t>Expand influencer parameters – test general Peds and mommy/parent influencers in 2024 campaign</a:t>
          </a:r>
        </a:p>
      </dsp:txBody>
      <dsp:txXfrm rot="-5400000">
        <a:off x="3554976" y="248147"/>
        <a:ext cx="6250276" cy="1288033"/>
      </dsp:txXfrm>
    </dsp:sp>
    <dsp:sp modelId="{46BF9E6F-8108-4D07-BE1F-53E7ABFE400D}">
      <dsp:nvSpPr>
        <dsp:cNvPr id="0" name=""/>
        <dsp:cNvSpPr/>
      </dsp:nvSpPr>
      <dsp:spPr>
        <a:xfrm>
          <a:off x="0" y="44"/>
          <a:ext cx="3554975" cy="17842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b="1" u="sng" kern="1200">
              <a:solidFill>
                <a:schemeClr val="bg1"/>
              </a:solidFill>
            </a:rPr>
            <a:t>Insight:</a:t>
          </a:r>
        </a:p>
        <a:p>
          <a:pPr marL="0" lvl="0" indent="0" algn="ctr" defTabSz="666750">
            <a:lnSpc>
              <a:spcPct val="90000"/>
            </a:lnSpc>
            <a:spcBef>
              <a:spcPct val="0"/>
            </a:spcBef>
            <a:spcAft>
              <a:spcPct val="35000"/>
            </a:spcAft>
            <a:buNone/>
          </a:pPr>
          <a:r>
            <a:rPr lang="en-US" sz="1500" kern="1200">
              <a:solidFill>
                <a:schemeClr val="bg1"/>
              </a:solidFill>
            </a:rPr>
            <a:t>Paid support results show strong interest from a more general consumer audience</a:t>
          </a:r>
        </a:p>
      </dsp:txBody>
      <dsp:txXfrm>
        <a:off x="87099" y="87143"/>
        <a:ext cx="3380777" cy="1610041"/>
      </dsp:txXfrm>
    </dsp:sp>
    <dsp:sp modelId="{88D753CE-C4B9-468B-A19D-975B52D02219}">
      <dsp:nvSpPr>
        <dsp:cNvPr id="0" name=""/>
        <dsp:cNvSpPr/>
      </dsp:nvSpPr>
      <dsp:spPr>
        <a:xfrm rot="5400000">
          <a:off x="6001257" y="-394362"/>
          <a:ext cx="1427391" cy="6319955"/>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b="1" u="sng" kern="1200">
              <a:solidFill>
                <a:schemeClr val="tx1"/>
              </a:solidFill>
            </a:rPr>
            <a:t>Action:</a:t>
          </a:r>
        </a:p>
        <a:p>
          <a:pPr marL="228600" lvl="2" indent="-114300" algn="l" defTabSz="666750">
            <a:lnSpc>
              <a:spcPct val="90000"/>
            </a:lnSpc>
            <a:spcBef>
              <a:spcPct val="0"/>
            </a:spcBef>
            <a:spcAft>
              <a:spcPct val="15000"/>
            </a:spcAft>
            <a:buFont typeface="Arial" panose="020B0604020202020204" pitchFamily="34" charset="0"/>
            <a:buChar char="•"/>
          </a:pPr>
          <a:r>
            <a:rPr lang="en-US" sz="1500" kern="1200">
              <a:solidFill>
                <a:schemeClr val="tx1"/>
              </a:solidFill>
            </a:rPr>
            <a:t>Consider leveraging video content such as Instagram reels to give audiences a real-life look into different use cases or to encourage creators to authentically share their thoughts on the formula</a:t>
          </a:r>
        </a:p>
      </dsp:txBody>
      <dsp:txXfrm rot="-5400000">
        <a:off x="3554976" y="2121598"/>
        <a:ext cx="6250276" cy="1288033"/>
      </dsp:txXfrm>
    </dsp:sp>
    <dsp:sp modelId="{C28A9D15-E56C-48D2-A6FB-F91CD68DB038}">
      <dsp:nvSpPr>
        <dsp:cNvPr id="0" name=""/>
        <dsp:cNvSpPr/>
      </dsp:nvSpPr>
      <dsp:spPr>
        <a:xfrm>
          <a:off x="0" y="1873495"/>
          <a:ext cx="3554975" cy="178423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b="1" u="sng" kern="1200"/>
            <a:t>Insight:</a:t>
          </a:r>
        </a:p>
        <a:p>
          <a:pPr marL="0" lvl="0" indent="0" algn="ctr" defTabSz="666750">
            <a:lnSpc>
              <a:spcPct val="90000"/>
            </a:lnSpc>
            <a:spcBef>
              <a:spcPct val="0"/>
            </a:spcBef>
            <a:spcAft>
              <a:spcPct val="35000"/>
            </a:spcAft>
            <a:buNone/>
          </a:pPr>
          <a:r>
            <a:rPr lang="en-US" sz="1500" kern="1200"/>
            <a:t>IG audience shows higher engagement in stories and videos vs. static images</a:t>
          </a:r>
        </a:p>
      </dsp:txBody>
      <dsp:txXfrm>
        <a:off x="87099" y="1960594"/>
        <a:ext cx="3380777" cy="161004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Navy: 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3687E0-AFF2-421C-85A9-F9B8B361B281}"/>
              </a:ext>
            </a:extLst>
          </p:cNvPr>
          <p:cNvSpPr/>
          <p:nvPr userDrawn="1"/>
        </p:nvSpPr>
        <p:spPr>
          <a:xfrm>
            <a:off x="11573189" y="0"/>
            <a:ext cx="6188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3" name="Content Placeholder 2">
            <a:extLst>
              <a:ext uri="{FF2B5EF4-FFF2-40B4-BE49-F238E27FC236}">
                <a16:creationId xmlns:a16="http://schemas.microsoft.com/office/drawing/2014/main" id="{CE56AEBC-9A60-492F-AF9C-D229DC450B7C}"/>
              </a:ext>
            </a:extLst>
          </p:cNvPr>
          <p:cNvSpPr>
            <a:spLocks noGrp="1"/>
          </p:cNvSpPr>
          <p:nvPr>
            <p:ph idx="1"/>
          </p:nvPr>
        </p:nvSpPr>
        <p:spPr/>
        <p:txBody>
          <a:bodyPr tIns="0">
            <a:noAutofit/>
          </a:bodyPr>
          <a:lstStyle>
            <a:lvl1pPr>
              <a:defRPr>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4AF3F946-98DC-4D67-8162-C5E911BA0F66}"/>
              </a:ext>
            </a:extLst>
          </p:cNvPr>
          <p:cNvSpPr>
            <a:spLocks noGrp="1"/>
          </p:cNvSpPr>
          <p:nvPr>
            <p:ph type="ftr" sz="quarter" idx="11"/>
          </p:nvPr>
        </p:nvSpPr>
        <p:spPr/>
        <p:txBody>
          <a:bodyPr>
            <a:noAutofit/>
          </a:bodyPr>
          <a:lstStyle>
            <a:lvl1pPr>
              <a:defRPr>
                <a:solidFill>
                  <a:schemeClr val="bg1"/>
                </a:solidFill>
              </a:defRPr>
            </a:lvl1pPr>
          </a:lstStyle>
          <a:p>
            <a:r>
              <a:rPr lang="en-GB"/>
              <a:t>Danone Specialized Nutrition 2023 Strategic planning </a:t>
            </a:r>
          </a:p>
        </p:txBody>
      </p:sp>
      <p:sp>
        <p:nvSpPr>
          <p:cNvPr id="6" name="Slide Number Placeholder 5">
            <a:extLst>
              <a:ext uri="{FF2B5EF4-FFF2-40B4-BE49-F238E27FC236}">
                <a16:creationId xmlns:a16="http://schemas.microsoft.com/office/drawing/2014/main" id="{27965E68-CBA5-49A5-A9EC-6A92A3DFE928}"/>
              </a:ext>
            </a:extLst>
          </p:cNvPr>
          <p:cNvSpPr>
            <a:spLocks noGrp="1"/>
          </p:cNvSpPr>
          <p:nvPr>
            <p:ph type="sldNum" sz="quarter" idx="12"/>
          </p:nvPr>
        </p:nvSpPr>
        <p:spPr/>
        <p:txBody>
          <a:bodyPr>
            <a:noAutofit/>
          </a:bodyPr>
          <a:lstStyle>
            <a:lvl1pPr>
              <a:defRPr>
                <a:solidFill>
                  <a:schemeClr val="bg1"/>
                </a:solidFill>
              </a:defRPr>
            </a:lvl1pPr>
          </a:lstStyle>
          <a:p>
            <a:fld id="{B5F9A4F6-7BA3-4126-88A5-A8B8CE7104E5}" type="slidenum">
              <a:rPr lang="en-GB" smtClean="0"/>
              <a:pPr/>
              <a:t>‹#›</a:t>
            </a:fld>
            <a:endParaRPr lang="en-GB"/>
          </a:p>
        </p:txBody>
      </p:sp>
      <p:sp>
        <p:nvSpPr>
          <p:cNvPr id="7" name="Text Placeholder 7">
            <a:extLst>
              <a:ext uri="{FF2B5EF4-FFF2-40B4-BE49-F238E27FC236}">
                <a16:creationId xmlns:a16="http://schemas.microsoft.com/office/drawing/2014/main" id="{D8B974B4-AB3D-49C0-BDB0-F7CE273521D0}"/>
              </a:ext>
            </a:extLst>
          </p:cNvPr>
          <p:cNvSpPr>
            <a:spLocks noGrp="1"/>
          </p:cNvSpPr>
          <p:nvPr>
            <p:ph type="body" sz="quarter" idx="13"/>
          </p:nvPr>
        </p:nvSpPr>
        <p:spPr>
          <a:xfrm>
            <a:off x="587374" y="413912"/>
            <a:ext cx="10839600" cy="1286301"/>
          </a:xfrm>
        </p:spPr>
        <p:txBody>
          <a:bodyPr tIns="0" bIns="0">
            <a:noAutofit/>
          </a:bodyPr>
          <a:lstStyle>
            <a:lvl1pPr algn="l" defTabSz="914400" rtl="0" eaLnBrk="1" latinLnBrk="0" hangingPunct="1">
              <a:lnSpc>
                <a:spcPct val="90000"/>
              </a:lnSpc>
              <a:spcBef>
                <a:spcPct val="0"/>
              </a:spcBef>
              <a:buNone/>
              <a:defRPr lang="en-US" sz="2800" kern="1200" cap="all" baseline="0" dirty="0" smtClean="0">
                <a:solidFill>
                  <a:schemeClr val="tx1"/>
                </a:solidFill>
                <a:latin typeface="+mj-lt"/>
                <a:ea typeface="+mj-ea"/>
                <a:cs typeface="+mj-cs"/>
              </a:defRPr>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7470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uple of children hugging&#10;&#10;Description automatically generated">
            <a:extLst>
              <a:ext uri="{FF2B5EF4-FFF2-40B4-BE49-F238E27FC236}">
                <a16:creationId xmlns:a16="http://schemas.microsoft.com/office/drawing/2014/main" id="{25571018-E4D8-5060-BDBB-051B35ED575F}"/>
              </a:ext>
            </a:extLst>
          </p:cNvPr>
          <p:cNvPicPr>
            <a:picLocks noChangeAspect="1"/>
          </p:cNvPicPr>
          <p:nvPr/>
        </p:nvPicPr>
        <p:blipFill rotWithShape="1">
          <a:blip r:embed="rId2"/>
          <a:srcRect b="11764"/>
          <a:stretch/>
        </p:blipFill>
        <p:spPr>
          <a:xfrm>
            <a:off x="20" y="-22"/>
            <a:ext cx="12191977" cy="6858022"/>
          </a:xfrm>
          <a:prstGeom prst="rect">
            <a:avLst/>
          </a:prstGeom>
        </p:spPr>
      </p:pic>
      <p:sp>
        <p:nvSpPr>
          <p:cNvPr id="2" name="Title 1">
            <a:extLst>
              <a:ext uri="{FF2B5EF4-FFF2-40B4-BE49-F238E27FC236}">
                <a16:creationId xmlns:a16="http://schemas.microsoft.com/office/drawing/2014/main" id="{62554217-6938-3B18-308D-4374916C8407}"/>
              </a:ext>
            </a:extLst>
          </p:cNvPr>
          <p:cNvSpPr>
            <a:spLocks noGrp="1"/>
          </p:cNvSpPr>
          <p:nvPr>
            <p:ph type="ctrTitle"/>
          </p:nvPr>
        </p:nvSpPr>
        <p:spPr>
          <a:xfrm>
            <a:off x="520177" y="2020204"/>
            <a:ext cx="7976552" cy="1578054"/>
          </a:xfrm>
        </p:spPr>
        <p:txBody>
          <a:bodyPr anchor="t">
            <a:normAutofit fontScale="90000"/>
          </a:bodyPr>
          <a:lstStyle/>
          <a:p>
            <a:pPr algn="l"/>
            <a:r>
              <a:rPr lang="en-GB" sz="4000" b="1" dirty="0">
                <a:solidFill>
                  <a:prstClr val="white"/>
                </a:solidFill>
                <a:latin typeface="Danone One"/>
                <a:ea typeface="+mn-ea"/>
                <a:cs typeface="+mn-cs"/>
              </a:rPr>
              <a:t>BEST PRACTICE: BRAZIL</a:t>
            </a:r>
            <a:br>
              <a:rPr lang="en-GB" sz="4000" b="1" dirty="0">
                <a:latin typeface="Danone One" panose="020B0504030202020204" pitchFamily="34" charset="0"/>
                <a:ea typeface="+mn-ea"/>
                <a:cs typeface="+mn-cs"/>
              </a:rPr>
            </a:br>
            <a:br>
              <a:rPr lang="en-GB" sz="4000" b="1" dirty="0">
                <a:latin typeface="Danone One" panose="020B0504030202020204" pitchFamily="34" charset="0"/>
                <a:ea typeface="+mn-ea"/>
                <a:cs typeface="+mn-cs"/>
              </a:rPr>
            </a:br>
            <a:r>
              <a:rPr lang="en-GB" sz="4000" b="1" dirty="0">
                <a:solidFill>
                  <a:schemeClr val="bg1"/>
                </a:solidFill>
                <a:latin typeface="Danone One"/>
                <a:ea typeface="+mn-ea"/>
                <a:cs typeface="+mn-cs"/>
              </a:rPr>
              <a:t>Fortini Infant HCP influencer campaign</a:t>
            </a:r>
            <a:endParaRPr lang="en-GB" sz="4000" b="1" dirty="0">
              <a:solidFill>
                <a:schemeClr val="bg1"/>
              </a:solidFill>
              <a:latin typeface="Danone One" panose="020B0504030202020204" pitchFamily="34" charset="0"/>
              <a:ea typeface="+mn-ea"/>
              <a:cs typeface="+mn-cs"/>
            </a:endParaRPr>
          </a:p>
        </p:txBody>
      </p:sp>
      <p:sp>
        <p:nvSpPr>
          <p:cNvPr id="3" name="Subtitle 2">
            <a:extLst>
              <a:ext uri="{FF2B5EF4-FFF2-40B4-BE49-F238E27FC236}">
                <a16:creationId xmlns:a16="http://schemas.microsoft.com/office/drawing/2014/main" id="{55DE9168-9382-BCFC-B3AF-754E67408CF0}"/>
              </a:ext>
            </a:extLst>
          </p:cNvPr>
          <p:cNvSpPr>
            <a:spLocks noGrp="1"/>
          </p:cNvSpPr>
          <p:nvPr>
            <p:ph type="subTitle" idx="1"/>
          </p:nvPr>
        </p:nvSpPr>
        <p:spPr>
          <a:xfrm>
            <a:off x="516463" y="4333528"/>
            <a:ext cx="5449479" cy="411381"/>
          </a:xfrm>
        </p:spPr>
        <p:txBody>
          <a:bodyPr anchor="b">
            <a:normAutofit lnSpcReduction="10000"/>
          </a:bodyPr>
          <a:lstStyle/>
          <a:p>
            <a:pPr algn="l"/>
            <a:r>
              <a:rPr lang="en-GB" dirty="0">
                <a:solidFill>
                  <a:srgbClr val="FFFFFF"/>
                </a:solidFill>
                <a:latin typeface="Founders Grotesk Bold"/>
              </a:rPr>
              <a:t>June’23</a:t>
            </a:r>
            <a:endParaRPr lang="en-GB" dirty="0">
              <a:solidFill>
                <a:srgbClr val="FFFFFF"/>
              </a:solidFill>
              <a:latin typeface="Founders Grotesk Bold" panose="020B0803030202060203" pitchFamily="34" charset="0"/>
            </a:endParaRPr>
          </a:p>
        </p:txBody>
      </p:sp>
      <p:pic>
        <p:nvPicPr>
          <p:cNvPr id="16" name="Picture 15" descr="A white text on a black background&#10;&#10;Description automatically generated">
            <a:extLst>
              <a:ext uri="{FF2B5EF4-FFF2-40B4-BE49-F238E27FC236}">
                <a16:creationId xmlns:a16="http://schemas.microsoft.com/office/drawing/2014/main" id="{825896FC-19C1-B8EC-7CB0-8EC87F818EE9}"/>
              </a:ext>
            </a:extLst>
          </p:cNvPr>
          <p:cNvPicPr>
            <a:picLocks noChangeAspect="1"/>
          </p:cNvPicPr>
          <p:nvPr/>
        </p:nvPicPr>
        <p:blipFill>
          <a:blip r:embed="rId3"/>
          <a:stretch>
            <a:fillRect/>
          </a:stretch>
        </p:blipFill>
        <p:spPr>
          <a:xfrm>
            <a:off x="9664805" y="0"/>
            <a:ext cx="2302886" cy="1034903"/>
          </a:xfrm>
          <a:prstGeom prst="rect">
            <a:avLst/>
          </a:prstGeom>
        </p:spPr>
      </p:pic>
    </p:spTree>
    <p:extLst>
      <p:ext uri="{BB962C8B-B14F-4D97-AF65-F5344CB8AC3E}">
        <p14:creationId xmlns:p14="http://schemas.microsoft.com/office/powerpoint/2010/main" val="127424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2</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WHY AN HCP INFLUENCER PROGRAM? WHY FORTINI? WHY NOW? HOW?</a:t>
            </a:r>
          </a:p>
          <a:p>
            <a:endParaRPr lang="en-GB"/>
          </a:p>
        </p:txBody>
      </p:sp>
      <p:pic>
        <p:nvPicPr>
          <p:cNvPr id="14" name="Picture 4" descr="Influencer - Free people icons">
            <a:extLst>
              <a:ext uri="{FF2B5EF4-FFF2-40B4-BE49-F238E27FC236}">
                <a16:creationId xmlns:a16="http://schemas.microsoft.com/office/drawing/2014/main" id="{E0389789-800F-DE0A-98B5-D67DFC4A3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1002" y="2931550"/>
            <a:ext cx="1579930" cy="15799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Diagram 17">
            <a:extLst>
              <a:ext uri="{FF2B5EF4-FFF2-40B4-BE49-F238E27FC236}">
                <a16:creationId xmlns:a16="http://schemas.microsoft.com/office/drawing/2014/main" id="{0283564C-D18B-A74A-A8E1-296220F601BA}"/>
              </a:ext>
            </a:extLst>
          </p:cNvPr>
          <p:cNvGraphicFramePr/>
          <p:nvPr/>
        </p:nvGraphicFramePr>
        <p:xfrm>
          <a:off x="140467" y="936145"/>
          <a:ext cx="9677194"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750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3</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PROGRAM GOAL AND PROCESS </a:t>
            </a:r>
          </a:p>
          <a:p>
            <a:endParaRPr lang="en-GB"/>
          </a:p>
        </p:txBody>
      </p:sp>
      <p:sp>
        <p:nvSpPr>
          <p:cNvPr id="6" name="Text Placeholder 6">
            <a:extLst>
              <a:ext uri="{FF2B5EF4-FFF2-40B4-BE49-F238E27FC236}">
                <a16:creationId xmlns:a16="http://schemas.microsoft.com/office/drawing/2014/main" id="{607E9B11-B3F1-6E7C-470E-6FE6D73BD043}"/>
              </a:ext>
            </a:extLst>
          </p:cNvPr>
          <p:cNvSpPr txBox="1">
            <a:spLocks/>
          </p:cNvSpPr>
          <p:nvPr/>
        </p:nvSpPr>
        <p:spPr>
          <a:xfrm>
            <a:off x="589336" y="1393336"/>
            <a:ext cx="11013327" cy="4465637"/>
          </a:xfrm>
          <a:prstGeom prst="rect">
            <a:avLst/>
          </a:prstGeom>
        </p:spPr>
        <p:txBody>
          <a:bodyPr vert="horz" lIns="0" tIns="0" rIns="0" bIns="0" numCol="1" spcCol="180000" rtlCol="0" anchor="t">
            <a:noAutofit/>
          </a:bodyPr>
          <a:lstStyle>
            <a:lvl1pPr marL="0" indent="0" algn="l" defTabSz="914420" rtl="0" eaLnBrk="1" latinLnBrk="0" hangingPunct="1">
              <a:lnSpc>
                <a:spcPct val="95000"/>
              </a:lnSpc>
              <a:spcBef>
                <a:spcPts val="0"/>
              </a:spcBef>
              <a:spcAft>
                <a:spcPts val="600"/>
              </a:spcAft>
              <a:buSzPct val="100000"/>
              <a:buFont typeface="Calibri" charset="0"/>
              <a:buNone/>
              <a:defRPr lang="en-US" sz="1800" b="0" i="0" kern="1200" baseline="0">
                <a:solidFill>
                  <a:srgbClr val="6E6E6E"/>
                </a:solidFill>
                <a:latin typeface="Calibri" panose="020F0502020204030204" pitchFamily="34" charset="0"/>
                <a:ea typeface="+mn-ea"/>
                <a:cs typeface="Calibri" panose="020F0502020204030204" pitchFamily="34" charset="0"/>
              </a:defRPr>
            </a:lvl1pPr>
            <a:lvl2pPr marL="0" indent="0" algn="l" defTabSz="914420" rtl="0" eaLnBrk="1" latinLnBrk="0" hangingPunct="1">
              <a:lnSpc>
                <a:spcPct val="95000"/>
              </a:lnSpc>
              <a:spcBef>
                <a:spcPts val="0"/>
              </a:spcBef>
              <a:spcAft>
                <a:spcPts val="600"/>
              </a:spcAft>
              <a:buSzPct val="100000"/>
              <a:buFont typeface="Calibri" charset="0"/>
              <a:buNone/>
              <a:defRPr lang="en-US" sz="1800" b="1" i="0" kern="1200" baseline="0">
                <a:solidFill>
                  <a:schemeClr val="tx1"/>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0" i="0" kern="1200" dirty="0" smtClean="0">
                <a:solidFill>
                  <a:srgbClr val="6E6E6E"/>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1" i="0" kern="1200" dirty="0" smtClean="0">
                <a:solidFill>
                  <a:srgbClr val="6E6E6E"/>
                </a:solidFill>
                <a:latin typeface="Calibri" panose="020F0502020204030204" pitchFamily="34" charset="0"/>
                <a:ea typeface="+mn-ea"/>
                <a:cs typeface="Calibri" panose="020F0502020204030204" pitchFamily="34" charset="0"/>
              </a:defRPr>
            </a:lvl4pPr>
            <a:lvl5pPr marL="0" indent="0" algn="l" defTabSz="914420" rtl="0" eaLnBrk="1" latinLnBrk="0" hangingPunct="1">
              <a:lnSpc>
                <a:spcPct val="95000"/>
              </a:lnSpc>
              <a:spcBef>
                <a:spcPts val="0"/>
              </a:spcBef>
              <a:spcAft>
                <a:spcPts val="600"/>
              </a:spcAft>
              <a:buSzPct val="100000"/>
              <a:buFont typeface="Calibri" charset="0"/>
              <a:buNone/>
              <a:defRPr lang="en-US" sz="1800" b="0" i="0" kern="1200" dirty="0">
                <a:solidFill>
                  <a:srgbClr val="6E6E6E"/>
                </a:solidFill>
                <a:latin typeface="Calibri" panose="020F0502020204030204" pitchFamily="34" charset="0"/>
                <a:ea typeface="+mn-ea"/>
                <a:cs typeface="Calibri" panose="020F0502020204030204" pitchFamily="34" charset="0"/>
              </a:defRPr>
            </a:lvl5pPr>
            <a:lvl6pPr marL="342900" indent="-342900" algn="l" defTabSz="914420" rtl="0" eaLnBrk="1" latinLnBrk="0" hangingPunct="1">
              <a:lnSpc>
                <a:spcPct val="95000"/>
              </a:lnSpc>
              <a:spcBef>
                <a:spcPts val="0"/>
              </a:spcBef>
              <a:spcAft>
                <a:spcPts val="600"/>
              </a:spcAft>
              <a:buSzPct val="100000"/>
              <a:buFont typeface="Calibri" charset="0"/>
              <a:buChar char="–"/>
              <a:defRPr lang="en-US" sz="1800" b="0" i="0" kern="1200" dirty="0">
                <a:solidFill>
                  <a:srgbClr val="6E6E6E"/>
                </a:solidFill>
                <a:latin typeface="Calibri" panose="020F0502020204030204" pitchFamily="34" charset="0"/>
                <a:ea typeface="+mn-ea"/>
                <a:cs typeface="Calibri" panose="020F0502020204030204" pitchFamily="34" charset="0"/>
              </a:defRPr>
            </a:lvl6pPr>
            <a:lvl7pPr marL="2971867"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1" kern="1200" dirty="0">
                <a:solidFill>
                  <a:srgbClr val="6E6E6E"/>
                </a:solidFill>
                <a:latin typeface="Calibri" panose="020F0502020204030204" pitchFamily="34" charset="0"/>
                <a:ea typeface="+mn-ea"/>
                <a:cs typeface="Calibri" panose="020F0502020204030204" pitchFamily="34" charset="0"/>
              </a:defRPr>
            </a:lvl7pPr>
            <a:lvl8pPr marL="342907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1" i="1" kern="1200" dirty="0">
                <a:solidFill>
                  <a:srgbClr val="6E6E6E"/>
                </a:solidFill>
                <a:latin typeface="Calibri" panose="020F0502020204030204" pitchFamily="34" charset="0"/>
                <a:ea typeface="+mn-ea"/>
                <a:cs typeface="Calibri" panose="020F0502020204030204" pitchFamily="34" charset="0"/>
              </a:defRPr>
            </a:lvl8pPr>
            <a:lvl9pPr marL="388628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0" kern="1200" dirty="0" smtClean="0">
                <a:solidFill>
                  <a:srgbClr val="6E6E6E"/>
                </a:solidFill>
                <a:latin typeface="Calibri" panose="020F0502020204030204" pitchFamily="34" charset="0"/>
                <a:ea typeface="+mn-ea"/>
                <a:cs typeface="Calibri" panose="020F0502020204030204" pitchFamily="34" charset="0"/>
              </a:defRPr>
            </a:lvl9pPr>
          </a:lstStyle>
          <a:p>
            <a:pPr marL="285750" indent="-285750">
              <a:buFont typeface="Arial" panose="020B0604020202020204" pitchFamily="34" charset="0"/>
              <a:buChar char="•"/>
            </a:pPr>
            <a:r>
              <a:rPr lang="en-US" b="1" u="sng">
                <a:solidFill>
                  <a:schemeClr val="tx1"/>
                </a:solidFill>
                <a:latin typeface="Oswald SemiBold"/>
                <a:ea typeface="Calibri"/>
                <a:cs typeface="Calibri"/>
              </a:rPr>
              <a:t>Objective:</a:t>
            </a:r>
            <a:r>
              <a:rPr lang="en-US">
                <a:solidFill>
                  <a:schemeClr val="tx1"/>
                </a:solidFill>
                <a:latin typeface="Oswald SemiBold"/>
                <a:ea typeface="Calibri"/>
                <a:cs typeface="Calibri"/>
              </a:rPr>
              <a:t>	</a:t>
            </a:r>
          </a:p>
          <a:p>
            <a:pPr marL="628650" lvl="5" indent="-285750">
              <a:buFont typeface="Arial" panose="020B0604020202020204" pitchFamily="34" charset="0"/>
              <a:buChar char="•"/>
            </a:pPr>
            <a:r>
              <a:rPr lang="en-US">
                <a:solidFill>
                  <a:schemeClr val="tx1"/>
                </a:solidFill>
                <a:latin typeface="Oswald Medium"/>
                <a:ea typeface="Calibri"/>
                <a:cs typeface="Calibri"/>
              </a:rPr>
              <a:t>Increase awareness of Fortini Infant by having credible, HCP influencers share their thoughts on the evidence supporting the use of the product </a:t>
            </a:r>
            <a:endParaRPr lang="en-US">
              <a:solidFill>
                <a:schemeClr val="tx1"/>
              </a:solidFill>
              <a:latin typeface="Oswald Medium"/>
              <a:ea typeface="Calibri"/>
            </a:endParaRPr>
          </a:p>
          <a:p>
            <a:pPr marL="628650" lvl="5" indent="-285750">
              <a:buFont typeface="Arial" panose="020B0604020202020204" pitchFamily="34" charset="0"/>
              <a:buChar char="•"/>
            </a:pPr>
            <a:endParaRPr lang="en-US" b="1" u="sng">
              <a:solidFill>
                <a:schemeClr val="tx1"/>
              </a:solidFill>
              <a:latin typeface="Oswald SemiBold"/>
              <a:ea typeface="Calibri"/>
            </a:endParaRPr>
          </a:p>
          <a:p>
            <a:pPr marL="285750" lvl="4" indent="-285750">
              <a:buFont typeface="Arial" panose="020B0604020202020204" pitchFamily="34" charset="0"/>
              <a:buChar char="•"/>
            </a:pPr>
            <a:r>
              <a:rPr lang="en-US" b="1" u="sng">
                <a:solidFill>
                  <a:schemeClr val="tx1"/>
                </a:solidFill>
                <a:latin typeface="Oswald SemiBold"/>
                <a:ea typeface="Calibri"/>
                <a:cs typeface="Calibri"/>
              </a:rPr>
              <a:t>Campaign components:</a:t>
            </a:r>
            <a:endParaRPr lang="en-US">
              <a:solidFill>
                <a:schemeClr val="tx1"/>
              </a:solidFill>
              <a:latin typeface="Oswald SemiBold"/>
              <a:ea typeface="Calibri"/>
              <a:cs typeface="Calibri"/>
            </a:endParaRPr>
          </a:p>
          <a:p>
            <a:pPr marL="628650" lvl="5" indent="-285750">
              <a:buFont typeface="Arial" panose="020B0604020202020204" pitchFamily="34" charset="0"/>
              <a:buChar char="•"/>
            </a:pPr>
            <a:r>
              <a:rPr lang="en-US">
                <a:solidFill>
                  <a:schemeClr val="tx1"/>
                </a:solidFill>
                <a:latin typeface="Oswald Medium"/>
                <a:ea typeface="Calibri"/>
                <a:cs typeface="Calibri"/>
              </a:rPr>
              <a:t>3 organic influencer posts on Instagram (5/1-5/10/23)</a:t>
            </a:r>
          </a:p>
          <a:p>
            <a:pPr marL="628650" lvl="5" indent="-285750">
              <a:buFont typeface="Arial" panose="020B0604020202020204" pitchFamily="34" charset="0"/>
              <a:buChar char="•"/>
            </a:pPr>
            <a:r>
              <a:rPr lang="en-US">
                <a:solidFill>
                  <a:schemeClr val="tx1"/>
                </a:solidFill>
                <a:latin typeface="Oswald Medium"/>
                <a:ea typeface="Calibri"/>
                <a:cs typeface="Calibri"/>
              </a:rPr>
              <a:t>2 weeks of paid media support on Instagram and Facebook (5/30-6/13/23)</a:t>
            </a:r>
          </a:p>
          <a:p>
            <a:pPr marL="628650" lvl="5" indent="-285750">
              <a:buFont typeface="Arial" panose="020B0604020202020204" pitchFamily="34" charset="0"/>
              <a:buChar char="•"/>
            </a:pPr>
            <a:endParaRPr lang="en-US">
              <a:solidFill>
                <a:schemeClr val="tx1"/>
              </a:solidFill>
              <a:latin typeface="Oswald SemiBold"/>
              <a:ea typeface="Calibri"/>
            </a:endParaRPr>
          </a:p>
          <a:p>
            <a:pPr marL="285750" lvl="4" indent="-285750">
              <a:buFont typeface="Arial" panose="020B0604020202020204" pitchFamily="34" charset="0"/>
              <a:buChar char="•"/>
            </a:pPr>
            <a:r>
              <a:rPr lang="en-US" b="1" u="sng">
                <a:solidFill>
                  <a:schemeClr val="tx1"/>
                </a:solidFill>
                <a:latin typeface="Oswald SemiBold"/>
                <a:ea typeface="Calibri"/>
                <a:cs typeface="Calibri"/>
              </a:rPr>
              <a:t>Influencer selection criteria: </a:t>
            </a:r>
            <a:endParaRPr lang="en-US" b="1" u="sng">
              <a:solidFill>
                <a:schemeClr val="tx1"/>
              </a:solidFill>
              <a:latin typeface="Oswald SemiBold"/>
              <a:ea typeface="Calibri"/>
            </a:endParaRPr>
          </a:p>
        </p:txBody>
      </p:sp>
      <p:pic>
        <p:nvPicPr>
          <p:cNvPr id="8" name="Picture 7" descr="A picture containing text&#10;&#10;Description automatically generated">
            <a:extLst>
              <a:ext uri="{FF2B5EF4-FFF2-40B4-BE49-F238E27FC236}">
                <a16:creationId xmlns:a16="http://schemas.microsoft.com/office/drawing/2014/main" id="{3FCD2F1D-8640-08EF-419C-E8006F29E1FB}"/>
              </a:ext>
            </a:extLst>
          </p:cNvPr>
          <p:cNvPicPr>
            <a:picLocks noChangeAspect="1"/>
          </p:cNvPicPr>
          <p:nvPr/>
        </p:nvPicPr>
        <p:blipFill rotWithShape="1">
          <a:blip r:embed="rId2"/>
          <a:srcRect b="36734"/>
          <a:stretch/>
        </p:blipFill>
        <p:spPr>
          <a:xfrm>
            <a:off x="815953" y="4403817"/>
            <a:ext cx="1061829" cy="803730"/>
          </a:xfrm>
          <a:prstGeom prst="rect">
            <a:avLst/>
          </a:prstGeom>
        </p:spPr>
      </p:pic>
      <p:pic>
        <p:nvPicPr>
          <p:cNvPr id="10" name="Picture 9">
            <a:extLst>
              <a:ext uri="{FF2B5EF4-FFF2-40B4-BE49-F238E27FC236}">
                <a16:creationId xmlns:a16="http://schemas.microsoft.com/office/drawing/2014/main" id="{AD5083F2-EC52-958C-522E-F93EC64EB34F}"/>
              </a:ext>
            </a:extLst>
          </p:cNvPr>
          <p:cNvPicPr>
            <a:picLocks noChangeAspect="1"/>
          </p:cNvPicPr>
          <p:nvPr/>
        </p:nvPicPr>
        <p:blipFill rotWithShape="1">
          <a:blip r:embed="rId3"/>
          <a:srcRect b="32032"/>
          <a:stretch/>
        </p:blipFill>
        <p:spPr>
          <a:xfrm>
            <a:off x="4061062" y="4563231"/>
            <a:ext cx="906558" cy="750956"/>
          </a:xfrm>
          <a:prstGeom prst="rect">
            <a:avLst/>
          </a:prstGeom>
        </p:spPr>
      </p:pic>
      <p:pic>
        <p:nvPicPr>
          <p:cNvPr id="12" name="Picture 11" descr="Icon&#10;&#10;Description automatically generated">
            <a:extLst>
              <a:ext uri="{FF2B5EF4-FFF2-40B4-BE49-F238E27FC236}">
                <a16:creationId xmlns:a16="http://schemas.microsoft.com/office/drawing/2014/main" id="{33216563-E5E4-2334-E03D-CC2EECEC3A18}"/>
              </a:ext>
            </a:extLst>
          </p:cNvPr>
          <p:cNvPicPr>
            <a:picLocks noChangeAspect="1"/>
          </p:cNvPicPr>
          <p:nvPr/>
        </p:nvPicPr>
        <p:blipFill rotWithShape="1">
          <a:blip r:embed="rId4"/>
          <a:srcRect b="34073"/>
          <a:stretch/>
        </p:blipFill>
        <p:spPr>
          <a:xfrm>
            <a:off x="2458038" y="4539767"/>
            <a:ext cx="886196" cy="728404"/>
          </a:xfrm>
          <a:prstGeom prst="rect">
            <a:avLst/>
          </a:prstGeom>
        </p:spPr>
      </p:pic>
      <p:sp>
        <p:nvSpPr>
          <p:cNvPr id="14" name="Plus Sign 13">
            <a:extLst>
              <a:ext uri="{FF2B5EF4-FFF2-40B4-BE49-F238E27FC236}">
                <a16:creationId xmlns:a16="http://schemas.microsoft.com/office/drawing/2014/main" id="{19D66792-AF86-9B01-4FED-FE7F757B4DEE}"/>
              </a:ext>
            </a:extLst>
          </p:cNvPr>
          <p:cNvSpPr/>
          <p:nvPr/>
        </p:nvSpPr>
        <p:spPr>
          <a:xfrm>
            <a:off x="1948408" y="4787503"/>
            <a:ext cx="334108" cy="316524"/>
          </a:xfrm>
          <a:prstGeom prst="mathPlus">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us Sign 15">
            <a:extLst>
              <a:ext uri="{FF2B5EF4-FFF2-40B4-BE49-F238E27FC236}">
                <a16:creationId xmlns:a16="http://schemas.microsoft.com/office/drawing/2014/main" id="{14966DA6-C546-7201-D475-6BE7263E2273}"/>
              </a:ext>
            </a:extLst>
          </p:cNvPr>
          <p:cNvSpPr/>
          <p:nvPr/>
        </p:nvSpPr>
        <p:spPr>
          <a:xfrm>
            <a:off x="3535594" y="4780447"/>
            <a:ext cx="334108" cy="316524"/>
          </a:xfrm>
          <a:prstGeom prst="mathPlus">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Equals 17">
            <a:extLst>
              <a:ext uri="{FF2B5EF4-FFF2-40B4-BE49-F238E27FC236}">
                <a16:creationId xmlns:a16="http://schemas.microsoft.com/office/drawing/2014/main" id="{C817BDF2-703E-A12A-0C88-A62CA990C5BA}"/>
              </a:ext>
            </a:extLst>
          </p:cNvPr>
          <p:cNvSpPr/>
          <p:nvPr/>
        </p:nvSpPr>
        <p:spPr>
          <a:xfrm>
            <a:off x="5081572" y="4780447"/>
            <a:ext cx="332414" cy="266962"/>
          </a:xfrm>
          <a:prstGeom prst="mathEqual">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 name="Picture 19" descr="Graphical user interface, application&#10;&#10;Description automatically generated">
            <a:extLst>
              <a:ext uri="{FF2B5EF4-FFF2-40B4-BE49-F238E27FC236}">
                <a16:creationId xmlns:a16="http://schemas.microsoft.com/office/drawing/2014/main" id="{C54E70D7-EB9E-9C1E-94F0-8C9804CAFE27}"/>
              </a:ext>
            </a:extLst>
          </p:cNvPr>
          <p:cNvPicPr>
            <a:picLocks noChangeAspect="1"/>
          </p:cNvPicPr>
          <p:nvPr/>
        </p:nvPicPr>
        <p:blipFill>
          <a:blip r:embed="rId5"/>
          <a:stretch>
            <a:fillRect/>
          </a:stretch>
        </p:blipFill>
        <p:spPr>
          <a:xfrm>
            <a:off x="5893389" y="4337596"/>
            <a:ext cx="5328783" cy="1700948"/>
          </a:xfrm>
          <a:prstGeom prst="rect">
            <a:avLst/>
          </a:prstGeom>
        </p:spPr>
      </p:pic>
      <p:pic>
        <p:nvPicPr>
          <p:cNvPr id="22" name="Picture 21">
            <a:extLst>
              <a:ext uri="{FF2B5EF4-FFF2-40B4-BE49-F238E27FC236}">
                <a16:creationId xmlns:a16="http://schemas.microsoft.com/office/drawing/2014/main" id="{6C5C9462-F523-3A48-5306-2557601AF0C8}"/>
              </a:ext>
            </a:extLst>
          </p:cNvPr>
          <p:cNvPicPr>
            <a:picLocks noChangeAspect="1"/>
          </p:cNvPicPr>
          <p:nvPr/>
        </p:nvPicPr>
        <p:blipFill>
          <a:blip r:embed="rId6"/>
          <a:stretch>
            <a:fillRect/>
          </a:stretch>
        </p:blipFill>
        <p:spPr>
          <a:xfrm>
            <a:off x="7829620" y="4058099"/>
            <a:ext cx="1340005" cy="229211"/>
          </a:xfrm>
          <a:prstGeom prst="rect">
            <a:avLst/>
          </a:prstGeom>
        </p:spPr>
      </p:pic>
      <p:sp>
        <p:nvSpPr>
          <p:cNvPr id="24" name="TextBox 23">
            <a:extLst>
              <a:ext uri="{FF2B5EF4-FFF2-40B4-BE49-F238E27FC236}">
                <a16:creationId xmlns:a16="http://schemas.microsoft.com/office/drawing/2014/main" id="{E23451D4-C0DD-A24A-3E82-8CBB2DA3A8FE}"/>
              </a:ext>
            </a:extLst>
          </p:cNvPr>
          <p:cNvSpPr txBox="1"/>
          <p:nvPr/>
        </p:nvSpPr>
        <p:spPr>
          <a:xfrm>
            <a:off x="785591" y="5207547"/>
            <a:ext cx="1143297" cy="646331"/>
          </a:xfrm>
          <a:prstGeom prst="rect">
            <a:avLst/>
          </a:prstGeom>
          <a:noFill/>
        </p:spPr>
        <p:txBody>
          <a:bodyPr wrap="square" rtlCol="0">
            <a:spAutoFit/>
          </a:bodyPr>
          <a:lstStyle/>
          <a:p>
            <a:pPr algn="ctr"/>
            <a:r>
              <a:rPr lang="en-US" sz="1200">
                <a:solidFill>
                  <a:srgbClr val="002060"/>
                </a:solidFill>
              </a:rPr>
              <a:t>HCP specialist managing FTT patients</a:t>
            </a:r>
          </a:p>
        </p:txBody>
      </p:sp>
      <p:sp>
        <p:nvSpPr>
          <p:cNvPr id="26" name="TextBox 25">
            <a:extLst>
              <a:ext uri="{FF2B5EF4-FFF2-40B4-BE49-F238E27FC236}">
                <a16:creationId xmlns:a16="http://schemas.microsoft.com/office/drawing/2014/main" id="{195048CE-B84B-D165-56AB-C24A951741A3}"/>
              </a:ext>
            </a:extLst>
          </p:cNvPr>
          <p:cNvSpPr txBox="1"/>
          <p:nvPr/>
        </p:nvSpPr>
        <p:spPr>
          <a:xfrm>
            <a:off x="2125143" y="5221044"/>
            <a:ext cx="1505143" cy="646331"/>
          </a:xfrm>
          <a:prstGeom prst="rect">
            <a:avLst/>
          </a:prstGeom>
          <a:noFill/>
        </p:spPr>
        <p:txBody>
          <a:bodyPr wrap="square" rtlCol="0">
            <a:spAutoFit/>
          </a:bodyPr>
          <a:lstStyle/>
          <a:p>
            <a:pPr algn="ctr"/>
            <a:r>
              <a:rPr lang="en-US" sz="1200">
                <a:solidFill>
                  <a:srgbClr val="002060"/>
                </a:solidFill>
              </a:rPr>
              <a:t>10K+ Instagram followers; majority of audience HCPs</a:t>
            </a:r>
          </a:p>
        </p:txBody>
      </p:sp>
      <p:sp>
        <p:nvSpPr>
          <p:cNvPr id="28" name="TextBox 27">
            <a:extLst>
              <a:ext uri="{FF2B5EF4-FFF2-40B4-BE49-F238E27FC236}">
                <a16:creationId xmlns:a16="http://schemas.microsoft.com/office/drawing/2014/main" id="{A12F9A92-2BA8-B098-3743-3DB6A50F651D}"/>
              </a:ext>
            </a:extLst>
          </p:cNvPr>
          <p:cNvSpPr txBox="1"/>
          <p:nvPr/>
        </p:nvSpPr>
        <p:spPr>
          <a:xfrm>
            <a:off x="3840287" y="5221043"/>
            <a:ext cx="1348108" cy="1015663"/>
          </a:xfrm>
          <a:prstGeom prst="rect">
            <a:avLst/>
          </a:prstGeom>
          <a:noFill/>
        </p:spPr>
        <p:txBody>
          <a:bodyPr wrap="square" rtlCol="0">
            <a:spAutoFit/>
          </a:bodyPr>
          <a:lstStyle/>
          <a:p>
            <a:pPr algn="ctr"/>
            <a:r>
              <a:rPr lang="en-US" sz="1200">
                <a:solidFill>
                  <a:srgbClr val="002060"/>
                </a:solidFill>
              </a:rPr>
              <a:t>Professional account  focused on credible and evidence-based content</a:t>
            </a:r>
          </a:p>
        </p:txBody>
      </p:sp>
    </p:spTree>
    <p:extLst>
      <p:ext uri="{BB962C8B-B14F-4D97-AF65-F5344CB8AC3E}">
        <p14:creationId xmlns:p14="http://schemas.microsoft.com/office/powerpoint/2010/main" val="272901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4</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TOTAL PROGRAM IMPACT</a:t>
            </a:r>
          </a:p>
          <a:p>
            <a:endParaRPr lang="en-GB"/>
          </a:p>
        </p:txBody>
      </p:sp>
      <p:sp>
        <p:nvSpPr>
          <p:cNvPr id="6" name="TextBox 5">
            <a:extLst>
              <a:ext uri="{FF2B5EF4-FFF2-40B4-BE49-F238E27FC236}">
                <a16:creationId xmlns:a16="http://schemas.microsoft.com/office/drawing/2014/main" id="{49076A29-6D81-3118-D62F-1F12804C982D}"/>
              </a:ext>
            </a:extLst>
          </p:cNvPr>
          <p:cNvSpPr txBox="1"/>
          <p:nvPr/>
        </p:nvSpPr>
        <p:spPr>
          <a:xfrm>
            <a:off x="286873" y="1639228"/>
            <a:ext cx="2308303" cy="1107996"/>
          </a:xfrm>
          <a:prstGeom prst="rect">
            <a:avLst/>
          </a:prstGeom>
          <a:noFill/>
        </p:spPr>
        <p:txBody>
          <a:bodyPr wrap="square" rtlCol="0">
            <a:spAutoFit/>
          </a:bodyPr>
          <a:lstStyle/>
          <a:p>
            <a:r>
              <a:rPr lang="en-US" sz="6600" b="1"/>
              <a:t>9.8M </a:t>
            </a:r>
          </a:p>
        </p:txBody>
      </p:sp>
      <p:sp>
        <p:nvSpPr>
          <p:cNvPr id="8" name="TextBox 7">
            <a:extLst>
              <a:ext uri="{FF2B5EF4-FFF2-40B4-BE49-F238E27FC236}">
                <a16:creationId xmlns:a16="http://schemas.microsoft.com/office/drawing/2014/main" id="{03B9E6A5-2D55-1CA1-E75C-E3E071102C9D}"/>
              </a:ext>
            </a:extLst>
          </p:cNvPr>
          <p:cNvSpPr txBox="1"/>
          <p:nvPr/>
        </p:nvSpPr>
        <p:spPr>
          <a:xfrm>
            <a:off x="3052157" y="1639228"/>
            <a:ext cx="2623816" cy="1107996"/>
          </a:xfrm>
          <a:prstGeom prst="rect">
            <a:avLst/>
          </a:prstGeom>
          <a:noFill/>
        </p:spPr>
        <p:txBody>
          <a:bodyPr wrap="square" rtlCol="0">
            <a:spAutoFit/>
          </a:bodyPr>
          <a:lstStyle/>
          <a:p>
            <a:r>
              <a:rPr lang="en-US" sz="6600" b="1"/>
              <a:t>24.5K </a:t>
            </a:r>
          </a:p>
        </p:txBody>
      </p:sp>
      <p:sp>
        <p:nvSpPr>
          <p:cNvPr id="10" name="TextBox 9">
            <a:extLst>
              <a:ext uri="{FF2B5EF4-FFF2-40B4-BE49-F238E27FC236}">
                <a16:creationId xmlns:a16="http://schemas.microsoft.com/office/drawing/2014/main" id="{8A9EE866-66AB-56EF-7EEA-297BA8DD1BD4}"/>
              </a:ext>
            </a:extLst>
          </p:cNvPr>
          <p:cNvSpPr txBox="1"/>
          <p:nvPr/>
        </p:nvSpPr>
        <p:spPr>
          <a:xfrm>
            <a:off x="6094581" y="1639228"/>
            <a:ext cx="2623816" cy="1107996"/>
          </a:xfrm>
          <a:prstGeom prst="rect">
            <a:avLst/>
          </a:prstGeom>
          <a:noFill/>
        </p:spPr>
        <p:txBody>
          <a:bodyPr wrap="square" rtlCol="0">
            <a:spAutoFit/>
          </a:bodyPr>
          <a:lstStyle/>
          <a:p>
            <a:r>
              <a:rPr lang="en-US" sz="6600" b="1"/>
              <a:t>13.2K </a:t>
            </a:r>
          </a:p>
        </p:txBody>
      </p:sp>
      <p:cxnSp>
        <p:nvCxnSpPr>
          <p:cNvPr id="12" name="Straight Connector 11">
            <a:extLst>
              <a:ext uri="{FF2B5EF4-FFF2-40B4-BE49-F238E27FC236}">
                <a16:creationId xmlns:a16="http://schemas.microsoft.com/office/drawing/2014/main" id="{FAB44E7E-30C7-642E-BA20-FCFC73DDDB5E}"/>
              </a:ext>
            </a:extLst>
          </p:cNvPr>
          <p:cNvCxnSpPr>
            <a:cxnSpLocks/>
          </p:cNvCxnSpPr>
          <p:nvPr/>
        </p:nvCxnSpPr>
        <p:spPr>
          <a:xfrm>
            <a:off x="2639343" y="1520282"/>
            <a:ext cx="0" cy="4192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B724DC6-FCDD-30D5-A4DC-3117C7C90C2C}"/>
              </a:ext>
            </a:extLst>
          </p:cNvPr>
          <p:cNvCxnSpPr>
            <a:cxnSpLocks/>
          </p:cNvCxnSpPr>
          <p:nvPr/>
        </p:nvCxnSpPr>
        <p:spPr>
          <a:xfrm>
            <a:off x="5579547" y="1520282"/>
            <a:ext cx="0" cy="4192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C8E4291-B128-1290-08C7-AF4A4C207F76}"/>
              </a:ext>
            </a:extLst>
          </p:cNvPr>
          <p:cNvCxnSpPr>
            <a:cxnSpLocks/>
          </p:cNvCxnSpPr>
          <p:nvPr/>
        </p:nvCxnSpPr>
        <p:spPr>
          <a:xfrm>
            <a:off x="8339672" y="1520282"/>
            <a:ext cx="0" cy="41148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287EB6F-79CE-0EEB-C24B-F85F4C41C6FD}"/>
              </a:ext>
            </a:extLst>
          </p:cNvPr>
          <p:cNvSpPr txBox="1"/>
          <p:nvPr/>
        </p:nvSpPr>
        <p:spPr>
          <a:xfrm>
            <a:off x="8813403" y="1632101"/>
            <a:ext cx="2623816" cy="1107996"/>
          </a:xfrm>
          <a:prstGeom prst="rect">
            <a:avLst/>
          </a:prstGeom>
          <a:noFill/>
        </p:spPr>
        <p:txBody>
          <a:bodyPr wrap="square" rtlCol="0">
            <a:spAutoFit/>
          </a:bodyPr>
          <a:lstStyle/>
          <a:p>
            <a:r>
              <a:rPr lang="en-US" sz="6600" b="1"/>
              <a:t>$60K </a:t>
            </a:r>
          </a:p>
        </p:txBody>
      </p:sp>
      <p:sp>
        <p:nvSpPr>
          <p:cNvPr id="20" name="TextBox 19">
            <a:extLst>
              <a:ext uri="{FF2B5EF4-FFF2-40B4-BE49-F238E27FC236}">
                <a16:creationId xmlns:a16="http://schemas.microsoft.com/office/drawing/2014/main" id="{B163E879-BEFE-FFE2-B093-0BA89F075C58}"/>
              </a:ext>
            </a:extLst>
          </p:cNvPr>
          <p:cNvSpPr txBox="1"/>
          <p:nvPr/>
        </p:nvSpPr>
        <p:spPr>
          <a:xfrm>
            <a:off x="662188" y="2562561"/>
            <a:ext cx="2296933" cy="369332"/>
          </a:xfrm>
          <a:prstGeom prst="rect">
            <a:avLst/>
          </a:prstGeom>
          <a:noFill/>
        </p:spPr>
        <p:txBody>
          <a:bodyPr wrap="square" rtlCol="0">
            <a:spAutoFit/>
          </a:bodyPr>
          <a:lstStyle/>
          <a:p>
            <a:r>
              <a:rPr lang="en-US" b="1"/>
              <a:t>IMPRESSIONS</a:t>
            </a:r>
          </a:p>
        </p:txBody>
      </p:sp>
      <p:sp>
        <p:nvSpPr>
          <p:cNvPr id="22" name="TextBox 21">
            <a:extLst>
              <a:ext uri="{FF2B5EF4-FFF2-40B4-BE49-F238E27FC236}">
                <a16:creationId xmlns:a16="http://schemas.microsoft.com/office/drawing/2014/main" id="{3ABF36C0-2DBB-DD72-3396-363714C7D184}"/>
              </a:ext>
            </a:extLst>
          </p:cNvPr>
          <p:cNvSpPr txBox="1"/>
          <p:nvPr/>
        </p:nvSpPr>
        <p:spPr>
          <a:xfrm>
            <a:off x="3419711" y="2562561"/>
            <a:ext cx="2296933" cy="369332"/>
          </a:xfrm>
          <a:prstGeom prst="rect">
            <a:avLst/>
          </a:prstGeom>
          <a:noFill/>
        </p:spPr>
        <p:txBody>
          <a:bodyPr wrap="square" rtlCol="0">
            <a:spAutoFit/>
          </a:bodyPr>
          <a:lstStyle/>
          <a:p>
            <a:r>
              <a:rPr lang="en-US" b="1"/>
              <a:t>ENGAGEMENTS</a:t>
            </a:r>
          </a:p>
        </p:txBody>
      </p:sp>
      <p:sp>
        <p:nvSpPr>
          <p:cNvPr id="24" name="TextBox 23">
            <a:extLst>
              <a:ext uri="{FF2B5EF4-FFF2-40B4-BE49-F238E27FC236}">
                <a16:creationId xmlns:a16="http://schemas.microsoft.com/office/drawing/2014/main" id="{31BBB942-0242-5AED-4998-600BCB492F72}"/>
              </a:ext>
            </a:extLst>
          </p:cNvPr>
          <p:cNvSpPr txBox="1"/>
          <p:nvPr/>
        </p:nvSpPr>
        <p:spPr>
          <a:xfrm>
            <a:off x="6770977" y="2555434"/>
            <a:ext cx="2296933" cy="369332"/>
          </a:xfrm>
          <a:prstGeom prst="rect">
            <a:avLst/>
          </a:prstGeom>
          <a:noFill/>
        </p:spPr>
        <p:txBody>
          <a:bodyPr wrap="square" rtlCol="0">
            <a:spAutoFit/>
          </a:bodyPr>
          <a:lstStyle/>
          <a:p>
            <a:r>
              <a:rPr lang="en-US" b="1"/>
              <a:t>CLICKS</a:t>
            </a:r>
          </a:p>
        </p:txBody>
      </p:sp>
      <p:sp>
        <p:nvSpPr>
          <p:cNvPr id="26" name="TextBox 25">
            <a:extLst>
              <a:ext uri="{FF2B5EF4-FFF2-40B4-BE49-F238E27FC236}">
                <a16:creationId xmlns:a16="http://schemas.microsoft.com/office/drawing/2014/main" id="{2D267F46-01EB-D846-786B-AF6D0AB613D1}"/>
              </a:ext>
            </a:extLst>
          </p:cNvPr>
          <p:cNvSpPr txBox="1"/>
          <p:nvPr/>
        </p:nvSpPr>
        <p:spPr>
          <a:xfrm>
            <a:off x="9560536" y="2555434"/>
            <a:ext cx="2296933" cy="369332"/>
          </a:xfrm>
          <a:prstGeom prst="rect">
            <a:avLst/>
          </a:prstGeom>
          <a:noFill/>
        </p:spPr>
        <p:txBody>
          <a:bodyPr wrap="square" rtlCol="0">
            <a:spAutoFit/>
          </a:bodyPr>
          <a:lstStyle/>
          <a:p>
            <a:r>
              <a:rPr lang="en-US" b="1"/>
              <a:t>COST</a:t>
            </a:r>
          </a:p>
        </p:txBody>
      </p:sp>
      <p:sp>
        <p:nvSpPr>
          <p:cNvPr id="28" name="TextBox 27">
            <a:extLst>
              <a:ext uri="{FF2B5EF4-FFF2-40B4-BE49-F238E27FC236}">
                <a16:creationId xmlns:a16="http://schemas.microsoft.com/office/drawing/2014/main" id="{418565CF-EE7F-B4E4-F481-AF09147D3EBE}"/>
              </a:ext>
            </a:extLst>
          </p:cNvPr>
          <p:cNvSpPr txBox="1"/>
          <p:nvPr/>
        </p:nvSpPr>
        <p:spPr>
          <a:xfrm>
            <a:off x="126331" y="3499889"/>
            <a:ext cx="2423639" cy="923330"/>
          </a:xfrm>
          <a:prstGeom prst="rect">
            <a:avLst/>
          </a:prstGeom>
          <a:noFill/>
        </p:spPr>
        <p:txBody>
          <a:bodyPr wrap="square" rtlCol="0">
            <a:spAutoFit/>
          </a:bodyPr>
          <a:lstStyle/>
          <a:p>
            <a:pPr algn="ctr"/>
            <a:r>
              <a:rPr lang="en-US"/>
              <a:t>8M guaranteed</a:t>
            </a:r>
          </a:p>
          <a:p>
            <a:pPr algn="ctr"/>
            <a:endParaRPr lang="en-US"/>
          </a:p>
          <a:p>
            <a:pPr algn="ctr"/>
            <a:r>
              <a:rPr lang="en-US"/>
              <a:t>1.8M above guarantee</a:t>
            </a:r>
          </a:p>
        </p:txBody>
      </p:sp>
      <p:sp>
        <p:nvSpPr>
          <p:cNvPr id="30" name="TextBox 29">
            <a:extLst>
              <a:ext uri="{FF2B5EF4-FFF2-40B4-BE49-F238E27FC236}">
                <a16:creationId xmlns:a16="http://schemas.microsoft.com/office/drawing/2014/main" id="{E0690416-B506-C2D5-E943-40A4A0AAF1F0}"/>
              </a:ext>
            </a:extLst>
          </p:cNvPr>
          <p:cNvSpPr txBox="1"/>
          <p:nvPr/>
        </p:nvSpPr>
        <p:spPr>
          <a:xfrm>
            <a:off x="2836240" y="3476084"/>
            <a:ext cx="2576259" cy="2308324"/>
          </a:xfrm>
          <a:prstGeom prst="rect">
            <a:avLst/>
          </a:prstGeom>
          <a:noFill/>
        </p:spPr>
        <p:txBody>
          <a:bodyPr wrap="square" rtlCol="0">
            <a:spAutoFit/>
          </a:bodyPr>
          <a:lstStyle/>
          <a:p>
            <a:pPr algn="ctr"/>
            <a:r>
              <a:rPr lang="en-US"/>
              <a:t>19K guaranteed</a:t>
            </a:r>
          </a:p>
          <a:p>
            <a:pPr algn="ctr"/>
            <a:endParaRPr lang="en-US"/>
          </a:p>
          <a:p>
            <a:pPr algn="ctr"/>
            <a:r>
              <a:rPr lang="en-US"/>
              <a:t>Engagement= comments, likes, reactions, saves, shares, tap backs (not clicks)</a:t>
            </a:r>
          </a:p>
          <a:p>
            <a:pPr algn="ctr"/>
            <a:endParaRPr lang="en-US"/>
          </a:p>
          <a:p>
            <a:pPr algn="ctr"/>
            <a:r>
              <a:rPr lang="en-US"/>
              <a:t>+18 new IG followers</a:t>
            </a:r>
          </a:p>
        </p:txBody>
      </p:sp>
      <p:sp>
        <p:nvSpPr>
          <p:cNvPr id="32" name="TextBox 31">
            <a:extLst>
              <a:ext uri="{FF2B5EF4-FFF2-40B4-BE49-F238E27FC236}">
                <a16:creationId xmlns:a16="http://schemas.microsoft.com/office/drawing/2014/main" id="{46185DA7-C2DC-D688-D3A1-C2BAB3BFA7E2}"/>
              </a:ext>
            </a:extLst>
          </p:cNvPr>
          <p:cNvSpPr txBox="1"/>
          <p:nvPr/>
        </p:nvSpPr>
        <p:spPr>
          <a:xfrm>
            <a:off x="5711724" y="3502985"/>
            <a:ext cx="2428996" cy="1477328"/>
          </a:xfrm>
          <a:prstGeom prst="rect">
            <a:avLst/>
          </a:prstGeom>
          <a:noFill/>
        </p:spPr>
        <p:txBody>
          <a:bodyPr wrap="square" rtlCol="0">
            <a:spAutoFit/>
          </a:bodyPr>
          <a:lstStyle/>
          <a:p>
            <a:pPr algn="ctr"/>
            <a:r>
              <a:rPr lang="en-US"/>
              <a:t>To the Fortini landing page</a:t>
            </a:r>
          </a:p>
          <a:p>
            <a:pPr algn="ctr"/>
            <a:endParaRPr lang="en-US"/>
          </a:p>
          <a:p>
            <a:pPr algn="ctr"/>
            <a:r>
              <a:rPr lang="en-US"/>
              <a:t>Organic link clicks: 109</a:t>
            </a:r>
          </a:p>
          <a:p>
            <a:pPr algn="ctr"/>
            <a:r>
              <a:rPr lang="en-US"/>
              <a:t>Paid link clicks: 13,114</a:t>
            </a:r>
          </a:p>
        </p:txBody>
      </p:sp>
      <p:sp>
        <p:nvSpPr>
          <p:cNvPr id="34" name="TextBox 33">
            <a:extLst>
              <a:ext uri="{FF2B5EF4-FFF2-40B4-BE49-F238E27FC236}">
                <a16:creationId xmlns:a16="http://schemas.microsoft.com/office/drawing/2014/main" id="{A6C33A88-B3DA-2FFA-36DA-EB1F8728C6D0}"/>
              </a:ext>
            </a:extLst>
          </p:cNvPr>
          <p:cNvSpPr txBox="1"/>
          <p:nvPr/>
        </p:nvSpPr>
        <p:spPr>
          <a:xfrm>
            <a:off x="8341659" y="3541034"/>
            <a:ext cx="2961962" cy="923330"/>
          </a:xfrm>
          <a:prstGeom prst="rect">
            <a:avLst/>
          </a:prstGeom>
          <a:noFill/>
        </p:spPr>
        <p:txBody>
          <a:bodyPr wrap="square" rtlCol="0">
            <a:spAutoFit/>
          </a:bodyPr>
          <a:lstStyle/>
          <a:p>
            <a:pPr marR="0" lvl="0" algn="ctr">
              <a:spcBef>
                <a:spcPts val="0"/>
              </a:spcBef>
              <a:spcAft>
                <a:spcPts val="0"/>
              </a:spcAft>
              <a:buSzPts val="1000"/>
              <a:tabLst>
                <a:tab pos="457200" algn="l"/>
              </a:tabLst>
            </a:pPr>
            <a:r>
              <a:rPr lang="en-US" sz="1800">
                <a:effectLst/>
                <a:latin typeface="Calibri" panose="020F0502020204030204" pitchFamily="34" charset="0"/>
                <a:ea typeface="Times New Roman" panose="02020603050405020304" pitchFamily="18" charset="0"/>
              </a:rPr>
              <a:t>Influencer cost: $22.5K</a:t>
            </a:r>
          </a:p>
          <a:p>
            <a:pPr algn="ctr">
              <a:buSzPts val="1000"/>
              <a:tabLst>
                <a:tab pos="457200" algn="l"/>
              </a:tabLst>
            </a:pPr>
            <a:r>
              <a:rPr lang="en-US" sz="1800">
                <a:effectLst/>
                <a:latin typeface="Calibri" panose="020F0502020204030204" pitchFamily="34" charset="0"/>
                <a:ea typeface="Times New Roman" panose="02020603050405020304" pitchFamily="18" charset="0"/>
              </a:rPr>
              <a:t>Paid support: $19.5K</a:t>
            </a:r>
            <a:endParaRPr lang="en-US" sz="1800">
              <a:effectLst/>
              <a:latin typeface="Calibri" panose="020F0502020204030204" pitchFamily="34" charset="0"/>
              <a:ea typeface="Calibri" panose="020F0502020204030204" pitchFamily="34" charset="0"/>
            </a:endParaRPr>
          </a:p>
          <a:p>
            <a:pPr algn="ctr">
              <a:buSzPts val="1000"/>
              <a:tabLst>
                <a:tab pos="457200" algn="l"/>
              </a:tabLst>
            </a:pPr>
            <a:r>
              <a:rPr lang="en-US" sz="1800">
                <a:effectLst/>
                <a:latin typeface="Calibri" panose="020F0502020204030204" pitchFamily="34" charset="0"/>
                <a:ea typeface="Times New Roman" panose="02020603050405020304" pitchFamily="18" charset="0"/>
              </a:rPr>
              <a:t>CLEVER fee: $18K (30%)</a:t>
            </a:r>
            <a:endParaRPr lang="en-US" sz="18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51976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5</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ORGANIC POSTS: DETAILS </a:t>
            </a:r>
          </a:p>
          <a:p>
            <a:endParaRPr lang="en-GB"/>
          </a:p>
        </p:txBody>
      </p:sp>
      <p:pic>
        <p:nvPicPr>
          <p:cNvPr id="6" name="Picture 5" descr="A person holding up a picture&#10;&#10;Description automatically generated with medium confidence">
            <a:extLst>
              <a:ext uri="{FF2B5EF4-FFF2-40B4-BE49-F238E27FC236}">
                <a16:creationId xmlns:a16="http://schemas.microsoft.com/office/drawing/2014/main" id="{59DB2666-237F-192A-32FB-7F29E4164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1149" y="1548946"/>
            <a:ext cx="1986568" cy="4299137"/>
          </a:xfrm>
          <a:prstGeom prst="rect">
            <a:avLst/>
          </a:prstGeom>
          <a:ln>
            <a:noFill/>
          </a:ln>
          <a:effectLst>
            <a:outerShdw blurRad="292100" dist="139700" dir="2700000" algn="tl" rotWithShape="0">
              <a:srgbClr val="333333">
                <a:alpha val="65000"/>
              </a:srgbClr>
            </a:outerShdw>
          </a:effectLst>
        </p:spPr>
      </p:pic>
      <p:pic>
        <p:nvPicPr>
          <p:cNvPr id="8" name="Picture 7" descr="A person smiling at a computer&#10;&#10;Description automatically generated with low confidence">
            <a:extLst>
              <a:ext uri="{FF2B5EF4-FFF2-40B4-BE49-F238E27FC236}">
                <a16:creationId xmlns:a16="http://schemas.microsoft.com/office/drawing/2014/main" id="{4FDCE324-99B4-551C-2AF2-9BDDE8520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8827" y="1548947"/>
            <a:ext cx="1986568" cy="4299137"/>
          </a:xfrm>
          <a:prstGeom prst="rect">
            <a:avLst/>
          </a:prstGeom>
          <a:ln>
            <a:noFill/>
          </a:ln>
          <a:effectLst>
            <a:outerShdw blurRad="292100" dist="139700" dir="2700000" algn="tl" rotWithShape="0">
              <a:srgbClr val="333333">
                <a:alpha val="65000"/>
              </a:srgbClr>
            </a:outerShdw>
          </a:effectLst>
        </p:spPr>
      </p:pic>
      <p:pic>
        <p:nvPicPr>
          <p:cNvPr id="10" name="Picture 9" descr="A person reading a book&#10;&#10;Description automatically generated with low confidence">
            <a:extLst>
              <a:ext uri="{FF2B5EF4-FFF2-40B4-BE49-F238E27FC236}">
                <a16:creationId xmlns:a16="http://schemas.microsoft.com/office/drawing/2014/main" id="{A3E70517-7865-F2B4-C33D-DF3056C328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6505" y="1548947"/>
            <a:ext cx="1986568" cy="4299137"/>
          </a:xfrm>
          <a:prstGeom prst="rect">
            <a:avLst/>
          </a:prstGeom>
          <a:ln>
            <a:noFill/>
          </a:ln>
          <a:effectLst>
            <a:outerShdw blurRad="292100" dist="139700" dir="2700000" algn="tl" rotWithShape="0">
              <a:srgbClr val="333333">
                <a:alpha val="65000"/>
              </a:srgbClr>
            </a:outerShdw>
          </a:effectLst>
        </p:spPr>
      </p:pic>
      <p:sp>
        <p:nvSpPr>
          <p:cNvPr id="12" name="Speech Bubble: Oval 11">
            <a:extLst>
              <a:ext uri="{FF2B5EF4-FFF2-40B4-BE49-F238E27FC236}">
                <a16:creationId xmlns:a16="http://schemas.microsoft.com/office/drawing/2014/main" id="{5DF657F4-0699-E6B3-B920-E7E8F9DBC1D6}"/>
              </a:ext>
            </a:extLst>
          </p:cNvPr>
          <p:cNvSpPr/>
          <p:nvPr/>
        </p:nvSpPr>
        <p:spPr>
          <a:xfrm>
            <a:off x="5454804" y="418642"/>
            <a:ext cx="3427380" cy="776546"/>
          </a:xfrm>
          <a:prstGeom prst="wedgeEllipseCallout">
            <a:avLst>
              <a:gd name="adj1" fmla="val -30692"/>
              <a:gd name="adj2" fmla="val 76893"/>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40D4A49-A149-FA55-8993-DF566E6762CA}"/>
              </a:ext>
            </a:extLst>
          </p:cNvPr>
          <p:cNvSpPr txBox="1"/>
          <p:nvPr/>
        </p:nvSpPr>
        <p:spPr>
          <a:xfrm>
            <a:off x="5818809" y="539644"/>
            <a:ext cx="2757816" cy="553998"/>
          </a:xfrm>
          <a:prstGeom prst="rect">
            <a:avLst/>
          </a:prstGeom>
          <a:noFill/>
        </p:spPr>
        <p:txBody>
          <a:bodyPr wrap="square" lIns="91440" tIns="45720" rIns="91440" bIns="45720" rtlCol="0" anchor="t">
            <a:spAutoFit/>
          </a:bodyPr>
          <a:lstStyle/>
          <a:p>
            <a:pPr algn="ctr"/>
            <a:r>
              <a:rPr lang="en-US" sz="1000" b="1"/>
              <a:t>Salesforce experienced barriers gaining access to Dr. Winderman – she’s now an advocate and has encouraged the local TM to contact her!</a:t>
            </a:r>
          </a:p>
        </p:txBody>
      </p:sp>
      <p:sp>
        <p:nvSpPr>
          <p:cNvPr id="16" name="Text Placeholder 6">
            <a:extLst>
              <a:ext uri="{FF2B5EF4-FFF2-40B4-BE49-F238E27FC236}">
                <a16:creationId xmlns:a16="http://schemas.microsoft.com/office/drawing/2014/main" id="{6A7261E1-8A71-776D-54A0-AB672C9AEFE5}"/>
              </a:ext>
            </a:extLst>
          </p:cNvPr>
          <p:cNvSpPr txBox="1">
            <a:spLocks/>
          </p:cNvSpPr>
          <p:nvPr/>
        </p:nvSpPr>
        <p:spPr>
          <a:xfrm>
            <a:off x="267438" y="2517244"/>
            <a:ext cx="4430394" cy="4382386"/>
          </a:xfrm>
          <a:prstGeom prst="rect">
            <a:avLst/>
          </a:prstGeom>
        </p:spPr>
        <p:txBody>
          <a:bodyPr vert="horz" lIns="0" tIns="0" rIns="0" bIns="0" numCol="1" spcCol="180000" rtlCol="0" anchor="t">
            <a:noAutofit/>
          </a:bodyPr>
          <a:lstStyle>
            <a:lvl1pPr marL="0" indent="0" algn="l" defTabSz="914420" rtl="0" eaLnBrk="1" latinLnBrk="0" hangingPunct="1">
              <a:lnSpc>
                <a:spcPct val="95000"/>
              </a:lnSpc>
              <a:spcBef>
                <a:spcPts val="0"/>
              </a:spcBef>
              <a:spcAft>
                <a:spcPts val="600"/>
              </a:spcAft>
              <a:buSzPct val="100000"/>
              <a:buFont typeface="Calibri" charset="0"/>
              <a:buNone/>
              <a:defRPr lang="en-US" sz="1800" b="0" i="0" kern="1200" baseline="0">
                <a:solidFill>
                  <a:srgbClr val="6E6E6E"/>
                </a:solidFill>
                <a:latin typeface="Calibri" panose="020F0502020204030204" pitchFamily="34" charset="0"/>
                <a:ea typeface="+mn-ea"/>
                <a:cs typeface="Calibri" panose="020F0502020204030204" pitchFamily="34" charset="0"/>
              </a:defRPr>
            </a:lvl1pPr>
            <a:lvl2pPr marL="0" indent="0" algn="l" defTabSz="914420" rtl="0" eaLnBrk="1" latinLnBrk="0" hangingPunct="1">
              <a:lnSpc>
                <a:spcPct val="95000"/>
              </a:lnSpc>
              <a:spcBef>
                <a:spcPts val="0"/>
              </a:spcBef>
              <a:spcAft>
                <a:spcPts val="600"/>
              </a:spcAft>
              <a:buSzPct val="100000"/>
              <a:buFont typeface="Calibri" charset="0"/>
              <a:buNone/>
              <a:defRPr lang="en-US" sz="1800" b="1" i="0" kern="1200" baseline="0">
                <a:solidFill>
                  <a:schemeClr val="tx1"/>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0" i="0" kern="1200" dirty="0" smtClean="0">
                <a:solidFill>
                  <a:srgbClr val="6E6E6E"/>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1" i="0" kern="1200" dirty="0" smtClean="0">
                <a:solidFill>
                  <a:srgbClr val="6E6E6E"/>
                </a:solidFill>
                <a:latin typeface="Calibri" panose="020F0502020204030204" pitchFamily="34" charset="0"/>
                <a:ea typeface="+mn-ea"/>
                <a:cs typeface="Calibri" panose="020F0502020204030204" pitchFamily="34" charset="0"/>
              </a:defRPr>
            </a:lvl4pPr>
            <a:lvl5pPr marL="0" indent="0" algn="l" defTabSz="914420" rtl="0" eaLnBrk="1" latinLnBrk="0" hangingPunct="1">
              <a:lnSpc>
                <a:spcPct val="95000"/>
              </a:lnSpc>
              <a:spcBef>
                <a:spcPts val="0"/>
              </a:spcBef>
              <a:spcAft>
                <a:spcPts val="600"/>
              </a:spcAft>
              <a:buSzPct val="100000"/>
              <a:buFont typeface="Calibri" charset="0"/>
              <a:buNone/>
              <a:defRPr lang="en-US" sz="1800" b="0" i="0" kern="1200" dirty="0">
                <a:solidFill>
                  <a:srgbClr val="6E6E6E"/>
                </a:solidFill>
                <a:latin typeface="Calibri" panose="020F0502020204030204" pitchFamily="34" charset="0"/>
                <a:ea typeface="+mn-ea"/>
                <a:cs typeface="Calibri" panose="020F0502020204030204" pitchFamily="34" charset="0"/>
              </a:defRPr>
            </a:lvl5pPr>
            <a:lvl6pPr marL="342900" indent="-342900" algn="l" defTabSz="914420" rtl="0" eaLnBrk="1" latinLnBrk="0" hangingPunct="1">
              <a:lnSpc>
                <a:spcPct val="95000"/>
              </a:lnSpc>
              <a:spcBef>
                <a:spcPts val="0"/>
              </a:spcBef>
              <a:spcAft>
                <a:spcPts val="600"/>
              </a:spcAft>
              <a:buSzPct val="100000"/>
              <a:buFont typeface="Calibri" charset="0"/>
              <a:buChar char="–"/>
              <a:defRPr lang="en-US" sz="1800" b="0" i="0" kern="1200" dirty="0">
                <a:solidFill>
                  <a:srgbClr val="6E6E6E"/>
                </a:solidFill>
                <a:latin typeface="Calibri" panose="020F0502020204030204" pitchFamily="34" charset="0"/>
                <a:ea typeface="+mn-ea"/>
                <a:cs typeface="Calibri" panose="020F0502020204030204" pitchFamily="34" charset="0"/>
              </a:defRPr>
            </a:lvl6pPr>
            <a:lvl7pPr marL="2971867"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1" kern="1200" dirty="0">
                <a:solidFill>
                  <a:srgbClr val="6E6E6E"/>
                </a:solidFill>
                <a:latin typeface="Calibri" panose="020F0502020204030204" pitchFamily="34" charset="0"/>
                <a:ea typeface="+mn-ea"/>
                <a:cs typeface="Calibri" panose="020F0502020204030204" pitchFamily="34" charset="0"/>
              </a:defRPr>
            </a:lvl7pPr>
            <a:lvl8pPr marL="342907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1" i="1" kern="1200" dirty="0">
                <a:solidFill>
                  <a:srgbClr val="6E6E6E"/>
                </a:solidFill>
                <a:latin typeface="Calibri" panose="020F0502020204030204" pitchFamily="34" charset="0"/>
                <a:ea typeface="+mn-ea"/>
                <a:cs typeface="Calibri" panose="020F0502020204030204" pitchFamily="34" charset="0"/>
              </a:defRPr>
            </a:lvl8pPr>
            <a:lvl9pPr marL="388628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0" kern="1200" dirty="0" smtClean="0">
                <a:solidFill>
                  <a:srgbClr val="6E6E6E"/>
                </a:solidFill>
                <a:latin typeface="Calibri" panose="020F0502020204030204" pitchFamily="34" charset="0"/>
                <a:ea typeface="+mn-ea"/>
                <a:cs typeface="Calibri" panose="020F0502020204030204" pitchFamily="34" charset="0"/>
              </a:defRPr>
            </a:lvl9pPr>
          </a:lstStyle>
          <a:p>
            <a:pPr marL="285750" indent="-285750">
              <a:buFont typeface="Arial" panose="020B0604020202020204" pitchFamily="34" charset="0"/>
              <a:buChar char="•"/>
            </a:pPr>
            <a:r>
              <a:rPr lang="en-US" sz="1400">
                <a:solidFill>
                  <a:schemeClr val="tx1"/>
                </a:solidFill>
                <a:latin typeface="Oswald Medium"/>
                <a:ea typeface="Calibri"/>
                <a:cs typeface="Calibri"/>
              </a:rPr>
              <a:t>3 organic posts highlighting FTT, nutrition with FTT patients, and support of evidence behind Fortini</a:t>
            </a:r>
          </a:p>
          <a:p>
            <a:endParaRPr lang="en-US" sz="1400">
              <a:solidFill>
                <a:schemeClr val="tx1"/>
              </a:solidFill>
              <a:latin typeface="Oswald Medium"/>
              <a:ea typeface="Calibri"/>
            </a:endParaRPr>
          </a:p>
          <a:p>
            <a:pPr marL="285750" indent="-285750">
              <a:buFont typeface="Arial" panose="020B0604020202020204" pitchFamily="34" charset="0"/>
              <a:buChar char="•"/>
            </a:pPr>
            <a:r>
              <a:rPr lang="en-US" sz="1400">
                <a:solidFill>
                  <a:schemeClr val="tx1"/>
                </a:solidFill>
                <a:latin typeface="Oswald Medium"/>
                <a:ea typeface="Calibri"/>
                <a:cs typeface="Calibri"/>
              </a:rPr>
              <a:t>Content was intended for HCPs so required to include “#ad” and “talk to your doctor” in each post as to not confuse any parents/caregivers</a:t>
            </a:r>
          </a:p>
          <a:p>
            <a:pPr marL="285750" indent="-285750">
              <a:buFont typeface="Arial" panose="020B0604020202020204" pitchFamily="34" charset="0"/>
              <a:buChar char="•"/>
            </a:pPr>
            <a:endParaRPr lang="en-US" sz="1400">
              <a:solidFill>
                <a:schemeClr val="tx1"/>
              </a:solidFill>
              <a:latin typeface="Oswald Medium"/>
              <a:ea typeface="Calibri"/>
            </a:endParaRPr>
          </a:p>
          <a:p>
            <a:pPr marL="285750" indent="-285750">
              <a:buFont typeface="Arial" panose="020B0604020202020204" pitchFamily="34" charset="0"/>
              <a:buChar char="•"/>
            </a:pPr>
            <a:r>
              <a:rPr lang="en-US" sz="1400">
                <a:solidFill>
                  <a:schemeClr val="tx1"/>
                </a:solidFill>
                <a:latin typeface="Oswald Medium"/>
                <a:ea typeface="Calibri"/>
                <a:cs typeface="Calibri"/>
              </a:rPr>
              <a:t>At the time of posting, not all HCP influencers were recommenders of Fortini, but each are now bought in and are willing to recommend to their patient population</a:t>
            </a:r>
          </a:p>
          <a:p>
            <a:pPr marL="285750" indent="-285750">
              <a:buFont typeface="Arial" panose="020B0604020202020204" pitchFamily="34" charset="0"/>
              <a:buChar char="•"/>
            </a:pPr>
            <a:endParaRPr lang="en-US">
              <a:solidFill>
                <a:schemeClr val="bg2"/>
              </a:solidFill>
              <a:latin typeface="Oswald Medium"/>
            </a:endParaRPr>
          </a:p>
        </p:txBody>
      </p:sp>
    </p:spTree>
    <p:extLst>
      <p:ext uri="{BB962C8B-B14F-4D97-AF65-F5344CB8AC3E}">
        <p14:creationId xmlns:p14="http://schemas.microsoft.com/office/powerpoint/2010/main" val="394576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6</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ORGANIC POSTS: COMMENT HIGHLIGHTS</a:t>
            </a:r>
          </a:p>
        </p:txBody>
      </p:sp>
      <p:pic>
        <p:nvPicPr>
          <p:cNvPr id="16" name="Picture 15" descr="A screenshot of a social media post&#10;&#10;Description automatically generated with medium confidence">
            <a:extLst>
              <a:ext uri="{FF2B5EF4-FFF2-40B4-BE49-F238E27FC236}">
                <a16:creationId xmlns:a16="http://schemas.microsoft.com/office/drawing/2014/main" id="{BD299D45-6295-32A1-65E3-D9D3A99D70C7}"/>
              </a:ext>
            </a:extLst>
          </p:cNvPr>
          <p:cNvPicPr>
            <a:picLocks noChangeAspect="1"/>
          </p:cNvPicPr>
          <p:nvPr/>
        </p:nvPicPr>
        <p:blipFill rotWithShape="1">
          <a:blip r:embed="rId2">
            <a:extLst>
              <a:ext uri="{28A0092B-C50C-407E-A947-70E740481C1C}">
                <a14:useLocalDpi xmlns:a14="http://schemas.microsoft.com/office/drawing/2010/main" val="0"/>
              </a:ext>
            </a:extLst>
          </a:blip>
          <a:srcRect t="-5454" b="18606"/>
          <a:stretch/>
        </p:blipFill>
        <p:spPr>
          <a:xfrm>
            <a:off x="4529241" y="1016819"/>
            <a:ext cx="2643227" cy="4967826"/>
          </a:xfrm>
          <a:prstGeom prst="rect">
            <a:avLst/>
          </a:prstGeom>
          <a:ln>
            <a:noFill/>
          </a:ln>
          <a:effectLst>
            <a:outerShdw blurRad="292100" dist="139700" dir="2700000" algn="tl" rotWithShape="0">
              <a:srgbClr val="333333">
                <a:alpha val="65000"/>
              </a:srgbClr>
            </a:outerShdw>
          </a:effectLst>
        </p:spPr>
      </p:pic>
      <p:pic>
        <p:nvPicPr>
          <p:cNvPr id="19" name="Picture 18" descr="A screenshot of a social media post&#10;&#10;Description automatically generated with medium confidence">
            <a:extLst>
              <a:ext uri="{FF2B5EF4-FFF2-40B4-BE49-F238E27FC236}">
                <a16:creationId xmlns:a16="http://schemas.microsoft.com/office/drawing/2014/main" id="{751463C6-45AB-3CC6-8231-95D59F9E10C3}"/>
              </a:ext>
            </a:extLst>
          </p:cNvPr>
          <p:cNvPicPr>
            <a:picLocks noChangeAspect="1"/>
          </p:cNvPicPr>
          <p:nvPr/>
        </p:nvPicPr>
        <p:blipFill rotWithShape="1">
          <a:blip r:embed="rId3">
            <a:extLst>
              <a:ext uri="{28A0092B-C50C-407E-A947-70E740481C1C}">
                <a14:useLocalDpi xmlns:a14="http://schemas.microsoft.com/office/drawing/2010/main" val="0"/>
              </a:ext>
            </a:extLst>
          </a:blip>
          <a:srcRect b="15973"/>
          <a:stretch/>
        </p:blipFill>
        <p:spPr>
          <a:xfrm>
            <a:off x="1453770" y="1335204"/>
            <a:ext cx="2556863" cy="4649441"/>
          </a:xfrm>
          <a:prstGeom prst="rect">
            <a:avLst/>
          </a:prstGeom>
          <a:ln>
            <a:noFill/>
          </a:ln>
          <a:effectLst>
            <a:outerShdw blurRad="292100" dist="139700" dir="2700000" algn="tl" rotWithShape="0">
              <a:srgbClr val="333333">
                <a:alpha val="65000"/>
              </a:srgbClr>
            </a:outerShdw>
          </a:effectLst>
        </p:spPr>
      </p:pic>
      <p:pic>
        <p:nvPicPr>
          <p:cNvPr id="21" name="Picture 20" descr="A screenshot of a social media post&#10;&#10;Description automatically generated with medium confidence">
            <a:extLst>
              <a:ext uri="{FF2B5EF4-FFF2-40B4-BE49-F238E27FC236}">
                <a16:creationId xmlns:a16="http://schemas.microsoft.com/office/drawing/2014/main" id="{67C79490-15F2-B893-019E-13364896C525}"/>
              </a:ext>
            </a:extLst>
          </p:cNvPr>
          <p:cNvPicPr>
            <a:picLocks noChangeAspect="1"/>
          </p:cNvPicPr>
          <p:nvPr/>
        </p:nvPicPr>
        <p:blipFill rotWithShape="1">
          <a:blip r:embed="rId4">
            <a:extLst>
              <a:ext uri="{28A0092B-C50C-407E-A947-70E740481C1C}">
                <a14:useLocalDpi xmlns:a14="http://schemas.microsoft.com/office/drawing/2010/main" val="0"/>
              </a:ext>
            </a:extLst>
          </a:blip>
          <a:srcRect b="17560"/>
          <a:stretch/>
        </p:blipFill>
        <p:spPr>
          <a:xfrm>
            <a:off x="7780480" y="1335204"/>
            <a:ext cx="2606077" cy="4649441"/>
          </a:xfrm>
          <a:prstGeom prst="rect">
            <a:avLst/>
          </a:prstGeom>
          <a:ln>
            <a:noFill/>
          </a:ln>
          <a:effectLst>
            <a:outerShdw blurRad="292100" dist="139700" dir="2700000" algn="tl" rotWithShape="0">
              <a:srgbClr val="333333">
                <a:alpha val="65000"/>
              </a:srgbClr>
            </a:outerShdw>
          </a:effectLst>
        </p:spPr>
      </p:pic>
      <p:sp>
        <p:nvSpPr>
          <p:cNvPr id="23" name="Rectangle 22">
            <a:extLst>
              <a:ext uri="{FF2B5EF4-FFF2-40B4-BE49-F238E27FC236}">
                <a16:creationId xmlns:a16="http://schemas.microsoft.com/office/drawing/2014/main" id="{942BE59B-7A4B-2CDD-3522-E371C32F0EEC}"/>
              </a:ext>
            </a:extLst>
          </p:cNvPr>
          <p:cNvSpPr/>
          <p:nvPr/>
        </p:nvSpPr>
        <p:spPr>
          <a:xfrm>
            <a:off x="1345679" y="1927844"/>
            <a:ext cx="2744222" cy="641578"/>
          </a:xfrm>
          <a:prstGeom prst="rect">
            <a:avLst/>
          </a:prstGeom>
          <a:noFill/>
          <a:ln w="38100">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B14BE81A-DBC6-B068-CBAC-1B63592E541A}"/>
              </a:ext>
            </a:extLst>
          </p:cNvPr>
          <p:cNvSpPr/>
          <p:nvPr/>
        </p:nvSpPr>
        <p:spPr>
          <a:xfrm rot="19624982">
            <a:off x="637155" y="2347915"/>
            <a:ext cx="654526" cy="100361"/>
          </a:xfrm>
          <a:prstGeom prst="rightArrow">
            <a:avLst/>
          </a:prstGeom>
          <a:solidFill>
            <a:srgbClr val="2B3C90"/>
          </a:solidFill>
          <a:ln>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57F810C-152E-2122-43CB-209F7FEB4DCA}"/>
              </a:ext>
            </a:extLst>
          </p:cNvPr>
          <p:cNvSpPr/>
          <p:nvPr/>
        </p:nvSpPr>
        <p:spPr>
          <a:xfrm>
            <a:off x="7644042" y="1976484"/>
            <a:ext cx="2867744" cy="773762"/>
          </a:xfrm>
          <a:prstGeom prst="rect">
            <a:avLst/>
          </a:prstGeom>
          <a:noFill/>
          <a:ln w="38100">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B3E51991-44A1-1DA5-04BE-B5FF14C5D232}"/>
              </a:ext>
            </a:extLst>
          </p:cNvPr>
          <p:cNvSpPr/>
          <p:nvPr/>
        </p:nvSpPr>
        <p:spPr>
          <a:xfrm rot="12918735">
            <a:off x="10523367" y="2476373"/>
            <a:ext cx="654526" cy="100361"/>
          </a:xfrm>
          <a:prstGeom prst="rightArrow">
            <a:avLst/>
          </a:prstGeom>
          <a:solidFill>
            <a:srgbClr val="2B3C90"/>
          </a:solidFill>
          <a:ln>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158DE63-C360-CCEC-35EF-F3C72F15D88C}"/>
              </a:ext>
            </a:extLst>
          </p:cNvPr>
          <p:cNvSpPr/>
          <p:nvPr/>
        </p:nvSpPr>
        <p:spPr>
          <a:xfrm>
            <a:off x="7644042" y="4454618"/>
            <a:ext cx="2867744" cy="773762"/>
          </a:xfrm>
          <a:prstGeom prst="rect">
            <a:avLst/>
          </a:prstGeom>
          <a:noFill/>
          <a:ln w="38100">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A9AF2BEE-24B1-61CA-AB34-1D4EE0D691CE}"/>
              </a:ext>
            </a:extLst>
          </p:cNvPr>
          <p:cNvSpPr/>
          <p:nvPr/>
        </p:nvSpPr>
        <p:spPr>
          <a:xfrm rot="12918735">
            <a:off x="10558736" y="5040425"/>
            <a:ext cx="654526" cy="100361"/>
          </a:xfrm>
          <a:prstGeom prst="rightArrow">
            <a:avLst/>
          </a:prstGeom>
          <a:solidFill>
            <a:srgbClr val="2B3C90"/>
          </a:solidFill>
          <a:ln>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6851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7</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PAID MEDIA: DETAILS</a:t>
            </a:r>
          </a:p>
          <a:p>
            <a:endParaRPr lang="en-GB"/>
          </a:p>
        </p:txBody>
      </p:sp>
      <p:sp>
        <p:nvSpPr>
          <p:cNvPr id="6" name="Text Placeholder 6">
            <a:extLst>
              <a:ext uri="{FF2B5EF4-FFF2-40B4-BE49-F238E27FC236}">
                <a16:creationId xmlns:a16="http://schemas.microsoft.com/office/drawing/2014/main" id="{92FC9A45-A17B-6661-9C2F-92215BD8C18F}"/>
              </a:ext>
            </a:extLst>
          </p:cNvPr>
          <p:cNvSpPr txBox="1">
            <a:spLocks/>
          </p:cNvSpPr>
          <p:nvPr/>
        </p:nvSpPr>
        <p:spPr>
          <a:xfrm>
            <a:off x="225320" y="2558097"/>
            <a:ext cx="4602327" cy="3407928"/>
          </a:xfrm>
          <a:prstGeom prst="rect">
            <a:avLst/>
          </a:prstGeom>
        </p:spPr>
        <p:txBody>
          <a:bodyPr vert="horz" lIns="0" tIns="0" rIns="0" bIns="0" numCol="1" spcCol="180000" rtlCol="0" anchor="t">
            <a:noAutofit/>
          </a:bodyPr>
          <a:lstStyle>
            <a:lvl1pPr marL="0" indent="0" algn="l" defTabSz="914420" rtl="0" eaLnBrk="1" latinLnBrk="0" hangingPunct="1">
              <a:lnSpc>
                <a:spcPct val="95000"/>
              </a:lnSpc>
              <a:spcBef>
                <a:spcPts val="0"/>
              </a:spcBef>
              <a:spcAft>
                <a:spcPts val="600"/>
              </a:spcAft>
              <a:buSzPct val="100000"/>
              <a:buFont typeface="Calibri" charset="0"/>
              <a:buNone/>
              <a:defRPr lang="en-US" sz="1800" b="0" i="0" kern="1200" baseline="0">
                <a:solidFill>
                  <a:srgbClr val="6E6E6E"/>
                </a:solidFill>
                <a:latin typeface="Calibri" panose="020F0502020204030204" pitchFamily="34" charset="0"/>
                <a:ea typeface="+mn-ea"/>
                <a:cs typeface="Calibri" panose="020F0502020204030204" pitchFamily="34" charset="0"/>
              </a:defRPr>
            </a:lvl1pPr>
            <a:lvl2pPr marL="0" indent="0" algn="l" defTabSz="914420" rtl="0" eaLnBrk="1" latinLnBrk="0" hangingPunct="1">
              <a:lnSpc>
                <a:spcPct val="95000"/>
              </a:lnSpc>
              <a:spcBef>
                <a:spcPts val="0"/>
              </a:spcBef>
              <a:spcAft>
                <a:spcPts val="600"/>
              </a:spcAft>
              <a:buSzPct val="100000"/>
              <a:buFont typeface="Calibri" charset="0"/>
              <a:buNone/>
              <a:defRPr lang="en-US" sz="1800" b="1" i="0" kern="1200" baseline="0">
                <a:solidFill>
                  <a:schemeClr val="tx1"/>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0" i="0" kern="1200" dirty="0" smtClean="0">
                <a:solidFill>
                  <a:srgbClr val="6E6E6E"/>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1" i="0" kern="1200" dirty="0" smtClean="0">
                <a:solidFill>
                  <a:srgbClr val="6E6E6E"/>
                </a:solidFill>
                <a:latin typeface="Calibri" panose="020F0502020204030204" pitchFamily="34" charset="0"/>
                <a:ea typeface="+mn-ea"/>
                <a:cs typeface="Calibri" panose="020F0502020204030204" pitchFamily="34" charset="0"/>
              </a:defRPr>
            </a:lvl4pPr>
            <a:lvl5pPr marL="0" indent="0" algn="l" defTabSz="914420" rtl="0" eaLnBrk="1" latinLnBrk="0" hangingPunct="1">
              <a:lnSpc>
                <a:spcPct val="95000"/>
              </a:lnSpc>
              <a:spcBef>
                <a:spcPts val="0"/>
              </a:spcBef>
              <a:spcAft>
                <a:spcPts val="600"/>
              </a:spcAft>
              <a:buSzPct val="100000"/>
              <a:buFont typeface="Calibri" charset="0"/>
              <a:buNone/>
              <a:defRPr lang="en-US" sz="1800" b="0" i="0" kern="1200" dirty="0">
                <a:solidFill>
                  <a:srgbClr val="6E6E6E"/>
                </a:solidFill>
                <a:latin typeface="Calibri" panose="020F0502020204030204" pitchFamily="34" charset="0"/>
                <a:ea typeface="+mn-ea"/>
                <a:cs typeface="Calibri" panose="020F0502020204030204" pitchFamily="34" charset="0"/>
              </a:defRPr>
            </a:lvl5pPr>
            <a:lvl6pPr marL="342900" indent="-342900" algn="l" defTabSz="914420" rtl="0" eaLnBrk="1" latinLnBrk="0" hangingPunct="1">
              <a:lnSpc>
                <a:spcPct val="95000"/>
              </a:lnSpc>
              <a:spcBef>
                <a:spcPts val="0"/>
              </a:spcBef>
              <a:spcAft>
                <a:spcPts val="600"/>
              </a:spcAft>
              <a:buSzPct val="100000"/>
              <a:buFont typeface="Calibri" charset="0"/>
              <a:buChar char="–"/>
              <a:defRPr lang="en-US" sz="1800" b="0" i="0" kern="1200" dirty="0">
                <a:solidFill>
                  <a:srgbClr val="6E6E6E"/>
                </a:solidFill>
                <a:latin typeface="Calibri" panose="020F0502020204030204" pitchFamily="34" charset="0"/>
                <a:ea typeface="+mn-ea"/>
                <a:cs typeface="Calibri" panose="020F0502020204030204" pitchFamily="34" charset="0"/>
              </a:defRPr>
            </a:lvl6pPr>
            <a:lvl7pPr marL="2971867"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1" kern="1200" dirty="0">
                <a:solidFill>
                  <a:srgbClr val="6E6E6E"/>
                </a:solidFill>
                <a:latin typeface="Calibri" panose="020F0502020204030204" pitchFamily="34" charset="0"/>
                <a:ea typeface="+mn-ea"/>
                <a:cs typeface="Calibri" panose="020F0502020204030204" pitchFamily="34" charset="0"/>
              </a:defRPr>
            </a:lvl7pPr>
            <a:lvl8pPr marL="342907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1" i="1" kern="1200" dirty="0">
                <a:solidFill>
                  <a:srgbClr val="6E6E6E"/>
                </a:solidFill>
                <a:latin typeface="Calibri" panose="020F0502020204030204" pitchFamily="34" charset="0"/>
                <a:ea typeface="+mn-ea"/>
                <a:cs typeface="Calibri" panose="020F0502020204030204" pitchFamily="34" charset="0"/>
              </a:defRPr>
            </a:lvl8pPr>
            <a:lvl9pPr marL="388628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0" kern="1200" dirty="0" smtClean="0">
                <a:solidFill>
                  <a:srgbClr val="6E6E6E"/>
                </a:solidFill>
                <a:latin typeface="Calibri" panose="020F0502020204030204" pitchFamily="34" charset="0"/>
                <a:ea typeface="+mn-ea"/>
                <a:cs typeface="Calibri" panose="020F0502020204030204" pitchFamily="34" charset="0"/>
              </a:defRPr>
            </a:lvl9pPr>
          </a:lstStyle>
          <a:p>
            <a:pPr marL="285750" indent="-285750">
              <a:buFont typeface="Arial" panose="020B0604020202020204" pitchFamily="34" charset="0"/>
              <a:buChar char="•"/>
            </a:pPr>
            <a:r>
              <a:rPr lang="en-US">
                <a:solidFill>
                  <a:schemeClr val="tx1"/>
                </a:solidFill>
                <a:latin typeface="Calibri"/>
                <a:ea typeface="Calibri"/>
                <a:cs typeface="Calibri"/>
              </a:rPr>
              <a:t>Paid support targeting HCPs and consumers on IG and Facebook -- test engagement between two audiences</a:t>
            </a:r>
          </a:p>
          <a:p>
            <a:pPr marL="628650" lvl="5" indent="-285750">
              <a:buFont typeface="Arial" panose="020B0604020202020204" pitchFamily="34" charset="0"/>
              <a:buChar char="•"/>
            </a:pPr>
            <a:r>
              <a:rPr lang="en-US" sz="1600">
                <a:solidFill>
                  <a:schemeClr val="tx1"/>
                </a:solidFill>
                <a:latin typeface="Calibri"/>
                <a:ea typeface="Calibri"/>
                <a:cs typeface="Calibri"/>
              </a:rPr>
              <a:t>HCP: interests, job title</a:t>
            </a:r>
          </a:p>
          <a:p>
            <a:pPr marL="628650" lvl="5" indent="-285750">
              <a:buFont typeface="Arial" panose="020B0604020202020204" pitchFamily="34" charset="0"/>
              <a:buChar char="•"/>
            </a:pPr>
            <a:r>
              <a:rPr lang="en-US" sz="1600">
                <a:solidFill>
                  <a:schemeClr val="tx1"/>
                </a:solidFill>
                <a:latin typeface="Calibri"/>
                <a:ea typeface="Calibri"/>
                <a:cs typeface="Calibri"/>
              </a:rPr>
              <a:t>Consumer: interests, competitors </a:t>
            </a:r>
            <a:endParaRPr lang="en-US" sz="1600">
              <a:solidFill>
                <a:schemeClr val="tx1"/>
              </a:solidFill>
              <a:ea typeface="Calibri"/>
            </a:endParaRPr>
          </a:p>
          <a:p>
            <a:pPr marL="628650" lvl="5" indent="-285750">
              <a:buFont typeface="Arial" panose="020B0604020202020204" pitchFamily="34" charset="0"/>
              <a:buChar char="•"/>
            </a:pPr>
            <a:endParaRPr lang="en-US">
              <a:solidFill>
                <a:schemeClr val="tx1"/>
              </a:solidFill>
              <a:ea typeface="Calibri"/>
            </a:endParaRPr>
          </a:p>
          <a:p>
            <a:pPr marL="285750" indent="-285750">
              <a:buFont typeface="Arial" panose="020B0604020202020204" pitchFamily="34" charset="0"/>
              <a:buChar char="•"/>
            </a:pPr>
            <a:r>
              <a:rPr lang="en-US">
                <a:solidFill>
                  <a:schemeClr val="tx1"/>
                </a:solidFill>
                <a:latin typeface="Calibri"/>
                <a:ea typeface="Calibri"/>
                <a:cs typeface="Calibri"/>
              </a:rPr>
              <a:t>“Learn more” CTA driving to Fortini.com</a:t>
            </a:r>
          </a:p>
        </p:txBody>
      </p:sp>
      <p:pic>
        <p:nvPicPr>
          <p:cNvPr id="8" name="Picture 7">
            <a:extLst>
              <a:ext uri="{FF2B5EF4-FFF2-40B4-BE49-F238E27FC236}">
                <a16:creationId xmlns:a16="http://schemas.microsoft.com/office/drawing/2014/main" id="{DF8522F4-20AD-2C1C-9978-470A4623E079}"/>
              </a:ext>
            </a:extLst>
          </p:cNvPr>
          <p:cNvPicPr>
            <a:picLocks noChangeAspect="1"/>
          </p:cNvPicPr>
          <p:nvPr/>
        </p:nvPicPr>
        <p:blipFill rotWithShape="1">
          <a:blip r:embed="rId2"/>
          <a:srcRect l="3458" t="3285" r="2957" b="2200"/>
          <a:stretch/>
        </p:blipFill>
        <p:spPr>
          <a:xfrm>
            <a:off x="5054757" y="1719751"/>
            <a:ext cx="2000511" cy="3641522"/>
          </a:xfrm>
          <a:prstGeom prst="rect">
            <a:avLst/>
          </a:prstGeom>
          <a:ln>
            <a:noFill/>
          </a:ln>
          <a:effectLst>
            <a:outerShdw blurRad="292100" dist="139700" dir="2700000" algn="tl" rotWithShape="0">
              <a:srgbClr val="333333">
                <a:alpha val="65000"/>
              </a:srgbClr>
            </a:outerShdw>
          </a:effectLst>
        </p:spPr>
      </p:pic>
      <p:pic>
        <p:nvPicPr>
          <p:cNvPr id="10" name="Picture 9" descr="Graphical user interface&#10;&#10;Description automatically generated">
            <a:extLst>
              <a:ext uri="{FF2B5EF4-FFF2-40B4-BE49-F238E27FC236}">
                <a16:creationId xmlns:a16="http://schemas.microsoft.com/office/drawing/2014/main" id="{B2A6A1C3-B1E5-F79B-8930-F5FC64157C6F}"/>
              </a:ext>
            </a:extLst>
          </p:cNvPr>
          <p:cNvPicPr>
            <a:picLocks noChangeAspect="1"/>
          </p:cNvPicPr>
          <p:nvPr/>
        </p:nvPicPr>
        <p:blipFill rotWithShape="1">
          <a:blip r:embed="rId3"/>
          <a:srcRect l="2947" t="1500" r="4754" b="2913"/>
          <a:stretch/>
        </p:blipFill>
        <p:spPr>
          <a:xfrm>
            <a:off x="7226446" y="1719751"/>
            <a:ext cx="1973792" cy="3641522"/>
          </a:xfrm>
          <a:prstGeom prst="rect">
            <a:avLst/>
          </a:prstGeom>
          <a:ln>
            <a:noFill/>
          </a:ln>
          <a:effectLst>
            <a:outerShdw blurRad="292100" dist="139700" dir="2700000" algn="tl" rotWithShape="0">
              <a:srgbClr val="333333">
                <a:alpha val="65000"/>
              </a:srgbClr>
            </a:outerShdw>
          </a:effectLst>
        </p:spPr>
      </p:pic>
      <p:pic>
        <p:nvPicPr>
          <p:cNvPr id="12" name="Picture 11" descr="Graphical user interface&#10;&#10;Description automatically generated">
            <a:extLst>
              <a:ext uri="{FF2B5EF4-FFF2-40B4-BE49-F238E27FC236}">
                <a16:creationId xmlns:a16="http://schemas.microsoft.com/office/drawing/2014/main" id="{C4D79C9A-3343-9BF0-418E-7F872F304BB2}"/>
              </a:ext>
            </a:extLst>
          </p:cNvPr>
          <p:cNvPicPr>
            <a:picLocks noChangeAspect="1"/>
          </p:cNvPicPr>
          <p:nvPr/>
        </p:nvPicPr>
        <p:blipFill rotWithShape="1">
          <a:blip r:embed="rId4"/>
          <a:srcRect b="1443"/>
          <a:stretch/>
        </p:blipFill>
        <p:spPr>
          <a:xfrm>
            <a:off x="9371416" y="1719751"/>
            <a:ext cx="1973792" cy="36415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9251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8</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PROGRAM COMMENT ANALYSIS</a:t>
            </a:r>
          </a:p>
          <a:p>
            <a:endParaRPr lang="en-GB"/>
          </a:p>
        </p:txBody>
      </p:sp>
      <p:sp>
        <p:nvSpPr>
          <p:cNvPr id="6" name="TextBox 5">
            <a:extLst>
              <a:ext uri="{FF2B5EF4-FFF2-40B4-BE49-F238E27FC236}">
                <a16:creationId xmlns:a16="http://schemas.microsoft.com/office/drawing/2014/main" id="{E7AC38C8-2536-B7E4-E13D-87CB682FC65A}"/>
              </a:ext>
            </a:extLst>
          </p:cNvPr>
          <p:cNvSpPr txBox="1"/>
          <p:nvPr/>
        </p:nvSpPr>
        <p:spPr>
          <a:xfrm>
            <a:off x="274259" y="1368030"/>
            <a:ext cx="5176259" cy="369332"/>
          </a:xfrm>
          <a:prstGeom prst="rect">
            <a:avLst/>
          </a:prstGeom>
          <a:noFill/>
        </p:spPr>
        <p:txBody>
          <a:bodyPr wrap="square" rtlCol="0">
            <a:spAutoFit/>
          </a:bodyPr>
          <a:lstStyle/>
          <a:p>
            <a:pPr algn="ctr"/>
            <a:r>
              <a:rPr lang="en-US" b="1"/>
              <a:t>Top commented words and emojis were analyzed:</a:t>
            </a:r>
          </a:p>
        </p:txBody>
      </p:sp>
      <p:pic>
        <p:nvPicPr>
          <p:cNvPr id="8" name="Google Shape;243;p52" descr="Text&#10;&#10;Description automatically generated">
            <a:extLst>
              <a:ext uri="{FF2B5EF4-FFF2-40B4-BE49-F238E27FC236}">
                <a16:creationId xmlns:a16="http://schemas.microsoft.com/office/drawing/2014/main" id="{0B766C52-C490-332E-8E57-634770E7CB3C}"/>
              </a:ext>
            </a:extLst>
          </p:cNvPr>
          <p:cNvPicPr preferRelativeResize="0"/>
          <p:nvPr/>
        </p:nvPicPr>
        <p:blipFill rotWithShape="1">
          <a:blip r:embed="rId2">
            <a:alphaModFix/>
          </a:blip>
          <a:srcRect l="5362" r="4561"/>
          <a:stretch/>
        </p:blipFill>
        <p:spPr>
          <a:xfrm>
            <a:off x="136567" y="2088247"/>
            <a:ext cx="5562600" cy="3066568"/>
          </a:xfrm>
          <a:prstGeom prst="rect">
            <a:avLst/>
          </a:prstGeom>
          <a:noFill/>
          <a:ln>
            <a:noFill/>
          </a:ln>
        </p:spPr>
      </p:pic>
      <p:cxnSp>
        <p:nvCxnSpPr>
          <p:cNvPr id="10" name="Straight Connector 9">
            <a:extLst>
              <a:ext uri="{FF2B5EF4-FFF2-40B4-BE49-F238E27FC236}">
                <a16:creationId xmlns:a16="http://schemas.microsoft.com/office/drawing/2014/main" id="{EABBEE83-F901-722B-8AA7-246A0F4ABFF6}"/>
              </a:ext>
            </a:extLst>
          </p:cNvPr>
          <p:cNvCxnSpPr>
            <a:cxnSpLocks/>
          </p:cNvCxnSpPr>
          <p:nvPr/>
        </p:nvCxnSpPr>
        <p:spPr>
          <a:xfrm>
            <a:off x="5945736" y="1332262"/>
            <a:ext cx="22410" cy="470024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FCD099D-2E79-67F1-958F-B211FFF9BE5C}"/>
              </a:ext>
            </a:extLst>
          </p:cNvPr>
          <p:cNvSpPr txBox="1"/>
          <p:nvPr/>
        </p:nvSpPr>
        <p:spPr>
          <a:xfrm>
            <a:off x="6342489" y="1341554"/>
            <a:ext cx="4887514" cy="369332"/>
          </a:xfrm>
          <a:prstGeom prst="rect">
            <a:avLst/>
          </a:prstGeom>
          <a:noFill/>
        </p:spPr>
        <p:txBody>
          <a:bodyPr wrap="square" rtlCol="0">
            <a:spAutoFit/>
          </a:bodyPr>
          <a:lstStyle/>
          <a:p>
            <a:pPr algn="ctr"/>
            <a:r>
              <a:rPr lang="en-US" b="1"/>
              <a:t>The following themes were identified:</a:t>
            </a:r>
          </a:p>
        </p:txBody>
      </p:sp>
      <p:sp>
        <p:nvSpPr>
          <p:cNvPr id="14" name="TextBox 13">
            <a:extLst>
              <a:ext uri="{FF2B5EF4-FFF2-40B4-BE49-F238E27FC236}">
                <a16:creationId xmlns:a16="http://schemas.microsoft.com/office/drawing/2014/main" id="{4FDCE7C2-726F-723B-DF48-2B13BBE607ED}"/>
              </a:ext>
            </a:extLst>
          </p:cNvPr>
          <p:cNvSpPr txBox="1"/>
          <p:nvPr/>
        </p:nvSpPr>
        <p:spPr>
          <a:xfrm>
            <a:off x="5918636" y="2014363"/>
            <a:ext cx="5512197" cy="3952236"/>
          </a:xfrm>
          <a:prstGeom prst="rect">
            <a:avLst/>
          </a:prstGeom>
          <a:noFill/>
        </p:spPr>
        <p:txBody>
          <a:bodyPr wrap="square">
            <a:spAutoFit/>
          </a:bodyPr>
          <a:lstStyle/>
          <a:p>
            <a:pPr marL="457200" lvl="0" indent="-298450" algn="l" rtl="0">
              <a:lnSpc>
                <a:spcPct val="115000"/>
              </a:lnSpc>
              <a:spcBef>
                <a:spcPts val="1200"/>
              </a:spcBef>
              <a:spcAft>
                <a:spcPts val="0"/>
              </a:spcAft>
              <a:buClr>
                <a:schemeClr val="dk1"/>
              </a:buClr>
              <a:buSzPts val="1100"/>
              <a:buFont typeface="Lato"/>
              <a:buAutoNum type="arabicPeriod"/>
            </a:pPr>
            <a:r>
              <a:rPr lang="en-US" sz="1000" b="1">
                <a:solidFill>
                  <a:schemeClr val="dk1"/>
                </a:solidFill>
                <a:ea typeface="Lato"/>
                <a:cs typeface="Lato"/>
                <a:sym typeface="Lato"/>
              </a:rPr>
              <a:t>Product Efficacy: </a:t>
            </a:r>
            <a:r>
              <a:rPr lang="en-US" sz="1000">
                <a:solidFill>
                  <a:schemeClr val="dk1"/>
                </a:solidFill>
                <a:ea typeface="Lato"/>
                <a:cs typeface="Lato"/>
                <a:sym typeface="Lato"/>
              </a:rPr>
              <a:t>The comments indicate that users have found Fortini infant formula to be highly effective. There are reports of infants thriving on it, avoiding tube feeding, and helping in instances of Failure to Thrive (FTT). A user even called it a 'game changer' for providing needed calories.</a:t>
            </a:r>
          </a:p>
          <a:p>
            <a:pPr marL="457200" lvl="0" indent="-298450" algn="l" rtl="0">
              <a:lnSpc>
                <a:spcPct val="115000"/>
              </a:lnSpc>
              <a:spcBef>
                <a:spcPts val="120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Trust in the Brand: </a:t>
            </a:r>
            <a:r>
              <a:rPr lang="en-US" sz="1000">
                <a:solidFill>
                  <a:schemeClr val="dk1"/>
                </a:solidFill>
                <a:ea typeface="Lato"/>
                <a:cs typeface="Lato"/>
                <a:sym typeface="Lato"/>
              </a:rPr>
              <a:t>Some comments highlight trust in Nutricia, the company behind Fortini. One comment mentions another product from Nutricia (Neocate) that had helped their baby.</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Product Innovation: </a:t>
            </a:r>
            <a:r>
              <a:rPr lang="en-US" sz="1000">
                <a:solidFill>
                  <a:schemeClr val="dk1"/>
                </a:solidFill>
                <a:ea typeface="Lato"/>
                <a:cs typeface="Lato"/>
                <a:sym typeface="Lato"/>
              </a:rPr>
              <a:t>There's an appreciation for product innovation within the comments, indicating that the audience appreciates the company's efforts to create specialized solutions like Fortini.</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Ease of Use: </a:t>
            </a:r>
            <a:r>
              <a:rPr lang="en-US" sz="1000">
                <a:solidFill>
                  <a:schemeClr val="dk1"/>
                </a:solidFill>
                <a:ea typeface="Lato"/>
                <a:cs typeface="Lato"/>
                <a:sym typeface="Lato"/>
              </a:rPr>
              <a:t>There are repeated mentions of the ease of use of this product, particularly in a medical or healthcare setting.</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Emotional Response: </a:t>
            </a:r>
            <a:r>
              <a:rPr lang="en-US" sz="1000">
                <a:solidFill>
                  <a:schemeClr val="dk1"/>
                </a:solidFill>
                <a:ea typeface="Lato"/>
                <a:cs typeface="Lato"/>
                <a:sym typeface="Lato"/>
              </a:rPr>
              <a:t>The comments show a strong emotional response to the product. Users express love for the product and gratitude for its effects on their babies' health. They also show excitement about the product and its benefits.</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Encouragement &amp; Positivity: </a:t>
            </a:r>
            <a:r>
              <a:rPr lang="en-US" sz="1000">
                <a:solidFill>
                  <a:schemeClr val="dk1"/>
                </a:solidFill>
                <a:ea typeface="Lato"/>
                <a:cs typeface="Lato"/>
                <a:sym typeface="Lato"/>
              </a:rPr>
              <a:t>There's a consistent theme of encouragement and positivity running through the comments, with numerous emoticons expressing approval and applause.</a:t>
            </a:r>
          </a:p>
        </p:txBody>
      </p:sp>
    </p:spTree>
    <p:extLst>
      <p:ext uri="{BB962C8B-B14F-4D97-AF65-F5344CB8AC3E}">
        <p14:creationId xmlns:p14="http://schemas.microsoft.com/office/powerpoint/2010/main" val="1454141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9</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PROGRAM LEARNING, RECOMMENDATIONS, AND NEXT STEPS</a:t>
            </a:r>
          </a:p>
          <a:p>
            <a:endParaRPr lang="en-GB"/>
          </a:p>
        </p:txBody>
      </p:sp>
      <p:graphicFrame>
        <p:nvGraphicFramePr>
          <p:cNvPr id="6" name="Diagram 5">
            <a:extLst>
              <a:ext uri="{FF2B5EF4-FFF2-40B4-BE49-F238E27FC236}">
                <a16:creationId xmlns:a16="http://schemas.microsoft.com/office/drawing/2014/main" id="{BA996B83-A64B-D37F-4726-9C30C9B2EE7E}"/>
              </a:ext>
            </a:extLst>
          </p:cNvPr>
          <p:cNvGraphicFramePr/>
          <p:nvPr/>
        </p:nvGraphicFramePr>
        <p:xfrm>
          <a:off x="1000558" y="1820890"/>
          <a:ext cx="9874931" cy="3657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7358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BEST PRACTICE: BRAZIL  Fortini Infant HCP influencer campaign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9</cp:revision>
  <dcterms:created xsi:type="dcterms:W3CDTF">2025-06-24T12:02:29Z</dcterms:created>
  <dcterms:modified xsi:type="dcterms:W3CDTF">2025-07-09T13:52:21Z</dcterms:modified>
</cp:coreProperties>
</file>