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394" r:id="rId2"/>
    <p:sldId id="2147483616" r:id="rId3"/>
    <p:sldId id="2147483617" r:id="rId4"/>
    <p:sldId id="2147483618" r:id="rId5"/>
    <p:sldId id="2147483619" r:id="rId6"/>
    <p:sldId id="2147483620" r:id="rId7"/>
    <p:sldId id="2147483621" r:id="rId8"/>
    <p:sldId id="2147483622" r:id="rId9"/>
    <p:sldId id="2147483623" r:id="rId10"/>
    <p:sldId id="2147483624" r:id="rId11"/>
    <p:sldId id="214748362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1A03A5-F06B-D84A-B683-855B86D0F4F2}" v="27" dt="2025-07-09T13:50:29.7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a  Racheva" userId="S::gabriela.racheva@danoneexternal.com::e1c8593a-1a23-4fee-a97e-e785e8f178b9" providerId="AD" clId="Web-{9C0CBCA1-8800-26F2-2A6F-2B20DB8D5E45}"/>
    <pc:docChg chg="addSld delSld">
      <pc:chgData name="Gabriela  Racheva" userId="S::gabriela.racheva@danoneexternal.com::e1c8593a-1a23-4fee-a97e-e785e8f178b9" providerId="AD" clId="Web-{9C0CBCA1-8800-26F2-2A6F-2B20DB8D5E45}" dt="2025-06-24T11:49:15.954" v="11"/>
      <pc:docMkLst>
        <pc:docMk/>
      </pc:docMkLst>
      <pc:sldChg chg="del">
        <pc:chgData name="Gabriela  Racheva" userId="S::gabriela.racheva@danoneexternal.com::e1c8593a-1a23-4fee-a97e-e785e8f178b9" providerId="AD" clId="Web-{9C0CBCA1-8800-26F2-2A6F-2B20DB8D5E45}" dt="2025-06-24T11:49:15.954" v="11"/>
        <pc:sldMkLst>
          <pc:docMk/>
          <pc:sldMk cId="109857222" sldId="256"/>
        </pc:sldMkLst>
      </pc:sldChg>
      <pc:sldChg chg="add">
        <pc:chgData name="Gabriela  Racheva" userId="S::gabriela.racheva@danoneexternal.com::e1c8593a-1a23-4fee-a97e-e785e8f178b9" providerId="AD" clId="Web-{9C0CBCA1-8800-26F2-2A6F-2B20DB8D5E45}" dt="2025-06-24T11:46:43.780" v="0"/>
        <pc:sldMkLst>
          <pc:docMk/>
          <pc:sldMk cId="1468899940" sldId="2147483615"/>
        </pc:sldMkLst>
      </pc:sldChg>
      <pc:sldChg chg="add">
        <pc:chgData name="Gabriela  Racheva" userId="S::gabriela.racheva@danoneexternal.com::e1c8593a-1a23-4fee-a97e-e785e8f178b9" providerId="AD" clId="Web-{9C0CBCA1-8800-26F2-2A6F-2B20DB8D5E45}" dt="2025-06-24T11:46:43.812" v="1"/>
        <pc:sldMkLst>
          <pc:docMk/>
          <pc:sldMk cId="512962733" sldId="2147483616"/>
        </pc:sldMkLst>
      </pc:sldChg>
      <pc:sldChg chg="add">
        <pc:chgData name="Gabriela  Racheva" userId="S::gabriela.racheva@danoneexternal.com::e1c8593a-1a23-4fee-a97e-e785e8f178b9" providerId="AD" clId="Web-{9C0CBCA1-8800-26F2-2A6F-2B20DB8D5E45}" dt="2025-06-24T11:46:43.827" v="2"/>
        <pc:sldMkLst>
          <pc:docMk/>
          <pc:sldMk cId="2166955752" sldId="2147483617"/>
        </pc:sldMkLst>
      </pc:sldChg>
      <pc:sldChg chg="add">
        <pc:chgData name="Gabriela  Racheva" userId="S::gabriela.racheva@danoneexternal.com::e1c8593a-1a23-4fee-a97e-e785e8f178b9" providerId="AD" clId="Web-{9C0CBCA1-8800-26F2-2A6F-2B20DB8D5E45}" dt="2025-06-24T11:46:43.843" v="3"/>
        <pc:sldMkLst>
          <pc:docMk/>
          <pc:sldMk cId="3811703155" sldId="2147483618"/>
        </pc:sldMkLst>
      </pc:sldChg>
      <pc:sldChg chg="add">
        <pc:chgData name="Gabriela  Racheva" userId="S::gabriela.racheva@danoneexternal.com::e1c8593a-1a23-4fee-a97e-e785e8f178b9" providerId="AD" clId="Web-{9C0CBCA1-8800-26F2-2A6F-2B20DB8D5E45}" dt="2025-06-24T11:46:43.858" v="4"/>
        <pc:sldMkLst>
          <pc:docMk/>
          <pc:sldMk cId="3055470275" sldId="2147483619"/>
        </pc:sldMkLst>
      </pc:sldChg>
      <pc:sldChg chg="add">
        <pc:chgData name="Gabriela  Racheva" userId="S::gabriela.racheva@danoneexternal.com::e1c8593a-1a23-4fee-a97e-e785e8f178b9" providerId="AD" clId="Web-{9C0CBCA1-8800-26F2-2A6F-2B20DB8D5E45}" dt="2025-06-24T11:46:43.874" v="5"/>
        <pc:sldMkLst>
          <pc:docMk/>
          <pc:sldMk cId="79826185" sldId="2147483620"/>
        </pc:sldMkLst>
      </pc:sldChg>
      <pc:sldChg chg="add">
        <pc:chgData name="Gabriela  Racheva" userId="S::gabriela.racheva@danoneexternal.com::e1c8593a-1a23-4fee-a97e-e785e8f178b9" providerId="AD" clId="Web-{9C0CBCA1-8800-26F2-2A6F-2B20DB8D5E45}" dt="2025-06-24T11:46:43.890" v="6"/>
        <pc:sldMkLst>
          <pc:docMk/>
          <pc:sldMk cId="1589797733" sldId="2147483621"/>
        </pc:sldMkLst>
      </pc:sldChg>
      <pc:sldChg chg="add">
        <pc:chgData name="Gabriela  Racheva" userId="S::gabriela.racheva@danoneexternal.com::e1c8593a-1a23-4fee-a97e-e785e8f178b9" providerId="AD" clId="Web-{9C0CBCA1-8800-26F2-2A6F-2B20DB8D5E45}" dt="2025-06-24T11:46:43.905" v="7"/>
        <pc:sldMkLst>
          <pc:docMk/>
          <pc:sldMk cId="454514788" sldId="2147483622"/>
        </pc:sldMkLst>
      </pc:sldChg>
      <pc:sldChg chg="add">
        <pc:chgData name="Gabriela  Racheva" userId="S::gabriela.racheva@danoneexternal.com::e1c8593a-1a23-4fee-a97e-e785e8f178b9" providerId="AD" clId="Web-{9C0CBCA1-8800-26F2-2A6F-2B20DB8D5E45}" dt="2025-06-24T11:46:43.921" v="8"/>
        <pc:sldMkLst>
          <pc:docMk/>
          <pc:sldMk cId="1417558725" sldId="2147483623"/>
        </pc:sldMkLst>
      </pc:sldChg>
      <pc:sldChg chg="add">
        <pc:chgData name="Gabriela  Racheva" userId="S::gabriela.racheva@danoneexternal.com::e1c8593a-1a23-4fee-a97e-e785e8f178b9" providerId="AD" clId="Web-{9C0CBCA1-8800-26F2-2A6F-2B20DB8D5E45}" dt="2025-06-24T11:46:43.937" v="9"/>
        <pc:sldMkLst>
          <pc:docMk/>
          <pc:sldMk cId="115332509" sldId="2147483624"/>
        </pc:sldMkLst>
      </pc:sldChg>
      <pc:sldChg chg="add">
        <pc:chgData name="Gabriela  Racheva" userId="S::gabriela.racheva@danoneexternal.com::e1c8593a-1a23-4fee-a97e-e785e8f178b9" providerId="AD" clId="Web-{9C0CBCA1-8800-26F2-2A6F-2B20DB8D5E45}" dt="2025-06-24T11:46:43.952" v="10"/>
        <pc:sldMkLst>
          <pc:docMk/>
          <pc:sldMk cId="3306705462" sldId="2147483625"/>
        </pc:sldMkLst>
      </pc:sldChg>
      <pc:sldMasterChg chg="addSldLayout">
        <pc:chgData name="Gabriela  Racheva" userId="S::gabriela.racheva@danoneexternal.com::e1c8593a-1a23-4fee-a97e-e785e8f178b9" providerId="AD" clId="Web-{9C0CBCA1-8800-26F2-2A6F-2B20DB8D5E45}" dt="2025-06-24T11:46:43.812" v="1"/>
        <pc:sldMasterMkLst>
          <pc:docMk/>
          <pc:sldMasterMk cId="2460954070" sldId="2147483660"/>
        </pc:sldMasterMkLst>
        <pc:sldLayoutChg chg="add">
          <pc:chgData name="Gabriela  Racheva" userId="S::gabriela.racheva@danoneexternal.com::e1c8593a-1a23-4fee-a97e-e785e8f178b9" providerId="AD" clId="Web-{9C0CBCA1-8800-26F2-2A6F-2B20DB8D5E45}" dt="2025-06-24T11:46:43.812" v="1"/>
          <pc:sldLayoutMkLst>
            <pc:docMk/>
            <pc:sldMasterMk cId="2460954070" sldId="2147483660"/>
            <pc:sldLayoutMk cId="858599931" sldId="2147483672"/>
          </pc:sldLayoutMkLst>
        </pc:sldLayoutChg>
      </pc:sldMasterChg>
    </pc:docChg>
  </pc:docChgLst>
  <pc:docChgLst>
    <pc:chgData name="Gabriela  Racheva" userId="S::gabriela.racheva@danoneexternal.com::e1c8593a-1a23-4fee-a97e-e785e8f178b9" providerId="AD" clId="Web-{0B1A03A5-F06B-D84A-B683-855B86D0F4F2}"/>
    <pc:docChg chg="addSld delSld modSld sldOrd">
      <pc:chgData name="Gabriela  Racheva" userId="S::gabriela.racheva@danoneexternal.com::e1c8593a-1a23-4fee-a97e-e785e8f178b9" providerId="AD" clId="Web-{0B1A03A5-F06B-D84A-B683-855B86D0F4F2}" dt="2025-07-09T13:50:29.774" v="24"/>
      <pc:docMkLst>
        <pc:docMk/>
      </pc:docMkLst>
      <pc:sldChg chg="modSp add ord">
        <pc:chgData name="Gabriela  Racheva" userId="S::gabriela.racheva@danoneexternal.com::e1c8593a-1a23-4fee-a97e-e785e8f178b9" providerId="AD" clId="Web-{0B1A03A5-F06B-D84A-B683-855B86D0F4F2}" dt="2025-07-09T13:50:28.008" v="23" actId="20577"/>
        <pc:sldMkLst>
          <pc:docMk/>
          <pc:sldMk cId="1274248489" sldId="394"/>
        </pc:sldMkLst>
        <pc:spChg chg="mod">
          <ac:chgData name="Gabriela  Racheva" userId="S::gabriela.racheva@danoneexternal.com::e1c8593a-1a23-4fee-a97e-e785e8f178b9" providerId="AD" clId="Web-{0B1A03A5-F06B-D84A-B683-855B86D0F4F2}" dt="2025-07-09T13:50:22.555" v="18" actId="20577"/>
          <ac:spMkLst>
            <pc:docMk/>
            <pc:sldMk cId="1274248489" sldId="394"/>
            <ac:spMk id="2" creationId="{62554217-6938-3B18-308D-4374916C8407}"/>
          </ac:spMkLst>
        </pc:spChg>
        <pc:spChg chg="mod">
          <ac:chgData name="Gabriela  Racheva" userId="S::gabriela.racheva@danoneexternal.com::e1c8593a-1a23-4fee-a97e-e785e8f178b9" providerId="AD" clId="Web-{0B1A03A5-F06B-D84A-B683-855B86D0F4F2}" dt="2025-07-09T13:50:28.008" v="23" actId="20577"/>
          <ac:spMkLst>
            <pc:docMk/>
            <pc:sldMk cId="1274248489" sldId="394"/>
            <ac:spMk id="3" creationId="{55DE9168-9382-BCFC-B3AF-754E67408CF0}"/>
          </ac:spMkLst>
        </pc:spChg>
      </pc:sldChg>
      <pc:sldChg chg="del">
        <pc:chgData name="Gabriela  Racheva" userId="S::gabriela.racheva@danoneexternal.com::e1c8593a-1a23-4fee-a97e-e785e8f178b9" providerId="AD" clId="Web-{0B1A03A5-F06B-D84A-B683-855B86D0F4F2}" dt="2025-07-09T13:50:29.774" v="24"/>
        <pc:sldMkLst>
          <pc:docMk/>
          <pc:sldMk cId="1468899940" sldId="214748361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wusbedf003.nead.danet\Marketing\Team%20Trini\GPS_Demand%20Alignment\Volume%20Alignment%20Prep_Fortini_20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38100" cap="rnd" cmpd="sng">
              <a:solidFill>
                <a:srgbClr val="A9658F"/>
              </a:solidFill>
              <a:round/>
            </a:ln>
            <a:effectLst/>
          </c:spPr>
          <c:marker>
            <c:symbol val="none"/>
          </c:marker>
          <c:xVal>
            <c:numRef>
              <c:f>'Chart since launch'!$B$2:$AP$2</c:f>
              <c:numCache>
                <c:formatCode>mmm\-yy</c:formatCode>
                <c:ptCount val="41"/>
                <c:pt idx="0">
                  <c:v>44409</c:v>
                </c:pt>
                <c:pt idx="1">
                  <c:v>44440</c:v>
                </c:pt>
                <c:pt idx="2">
                  <c:v>44470</c:v>
                </c:pt>
                <c:pt idx="3">
                  <c:v>44501</c:v>
                </c:pt>
                <c:pt idx="4">
                  <c:v>44531</c:v>
                </c:pt>
                <c:pt idx="5">
                  <c:v>44562</c:v>
                </c:pt>
                <c:pt idx="6">
                  <c:v>44593</c:v>
                </c:pt>
                <c:pt idx="7">
                  <c:v>44621</c:v>
                </c:pt>
                <c:pt idx="8">
                  <c:v>44652</c:v>
                </c:pt>
                <c:pt idx="9">
                  <c:v>44682</c:v>
                </c:pt>
                <c:pt idx="10">
                  <c:v>44713</c:v>
                </c:pt>
                <c:pt idx="11">
                  <c:v>44743</c:v>
                </c:pt>
                <c:pt idx="12">
                  <c:v>44774</c:v>
                </c:pt>
                <c:pt idx="13">
                  <c:v>44805</c:v>
                </c:pt>
                <c:pt idx="14">
                  <c:v>44835</c:v>
                </c:pt>
                <c:pt idx="15">
                  <c:v>44866</c:v>
                </c:pt>
                <c:pt idx="16">
                  <c:v>44896</c:v>
                </c:pt>
                <c:pt idx="17">
                  <c:v>44927</c:v>
                </c:pt>
                <c:pt idx="18">
                  <c:v>44958</c:v>
                </c:pt>
                <c:pt idx="19">
                  <c:v>44986</c:v>
                </c:pt>
                <c:pt idx="20">
                  <c:v>45017</c:v>
                </c:pt>
                <c:pt idx="21">
                  <c:v>45047</c:v>
                </c:pt>
                <c:pt idx="22">
                  <c:v>45078</c:v>
                </c:pt>
                <c:pt idx="23">
                  <c:v>45108</c:v>
                </c:pt>
                <c:pt idx="24">
                  <c:v>45139</c:v>
                </c:pt>
                <c:pt idx="25">
                  <c:v>45170</c:v>
                </c:pt>
                <c:pt idx="26">
                  <c:v>45200</c:v>
                </c:pt>
                <c:pt idx="27">
                  <c:v>45231</c:v>
                </c:pt>
                <c:pt idx="28">
                  <c:v>45261</c:v>
                </c:pt>
                <c:pt idx="29">
                  <c:v>45292</c:v>
                </c:pt>
                <c:pt idx="30">
                  <c:v>45323</c:v>
                </c:pt>
                <c:pt idx="31">
                  <c:v>45352</c:v>
                </c:pt>
                <c:pt idx="32">
                  <c:v>45383</c:v>
                </c:pt>
                <c:pt idx="33">
                  <c:v>45413</c:v>
                </c:pt>
                <c:pt idx="34">
                  <c:v>45444</c:v>
                </c:pt>
                <c:pt idx="35">
                  <c:v>45474</c:v>
                </c:pt>
                <c:pt idx="36">
                  <c:v>45505</c:v>
                </c:pt>
                <c:pt idx="37">
                  <c:v>45536</c:v>
                </c:pt>
                <c:pt idx="38">
                  <c:v>45566</c:v>
                </c:pt>
                <c:pt idx="39">
                  <c:v>45597</c:v>
                </c:pt>
                <c:pt idx="40">
                  <c:v>45627</c:v>
                </c:pt>
              </c:numCache>
            </c:numRef>
          </c:xVal>
          <c:yVal>
            <c:numRef>
              <c:f>'Chart since launch'!$B$3:$AP$3</c:f>
              <c:numCache>
                <c:formatCode>"$"#,##0_);[Red]\("$"#,##0\)</c:formatCode>
                <c:ptCount val="41"/>
                <c:pt idx="0">
                  <c:v>912</c:v>
                </c:pt>
                <c:pt idx="1">
                  <c:v>4165</c:v>
                </c:pt>
                <c:pt idx="2">
                  <c:v>19893</c:v>
                </c:pt>
                <c:pt idx="3">
                  <c:v>48153</c:v>
                </c:pt>
                <c:pt idx="4">
                  <c:v>63405</c:v>
                </c:pt>
                <c:pt idx="5">
                  <c:v>84019</c:v>
                </c:pt>
                <c:pt idx="6">
                  <c:v>99652</c:v>
                </c:pt>
                <c:pt idx="7">
                  <c:v>137329</c:v>
                </c:pt>
                <c:pt idx="8">
                  <c:v>174630</c:v>
                </c:pt>
                <c:pt idx="9">
                  <c:v>175758</c:v>
                </c:pt>
                <c:pt idx="10">
                  <c:v>320184</c:v>
                </c:pt>
                <c:pt idx="11">
                  <c:v>369327</c:v>
                </c:pt>
                <c:pt idx="12">
                  <c:v>62081</c:v>
                </c:pt>
                <c:pt idx="13">
                  <c:v>24800</c:v>
                </c:pt>
                <c:pt idx="14">
                  <c:v>322933</c:v>
                </c:pt>
                <c:pt idx="15">
                  <c:v>333018</c:v>
                </c:pt>
                <c:pt idx="16">
                  <c:v>87844</c:v>
                </c:pt>
                <c:pt idx="17">
                  <c:v>116889.11165077945</c:v>
                </c:pt>
                <c:pt idx="18">
                  <c:v>150224.87113106059</c:v>
                </c:pt>
                <c:pt idx="19">
                  <c:v>208306.62767238979</c:v>
                </c:pt>
                <c:pt idx="20">
                  <c:v>268209.24973451928</c:v>
                </c:pt>
                <c:pt idx="21">
                  <c:v>302484.28300634737</c:v>
                </c:pt>
                <c:pt idx="22">
                  <c:v>333108.54486397892</c:v>
                </c:pt>
                <c:pt idx="23">
                  <c:v>287265.84355227993</c:v>
                </c:pt>
                <c:pt idx="24">
                  <c:v>466858.22848498652</c:v>
                </c:pt>
                <c:pt idx="25">
                  <c:v>316893.53408266231</c:v>
                </c:pt>
                <c:pt idx="26">
                  <c:v>417819.58860568207</c:v>
                </c:pt>
                <c:pt idx="27">
                  <c:v>433242.40102695668</c:v>
                </c:pt>
                <c:pt idx="28">
                  <c:v>446225.16909571609</c:v>
                </c:pt>
                <c:pt idx="29" formatCode="_(&quot;$&quot;* #,##0_);_(&quot;$&quot;* \(#,##0\);_(&quot;$&quot;* &quot;-&quot;??_);_(@_)">
                  <c:v>446462.20207844593</c:v>
                </c:pt>
                <c:pt idx="30" formatCode="_(&quot;$&quot;* #,##0_);_(&quot;$&quot;* \(#,##0\);_(&quot;$&quot;* &quot;-&quot;??_);_(@_)">
                  <c:v>399852.68147054152</c:v>
                </c:pt>
                <c:pt idx="31" formatCode="_-* #,##0_-;\-* #,##0_-;_-* &quot;-&quot;??_-;_-@_-">
                  <c:v>489626.04126816551</c:v>
                </c:pt>
                <c:pt idx="32" formatCode="_-* #,##0_-;\-* #,##0_-;_-* &quot;-&quot;??_-;_-@_-">
                  <c:v>639580.97277788376</c:v>
                </c:pt>
                <c:pt idx="33" formatCode="_-* #,##0_-;\-* #,##0_-;_-* &quot;-&quot;??_-;_-@_-">
                  <c:v>587230.90450060717</c:v>
                </c:pt>
                <c:pt idx="34" formatCode="_-* #,##0_-;\-* #,##0_-;_-* &quot;-&quot;??_-;_-@_-">
                  <c:v>620655.70546994277</c:v>
                </c:pt>
                <c:pt idx="35" formatCode="_-* #,##0_-;\-* #,##0_-;_-* &quot;-&quot;??_-;_-@_-">
                  <c:v>682289.53217089013</c:v>
                </c:pt>
                <c:pt idx="36" formatCode="_-* #,##0_-;\-* #,##0_-;_-* &quot;-&quot;??_-;_-@_-">
                  <c:v>619668.82579294057</c:v>
                </c:pt>
                <c:pt idx="37" formatCode="_-* #,##0_-;\-* #,##0_-;_-* &quot;-&quot;??_-;_-@_-">
                  <c:v>549173.30041067314</c:v>
                </c:pt>
                <c:pt idx="38" formatCode="_-* #,##0_-;\-* #,##0_-;_-* &quot;-&quot;??_-;_-@_-">
                  <c:v>672761.79391272715</c:v>
                </c:pt>
                <c:pt idx="39" formatCode="_-* #,##0_-;\-* #,##0_-;_-* &quot;-&quot;??_-;_-@_-">
                  <c:v>612797.96607480629</c:v>
                </c:pt>
                <c:pt idx="40" formatCode="_-* #,##0_-;\-* #,##0_-;_-* &quot;-&quot;??_-;_-@_-">
                  <c:v>605195.22422999307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7E8-4140-9940-AC4E58EE38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27476271"/>
        <c:axId val="1788863087"/>
      </c:scatterChart>
      <c:valAx>
        <c:axId val="2027476271"/>
        <c:scaling>
          <c:orientation val="minMax"/>
          <c:min val="4440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18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8863087"/>
        <c:crosses val="autoZero"/>
        <c:crossBetween val="midCat"/>
        <c:majorUnit val="50"/>
      </c:valAx>
      <c:valAx>
        <c:axId val="17888630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_);[Red]\(&quot;$&quot;#,##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747627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674FA-BCCB-444C-B2DA-022A184F9694}" type="datetimeFigureOut">
              <a:t>7/9/2025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8D1CF1-C35A-433E-953F-7F578C8143D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829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69D7C-AFCE-44C7-A71D-10D7AEE44B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1849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4D47DF-5760-4E4C-9FE7-CCD2E0AE20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2005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A38DEB-8DFB-4BC4-8787-6A0B4347FF5E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0473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vy: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089556F-9663-440B-8FF7-E00D97A0F2E6}"/>
              </a:ext>
            </a:extLst>
          </p:cNvPr>
          <p:cNvSpPr/>
          <p:nvPr userDrawn="1"/>
        </p:nvSpPr>
        <p:spPr>
          <a:xfrm>
            <a:off x="11573189" y="0"/>
            <a:ext cx="618811" cy="6858000"/>
          </a:xfrm>
          <a:prstGeom prst="rect">
            <a:avLst/>
          </a:prstGeom>
          <a:solidFill>
            <a:srgbClr val="A96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lvl="0"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5C2914-9038-4BFF-B47D-D2D1B67AE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Insert Section title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8E3EED-BA4B-4106-B922-3FB3396AF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F9A4F6-7BA3-4126-88A5-A8B8CE7104E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EBFDEB3-B4A3-4DFF-859C-B59331FA4D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4" y="413912"/>
            <a:ext cx="10839600" cy="1286301"/>
          </a:xfrm>
        </p:spPr>
        <p:txBody>
          <a:bodyPr t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cap="all" baseline="0" dirty="0" smtClean="0">
                <a:solidFill>
                  <a:schemeClr val="tx1"/>
                </a:solidFill>
                <a:latin typeface="Danone One Condensed" panose="020B0504030202020204" pitchFamily="34" charset="0"/>
                <a:ea typeface="+mj-ea"/>
                <a:cs typeface="+mj-cs"/>
              </a:defRPr>
            </a:lvl1pPr>
            <a:lvl2pPr>
              <a:defRPr sz="2400" b="1">
                <a:latin typeface="Danone One Condensed" panose="020B05040302020202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3" name="Picture 2" descr="A baby sitting on a purple arrow&#10;&#10;Description automatically generated">
            <a:extLst>
              <a:ext uri="{FF2B5EF4-FFF2-40B4-BE49-F238E27FC236}">
                <a16:creationId xmlns:a16="http://schemas.microsoft.com/office/drawing/2014/main" id="{5D83889B-386E-221D-6359-20FD20238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892" y="6003758"/>
            <a:ext cx="724686" cy="89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9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3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5.png"/><Relationship Id="rId5" Type="http://schemas.openxmlformats.org/officeDocument/2006/relationships/tags" Target="../tags/tag5.xml"/><Relationship Id="rId10" Type="http://schemas.openxmlformats.org/officeDocument/2006/relationships/chart" Target="../charts/chart1.xml"/><Relationship Id="rId4" Type="http://schemas.openxmlformats.org/officeDocument/2006/relationships/tags" Target="../tags/tag4.xml"/><Relationship Id="rId9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ouple of children hugging&#10;&#10;Description automatically generated">
            <a:extLst>
              <a:ext uri="{FF2B5EF4-FFF2-40B4-BE49-F238E27FC236}">
                <a16:creationId xmlns:a16="http://schemas.microsoft.com/office/drawing/2014/main" id="{25571018-E4D8-5060-BDBB-051B35ED57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764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554217-6938-3B18-308D-4374916C8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177" y="2020204"/>
            <a:ext cx="7976552" cy="1578054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4000" b="1" dirty="0">
                <a:solidFill>
                  <a:prstClr val="white"/>
                </a:solidFill>
                <a:latin typeface="Danone One"/>
                <a:ea typeface="+mn-ea"/>
                <a:cs typeface="+mn-cs"/>
              </a:rPr>
              <a:t>BEST PRACTICE: US</a:t>
            </a:r>
            <a:br>
              <a:rPr lang="en-GB" sz="4000" b="1" dirty="0">
                <a:latin typeface="Danone One" panose="020B0504030202020204" pitchFamily="34" charset="0"/>
                <a:ea typeface="+mn-ea"/>
                <a:cs typeface="+mn-cs"/>
              </a:rPr>
            </a:br>
            <a:br>
              <a:rPr lang="en-GB" sz="4000" b="1" dirty="0">
                <a:latin typeface="Danone One" panose="020B0504030202020204" pitchFamily="34" charset="0"/>
                <a:ea typeface="+mn-ea"/>
                <a:cs typeface="+mn-cs"/>
              </a:rPr>
            </a:br>
            <a:r>
              <a:rPr lang="en-GB" sz="4000" b="1" dirty="0">
                <a:solidFill>
                  <a:prstClr val="white"/>
                </a:solidFill>
                <a:latin typeface="Danone One"/>
                <a:ea typeface="+mn-ea"/>
                <a:cs typeface="+mn-cs"/>
              </a:rPr>
              <a:t>Fortini activations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E9168-9382-BCFC-B3AF-754E67408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547" y="3819407"/>
            <a:ext cx="5449479" cy="411381"/>
          </a:xfrm>
        </p:spPr>
        <p:txBody>
          <a:bodyPr anchor="b">
            <a:normAutofit lnSpcReduction="10000"/>
          </a:bodyPr>
          <a:lstStyle/>
          <a:p>
            <a:pPr algn="l"/>
            <a:r>
              <a:rPr lang="en-GB" dirty="0">
                <a:solidFill>
                  <a:srgbClr val="FFFFFF"/>
                </a:solidFill>
                <a:latin typeface="Founders Grotesk Bold"/>
              </a:rPr>
              <a:t>Dec’24</a:t>
            </a:r>
            <a:endParaRPr lang="en-GB" dirty="0">
              <a:solidFill>
                <a:srgbClr val="FFFFFF"/>
              </a:solidFill>
              <a:latin typeface="Founders Grotesk Bold" panose="020B0803030202060203" pitchFamily="34" charset="0"/>
            </a:endParaRPr>
          </a:p>
        </p:txBody>
      </p:sp>
      <p:pic>
        <p:nvPicPr>
          <p:cNvPr id="16" name="Picture 1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25896FC-19C1-B8EC-7CB0-8EC87F818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805" y="0"/>
            <a:ext cx="2302886" cy="10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4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D6B95989-BA38-DACD-7128-2A09EF98CD2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395" imgH="394" progId="TCLayout.ActiveDocument.1">
                  <p:embed/>
                </p:oleObj>
              </mc:Choice>
              <mc:Fallback>
                <p:oleObj name="think-cell Slide" r:id="rId8" imgW="395" imgH="394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6B95989-BA38-DACD-7128-2A09EF98CD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204280-0B1E-5939-5AD1-EFCA6734C2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972" y="215802"/>
            <a:ext cx="11365487" cy="1206290"/>
          </a:xfrm>
        </p:spPr>
        <p:txBody>
          <a:bodyPr vert="horz" lIns="91440" tIns="0" rIns="91440" bIns="0" rtlCol="0" anchor="t">
            <a:noAutofit/>
          </a:bodyPr>
          <a:lstStyle/>
          <a:p>
            <a:r>
              <a:rPr lang="en-US">
                <a:solidFill>
                  <a:srgbClr val="002060"/>
                </a:solidFill>
                <a:latin typeface="Danone One Condensed"/>
              </a:rPr>
              <a:t>US market - Strong </a:t>
            </a:r>
            <a:r>
              <a:rPr lang="en-US" err="1">
                <a:solidFill>
                  <a:srgbClr val="002060"/>
                </a:solidFill>
                <a:latin typeface="Danone One Condensed"/>
              </a:rPr>
              <a:t>yoy</a:t>
            </a:r>
            <a:r>
              <a:rPr lang="en-US">
                <a:solidFill>
                  <a:srgbClr val="002060"/>
                </a:solidFill>
                <a:latin typeface="Danone One Condensed"/>
              </a:rPr>
              <a:t> growth in 2024  </a:t>
            </a:r>
          </a:p>
          <a:p>
            <a:r>
              <a:rPr lang="en-US" sz="1800">
                <a:solidFill>
                  <a:srgbClr val="002060"/>
                </a:solidFill>
                <a:latin typeface="Danone One Condensed"/>
              </a:rPr>
              <a:t>Aug – DEC stock instability impacting the Momentum gained in the  1</a:t>
            </a:r>
            <a:r>
              <a:rPr lang="en-US" sz="1800" baseline="30000">
                <a:solidFill>
                  <a:srgbClr val="002060"/>
                </a:solidFill>
                <a:latin typeface="Danone One Condensed"/>
              </a:rPr>
              <a:t>st</a:t>
            </a:r>
            <a:r>
              <a:rPr lang="en-US" sz="1800">
                <a:solidFill>
                  <a:srgbClr val="002060"/>
                </a:solidFill>
                <a:latin typeface="Danone One Condensed"/>
              </a:rPr>
              <a:t> Half 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B4197CD-CD40-168F-EA70-27CE40E4BB80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5407328" y="1445138"/>
            <a:ext cx="1280600" cy="739387"/>
          </a:xfrm>
          <a:prstGeom prst="roundRect">
            <a:avLst>
              <a:gd name="adj" fmla="val 35647"/>
            </a:avLst>
          </a:prstGeom>
          <a:solidFill>
            <a:schemeClr val="accent5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103188" rIns="0" bIns="103188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  <a:sym typeface="Oswald" pitchFamily="2" charset="0"/>
              </a:rPr>
              <a:t>YTD vs. AOP  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FE8EF4E-021F-1340-A627-BCC812B1B291}"/>
              </a:ext>
            </a:extLst>
          </p:cNvPr>
          <p:cNvSpPr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5405368" y="2387265"/>
            <a:ext cx="1282560" cy="739387"/>
          </a:xfrm>
          <a:prstGeom prst="roundRect">
            <a:avLst>
              <a:gd name="adj" fmla="val 35647"/>
            </a:avLst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103188" rIns="0" bIns="103188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  <a:sym typeface="Oswald" pitchFamily="2" charset="0"/>
              </a:rPr>
              <a:t>+27%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D9D3BF13-DDE6-85C4-D6BA-86AAA69A6D25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7107239" y="1445138"/>
            <a:ext cx="1280600" cy="739387"/>
          </a:xfrm>
          <a:prstGeom prst="roundRect">
            <a:avLst>
              <a:gd name="adj" fmla="val 35647"/>
            </a:avLst>
          </a:prstGeom>
          <a:solidFill>
            <a:schemeClr val="accent5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103188" rIns="0" bIns="103188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  <a:sym typeface="Oswald" pitchFamily="2" charset="0"/>
              </a:rPr>
              <a:t>YTD vs. PY  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79A74CC-C74D-1A6F-F15B-F9E64EA1B143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auto">
          <a:xfrm>
            <a:off x="7105279" y="2387265"/>
            <a:ext cx="1282560" cy="739387"/>
          </a:xfrm>
          <a:prstGeom prst="roundRect">
            <a:avLst>
              <a:gd name="adj" fmla="val 35647"/>
            </a:avLst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103188" rIns="0" bIns="103188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  <a:sym typeface="Oswald" pitchFamily="2" charset="0"/>
              </a:rPr>
              <a:t>+85%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2D4149-7CE3-9EA8-C01D-B6CC7F185EA7}"/>
              </a:ext>
            </a:extLst>
          </p:cNvPr>
          <p:cNvSpPr/>
          <p:nvPr/>
        </p:nvSpPr>
        <p:spPr>
          <a:xfrm>
            <a:off x="2972025" y="1434743"/>
            <a:ext cx="2038510" cy="1709499"/>
          </a:xfrm>
          <a:prstGeom prst="rect">
            <a:avLst/>
          </a:prstGeom>
          <a:gradFill flip="none" rotWithShape="1">
            <a:gsLst>
              <a:gs pos="60000">
                <a:srgbClr val="B89DBE"/>
              </a:gs>
              <a:gs pos="0">
                <a:srgbClr val="A9658F"/>
              </a:gs>
              <a:gs pos="100000">
                <a:schemeClr val="bg1"/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latin typeface="Danone One Condensed" panose="020B0504030202020204" pitchFamily="34" charset="0"/>
              </a:rPr>
              <a:t>2024 Fortini Infant Projected YE NS</a:t>
            </a:r>
          </a:p>
          <a:p>
            <a:pPr algn="ctr"/>
            <a:endParaRPr lang="en-US">
              <a:latin typeface="Danone One Condensed" panose="020B0504030202020204" pitchFamily="34" charset="0"/>
            </a:endParaRPr>
          </a:p>
          <a:p>
            <a:pPr algn="ctr"/>
            <a:r>
              <a:rPr lang="en-US">
                <a:latin typeface="Danone One Condensed" panose="020B0504030202020204" pitchFamily="34" charset="0"/>
              </a:rPr>
              <a:t>$7M</a:t>
            </a:r>
          </a:p>
        </p:txBody>
      </p: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FBA10430-F197-E8D2-6156-E7A143D93F3B}"/>
              </a:ext>
            </a:extLst>
          </p:cNvPr>
          <p:cNvGraphicFramePr>
            <a:graphicFrameLocks/>
          </p:cNvGraphicFramePr>
          <p:nvPr/>
        </p:nvGraphicFramePr>
        <p:xfrm>
          <a:off x="846176" y="3731349"/>
          <a:ext cx="9616261" cy="3050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1856527-D5A5-5E3A-988F-36981B7498A3}"/>
              </a:ext>
            </a:extLst>
          </p:cNvPr>
          <p:cNvSpPr/>
          <p:nvPr/>
        </p:nvSpPr>
        <p:spPr>
          <a:xfrm>
            <a:off x="7389628" y="3540642"/>
            <a:ext cx="2392325" cy="3241389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 descr="Logo, icon, company name&#10;&#10;Description automatically generated">
            <a:extLst>
              <a:ext uri="{FF2B5EF4-FFF2-40B4-BE49-F238E27FC236}">
                <a16:creationId xmlns:a16="http://schemas.microsoft.com/office/drawing/2014/main" id="{38A17B6E-E6D6-269E-33D7-A635375A6B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33606" y="152491"/>
            <a:ext cx="666000" cy="66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6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65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8DD9EE-36F1-B96D-6201-8E4CDC0A4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9" r="19889"/>
          <a:stretch/>
        </p:blipFill>
        <p:spPr>
          <a:xfrm>
            <a:off x="4387064" y="10"/>
            <a:ext cx="7804935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2AE63E4-124E-88B0-B604-8C3BE5903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9640" y="6166183"/>
            <a:ext cx="1539422" cy="6918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59378E-A3A1-508D-39E7-8ADF751500D7}"/>
              </a:ext>
            </a:extLst>
          </p:cNvPr>
          <p:cNvSpPr txBox="1"/>
          <p:nvPr/>
        </p:nvSpPr>
        <p:spPr>
          <a:xfrm>
            <a:off x="649267" y="978773"/>
            <a:ext cx="3737797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Marketing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>
                <a:solidFill>
                  <a:prstClr val="white"/>
                </a:solidFill>
                <a:latin typeface="Danone One Condensed" panose="020B0504030202020204" pitchFamily="34" charset="0"/>
              </a:rPr>
              <a:t>Activities</a:t>
            </a: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4400" b="1">
              <a:solidFill>
                <a:prstClr val="white"/>
              </a:solidFill>
              <a:latin typeface="Danone One Condensed" panose="020B050403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US Best Practices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</p:txBody>
      </p:sp>
      <p:pic>
        <p:nvPicPr>
          <p:cNvPr id="6" name="Picture 5" descr="A baby sitting on a purple arrow&#10;&#10;Description automatically generated">
            <a:extLst>
              <a:ext uri="{FF2B5EF4-FFF2-40B4-BE49-F238E27FC236}">
                <a16:creationId xmlns:a16="http://schemas.microsoft.com/office/drawing/2014/main" id="{5B760F89-5C95-E43E-A9B0-17884B324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842469" y="3825706"/>
            <a:ext cx="2483852" cy="276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5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E3215-946A-DBAA-5E24-7525DCA5E0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847" y="163217"/>
            <a:ext cx="10839600" cy="1286301"/>
          </a:xfrm>
        </p:spPr>
        <p:txBody>
          <a:bodyPr vert="horz" lIns="91440" tIns="0" rIns="91440" bIns="0" rtlCol="0" anchor="t">
            <a:noAutofit/>
          </a:bodyPr>
          <a:lstStyle/>
          <a:p>
            <a:r>
              <a:rPr lang="en-US" b="1">
                <a:latin typeface="Danone One Condensed"/>
              </a:rPr>
              <a:t> </a:t>
            </a:r>
            <a:r>
              <a:rPr lang="en-US" b="1">
                <a:solidFill>
                  <a:srgbClr val="002060"/>
                </a:solidFill>
                <a:latin typeface="Danone One Condensed"/>
              </a:rPr>
              <a:t>Fortini strategic house</a:t>
            </a:r>
          </a:p>
          <a:p>
            <a:r>
              <a:rPr lang="en-US" b="1">
                <a:latin typeface="Danone One Condensed"/>
              </a:rPr>
              <a:t> </a:t>
            </a:r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A95C0D74-7380-7486-34D5-0BEDE0996AE6}"/>
              </a:ext>
            </a:extLst>
          </p:cNvPr>
          <p:cNvSpPr/>
          <p:nvPr/>
        </p:nvSpPr>
        <p:spPr>
          <a:xfrm>
            <a:off x="-131551" y="2401255"/>
            <a:ext cx="1672695" cy="36933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Brand Vision/Ambition</a:t>
            </a:r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775EB48D-8432-4D02-3662-461E66EEF252}"/>
              </a:ext>
            </a:extLst>
          </p:cNvPr>
          <p:cNvSpPr/>
          <p:nvPr/>
        </p:nvSpPr>
        <p:spPr>
          <a:xfrm>
            <a:off x="-94991" y="3038218"/>
            <a:ext cx="1697088" cy="36933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Business objectives</a:t>
            </a:r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70B861E5-65EB-EE7E-6455-987A723A9D6B}"/>
              </a:ext>
            </a:extLst>
          </p:cNvPr>
          <p:cNvSpPr/>
          <p:nvPr/>
        </p:nvSpPr>
        <p:spPr>
          <a:xfrm>
            <a:off x="-193499" y="3490515"/>
            <a:ext cx="1796589" cy="36933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Marketing objectives</a:t>
            </a:r>
          </a:p>
        </p:txBody>
      </p:sp>
      <p:sp>
        <p:nvSpPr>
          <p:cNvPr id="8" name="Rectangle 41">
            <a:extLst>
              <a:ext uri="{FF2B5EF4-FFF2-40B4-BE49-F238E27FC236}">
                <a16:creationId xmlns:a16="http://schemas.microsoft.com/office/drawing/2014/main" id="{4696CD1A-4DA3-5D33-2354-16A5F1308FCB}"/>
              </a:ext>
            </a:extLst>
          </p:cNvPr>
          <p:cNvSpPr/>
          <p:nvPr/>
        </p:nvSpPr>
        <p:spPr>
          <a:xfrm>
            <a:off x="1604841" y="2434180"/>
            <a:ext cx="9882362" cy="360975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Elevating the standard of care for faltering growth in the US to gives every child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the right to thrive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! </a:t>
            </a:r>
          </a:p>
        </p:txBody>
      </p:sp>
      <p:sp>
        <p:nvSpPr>
          <p:cNvPr id="9" name="Isosceles Triangle 30">
            <a:extLst>
              <a:ext uri="{FF2B5EF4-FFF2-40B4-BE49-F238E27FC236}">
                <a16:creationId xmlns:a16="http://schemas.microsoft.com/office/drawing/2014/main" id="{358AE31D-3C3F-098B-A9A7-825FC31AC337}"/>
              </a:ext>
            </a:extLst>
          </p:cNvPr>
          <p:cNvSpPr/>
          <p:nvPr/>
        </p:nvSpPr>
        <p:spPr>
          <a:xfrm>
            <a:off x="1573572" y="625712"/>
            <a:ext cx="9889828" cy="1652905"/>
          </a:xfrm>
          <a:prstGeom prst="triangle">
            <a:avLst/>
          </a:prstGeom>
          <a:solidFill>
            <a:srgbClr val="7030A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41">
            <a:extLst>
              <a:ext uri="{FF2B5EF4-FFF2-40B4-BE49-F238E27FC236}">
                <a16:creationId xmlns:a16="http://schemas.microsoft.com/office/drawing/2014/main" id="{CD6E1B73-9127-7350-4E4B-20E4A645D923}"/>
              </a:ext>
            </a:extLst>
          </p:cNvPr>
          <p:cNvSpPr/>
          <p:nvPr/>
        </p:nvSpPr>
        <p:spPr>
          <a:xfrm>
            <a:off x="1602097" y="2881790"/>
            <a:ext cx="9885106" cy="546766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Net Sales 2025: $9.2M </a:t>
            </a:r>
          </a:p>
        </p:txBody>
      </p:sp>
      <p:sp>
        <p:nvSpPr>
          <p:cNvPr id="11" name="Rectangle 41">
            <a:extLst>
              <a:ext uri="{FF2B5EF4-FFF2-40B4-BE49-F238E27FC236}">
                <a16:creationId xmlns:a16="http://schemas.microsoft.com/office/drawing/2014/main" id="{B7331345-80AA-853F-7BA5-45E97CD0ADA0}"/>
              </a:ext>
            </a:extLst>
          </p:cNvPr>
          <p:cNvSpPr/>
          <p:nvPr/>
        </p:nvSpPr>
        <p:spPr>
          <a:xfrm>
            <a:off x="1602097" y="3504033"/>
            <a:ext cx="9882362" cy="372696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  <a:sym typeface="Dax OT"/>
              </a:rPr>
              <a:t>Drive trial &amp; recommendation of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  <a:sym typeface="Dax OT"/>
              </a:rPr>
              <a:t>Fortini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Arial" panose="020B0604020202020204" pitchFamily="34" charset="0"/>
              <a:sym typeface="Dax O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5D2D4F-1A73-97A7-E305-50791BD73F8C}"/>
              </a:ext>
            </a:extLst>
          </p:cNvPr>
          <p:cNvSpPr/>
          <p:nvPr/>
        </p:nvSpPr>
        <p:spPr>
          <a:xfrm>
            <a:off x="7150618" y="4818591"/>
            <a:ext cx="1811038" cy="960120"/>
          </a:xfrm>
          <a:prstGeom prst="rect">
            <a:avLst/>
          </a:prstGeom>
          <a:solidFill>
            <a:srgbClr val="9900C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Get high  FTT volume Peds to recommend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Fortini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 for catch-up growth </a:t>
            </a:r>
            <a:endParaRPr kumimoji="0" lang="en-US" sz="1200" b="0" i="0" u="sng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B79361-D7DE-A382-D162-D6F00D716BF9}"/>
              </a:ext>
            </a:extLst>
          </p:cNvPr>
          <p:cNvSpPr/>
          <p:nvPr/>
        </p:nvSpPr>
        <p:spPr>
          <a:xfrm>
            <a:off x="1489558" y="5998974"/>
            <a:ext cx="9889828" cy="480060"/>
          </a:xfrm>
          <a:prstGeom prst="rect">
            <a:avLst/>
          </a:prstGeom>
          <a:solidFill>
            <a:srgbClr val="56198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/>
                <a:cs typeface="Arial"/>
              </a:rPr>
              <a:t>Robust Innovation Pipeline: Expand infant portfolio &amp; Enter 1+ Market </a:t>
            </a:r>
            <a:endParaRPr lang="en-US" sz="2000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anone One Condensed"/>
              <a:cs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CB198C-AD8D-66DE-458E-C0C69DF4535A}"/>
              </a:ext>
            </a:extLst>
          </p:cNvPr>
          <p:cNvSpPr/>
          <p:nvPr/>
        </p:nvSpPr>
        <p:spPr>
          <a:xfrm>
            <a:off x="4322553" y="3961491"/>
            <a:ext cx="2525615" cy="777240"/>
          </a:xfrm>
          <a:prstGeom prst="rect">
            <a:avLst/>
          </a:prstGeom>
          <a:solidFill>
            <a:srgbClr val="CC00C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INCREASE HOSPITAL PENETRATION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1B1268-8291-81A2-B6D4-CFF40BE265A8}"/>
              </a:ext>
            </a:extLst>
          </p:cNvPr>
          <p:cNvSpPr/>
          <p:nvPr/>
        </p:nvSpPr>
        <p:spPr>
          <a:xfrm>
            <a:off x="7164034" y="3944170"/>
            <a:ext cx="1784207" cy="777240"/>
          </a:xfrm>
          <a:prstGeom prst="rect">
            <a:avLst/>
          </a:prstGeom>
          <a:solidFill>
            <a:srgbClr val="9900C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EXPAND INTO THE COMMUNITY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BCA9D1-E4BE-3E3C-CD95-8BC1D04588ED}"/>
              </a:ext>
            </a:extLst>
          </p:cNvPr>
          <p:cNvSpPr/>
          <p:nvPr/>
        </p:nvSpPr>
        <p:spPr>
          <a:xfrm>
            <a:off x="2970935" y="4801293"/>
            <a:ext cx="1160180" cy="916532"/>
          </a:xfrm>
          <a:prstGeom prst="rect">
            <a:avLst/>
          </a:prstGeom>
          <a:solidFill>
            <a:srgbClr val="6666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Get target consumers to ask about and find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Fortini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19EE53-427D-2FEA-C41D-A544E742C0BC}"/>
              </a:ext>
            </a:extLst>
          </p:cNvPr>
          <p:cNvSpPr/>
          <p:nvPr/>
        </p:nvSpPr>
        <p:spPr>
          <a:xfrm>
            <a:off x="67261" y="4169335"/>
            <a:ext cx="1506311" cy="307778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Strategic Priorities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EB6FE8D-3159-5B11-E75E-D078258EAD2B}"/>
              </a:ext>
            </a:extLst>
          </p:cNvPr>
          <p:cNvSpPr txBox="1"/>
          <p:nvPr/>
        </p:nvSpPr>
        <p:spPr>
          <a:xfrm>
            <a:off x="192268" y="5060274"/>
            <a:ext cx="13878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Jobs to be Done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F45AE8-7772-57E8-83B9-AA256D8B470B}"/>
              </a:ext>
            </a:extLst>
          </p:cNvPr>
          <p:cNvSpPr/>
          <p:nvPr/>
        </p:nvSpPr>
        <p:spPr>
          <a:xfrm>
            <a:off x="2621983" y="1117712"/>
            <a:ext cx="7843366" cy="1089394"/>
          </a:xfrm>
          <a:prstGeom prst="rect">
            <a:avLst/>
          </a:prstGeom>
        </p:spPr>
        <p:txBody>
          <a:bodyPr lIns="91440" tIns="45720" rIns="91440" bIns="45720" anchor="t" anchorCtr="0">
            <a:noAutofit/>
          </a:bodyPr>
          <a:lstStyle/>
          <a:p>
            <a:pPr marL="0" marR="0" lvl="0" indent="0" algn="ctr" defTabSz="7283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Calibri"/>
                <a:sym typeface="Danone One Condensed" panose="020B0504030202020204" pitchFamily="34" charset="0"/>
              </a:rPr>
              <a:t>CATEGORY VISION</a:t>
            </a:r>
          </a:p>
          <a:p>
            <a:pPr marL="0" marR="0" lvl="0" indent="0" algn="ctr" defTabSz="72830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Calibri"/>
                <a:sym typeface="Danone One Condensed" panose="020B0504030202020204" pitchFamily="34" charset="0"/>
              </a:rPr>
              <a:t>Be the Change Catalyst to Defeat Malnutrition</a:t>
            </a:r>
          </a:p>
          <a:p>
            <a:pPr marL="0" marR="0" lvl="0" indent="0" algn="ctr" defTabSz="72830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Calibri"/>
                <a:sym typeface="Danone One Condensed" panose="020B0504030202020204" pitchFamily="34" charset="0"/>
              </a:rPr>
              <a:t>Secure a world free from children suffering from growth setbacks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080A91B-FFB2-55BC-4CD5-231B13447880}"/>
              </a:ext>
            </a:extLst>
          </p:cNvPr>
          <p:cNvSpPr/>
          <p:nvPr/>
        </p:nvSpPr>
        <p:spPr>
          <a:xfrm>
            <a:off x="9343471" y="3959888"/>
            <a:ext cx="2035914" cy="777240"/>
          </a:xfrm>
          <a:prstGeom prst="rect">
            <a:avLst/>
          </a:prstGeom>
          <a:solidFill>
            <a:srgbClr val="00206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/>
                <a:cs typeface="Arial"/>
              </a:rPr>
              <a:t>ENSURE PHYSICAL AVAILABILITY &amp; REIMBURSEMENT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E09CF29-E565-B96E-FF49-3A5C8A3F2919}"/>
              </a:ext>
            </a:extLst>
          </p:cNvPr>
          <p:cNvSpPr/>
          <p:nvPr/>
        </p:nvSpPr>
        <p:spPr>
          <a:xfrm>
            <a:off x="1602097" y="4803829"/>
            <a:ext cx="1232523" cy="913996"/>
          </a:xfrm>
          <a:prstGeom prst="rect">
            <a:avLst/>
          </a:prstGeom>
          <a:solidFill>
            <a:srgbClr val="6666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Drive widespread HCP awareness of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Fortini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62DDBF-7C79-0DB6-77AA-68E78B3B9545}"/>
              </a:ext>
            </a:extLst>
          </p:cNvPr>
          <p:cNvSpPr/>
          <p:nvPr/>
        </p:nvSpPr>
        <p:spPr>
          <a:xfrm>
            <a:off x="1602097" y="3971902"/>
            <a:ext cx="2525615" cy="734218"/>
          </a:xfrm>
          <a:prstGeom prst="rect">
            <a:avLst/>
          </a:prstGeom>
          <a:solidFill>
            <a:srgbClr val="6666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GROW MENTAL AVAILABILITY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A5C1A0B-A81E-69C1-E08C-15D9AEC8A2F6}"/>
              </a:ext>
            </a:extLst>
          </p:cNvPr>
          <p:cNvSpPr/>
          <p:nvPr/>
        </p:nvSpPr>
        <p:spPr>
          <a:xfrm>
            <a:off x="9343471" y="4818591"/>
            <a:ext cx="2035914" cy="960120"/>
          </a:xfrm>
          <a:prstGeom prst="rect">
            <a:avLst/>
          </a:prstGeom>
          <a:solidFill>
            <a:srgbClr val="00206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Unlock access barriers to support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WIC, Self-pay, and reimbursed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path to purchase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A17A4D-6555-9018-5AEF-FB64325C21B7}"/>
              </a:ext>
            </a:extLst>
          </p:cNvPr>
          <p:cNvSpPr/>
          <p:nvPr/>
        </p:nvSpPr>
        <p:spPr>
          <a:xfrm>
            <a:off x="4345408" y="4849341"/>
            <a:ext cx="1153188" cy="871999"/>
          </a:xfrm>
          <a:prstGeom prst="rect">
            <a:avLst/>
          </a:prstGeom>
          <a:solidFill>
            <a:srgbClr val="CC00C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Get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more targeted hospitals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to use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Fortini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C10EC5-3326-DE91-A044-5C9566DB51E2}"/>
              </a:ext>
            </a:extLst>
          </p:cNvPr>
          <p:cNvSpPr/>
          <p:nvPr/>
        </p:nvSpPr>
        <p:spPr>
          <a:xfrm>
            <a:off x="5612578" y="4848153"/>
            <a:ext cx="1258445" cy="894241"/>
          </a:xfrm>
          <a:prstGeom prst="rect">
            <a:avLst/>
          </a:prstGeom>
          <a:solidFill>
            <a:srgbClr val="CC00C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Get converted hospitals to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expand usage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of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Forini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1" name="Picture 20" descr="Logo, icon, company name&#10;&#10;Description automatically generated">
            <a:extLst>
              <a:ext uri="{FF2B5EF4-FFF2-40B4-BE49-F238E27FC236}">
                <a16:creationId xmlns:a16="http://schemas.microsoft.com/office/drawing/2014/main" id="{67C12BD6-FFCF-0E6F-70B5-D8B5B4080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3606" y="131026"/>
            <a:ext cx="666000" cy="66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70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7B2FBE-4124-3FEC-1DC1-E94ECBB50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0291" y="171651"/>
            <a:ext cx="11566500" cy="1297033"/>
          </a:xfrm>
        </p:spPr>
        <p:txBody>
          <a:bodyPr vert="horz" lIns="91440" tIns="0" rIns="91440" bIns="0" rtlCol="0" anchor="t">
            <a:noAutofit/>
          </a:bodyPr>
          <a:lstStyle/>
          <a:p>
            <a:r>
              <a:rPr lang="en-US" sz="2400">
                <a:solidFill>
                  <a:srgbClr val="002060"/>
                </a:solidFill>
                <a:latin typeface="Danone One Condensed"/>
              </a:rPr>
              <a:t>Specialists landing page &amp; digital ads optimized with</a:t>
            </a:r>
          </a:p>
          <a:p>
            <a:r>
              <a:rPr lang="en-US" sz="2400">
                <a:solidFill>
                  <a:srgbClr val="002060"/>
                </a:solidFill>
                <a:latin typeface="Danone One Condensed"/>
              </a:rPr>
              <a:t>new VI and messaging</a:t>
            </a:r>
          </a:p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F25068-EC88-270E-18B8-ADB5D4852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60" y="1864391"/>
            <a:ext cx="4315708" cy="19662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CE78E63-D370-D188-6D94-B4DDBB8BC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60" y="4028568"/>
            <a:ext cx="1644916" cy="26041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059B181-B1DD-6DBD-AE21-CA079357F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1284" y="4010474"/>
            <a:ext cx="1644916" cy="26222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929FDB-A139-1B78-F589-E905837B32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5227" y="4145596"/>
            <a:ext cx="2797538" cy="2445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5415C30-1785-F2E6-6788-76F9D1D85D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5439" y="1864390"/>
            <a:ext cx="3415267" cy="47264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CDCFBBB-E006-4668-667B-37A6DC2D69FC}"/>
              </a:ext>
            </a:extLst>
          </p:cNvPr>
          <p:cNvSpPr/>
          <p:nvPr/>
        </p:nvSpPr>
        <p:spPr>
          <a:xfrm>
            <a:off x="5541742" y="1826549"/>
            <a:ext cx="1666754" cy="1305236"/>
          </a:xfrm>
          <a:prstGeom prst="ellipse">
            <a:avLst/>
          </a:prstGeom>
          <a:solidFill>
            <a:srgbClr val="A965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Go Live </a:t>
            </a:r>
          </a:p>
          <a:p>
            <a:pPr algn="ctr"/>
            <a:r>
              <a:rPr lang="en-US" b="1"/>
              <a:t>Mid-Sep </a:t>
            </a:r>
          </a:p>
        </p:txBody>
      </p:sp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AD564AC5-494E-4C85-A84E-ADA626C68B9E}"/>
              </a:ext>
            </a:extLst>
          </p:cNvPr>
          <p:cNvSpPr/>
          <p:nvPr/>
        </p:nvSpPr>
        <p:spPr>
          <a:xfrm>
            <a:off x="433360" y="1191764"/>
            <a:ext cx="4429937" cy="524661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A9658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Danone One Condensed" panose="020B0504030202020204" pitchFamily="34" charset="0"/>
              </a:rPr>
              <a:t>Digital Ads </a:t>
            </a:r>
            <a:endParaRPr lang="en-US" sz="1200">
              <a:latin typeface="Danone One Condensed" panose="020B0504030202020204" pitchFamily="34" charset="0"/>
            </a:endParaRPr>
          </a:p>
        </p:txBody>
      </p: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E674DE8F-E513-871C-7E2D-1297A108499D}"/>
              </a:ext>
            </a:extLst>
          </p:cNvPr>
          <p:cNvSpPr/>
          <p:nvPr/>
        </p:nvSpPr>
        <p:spPr>
          <a:xfrm>
            <a:off x="7782319" y="1069919"/>
            <a:ext cx="3707043" cy="524661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A9658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Danone One Condensed" panose="020B0504030202020204" pitchFamily="34" charset="0"/>
              </a:rPr>
              <a:t>Landing Page </a:t>
            </a:r>
            <a:endParaRPr lang="en-US" sz="1200">
              <a:latin typeface="Danone One Condensed" panose="020B0504030202020204" pitchFamily="34" charset="0"/>
            </a:endParaRPr>
          </a:p>
        </p:txBody>
      </p:sp>
      <p:pic>
        <p:nvPicPr>
          <p:cNvPr id="8" name="Picture 7" descr="Logo, icon, company name&#10;&#10;Description automatically generated">
            <a:extLst>
              <a:ext uri="{FF2B5EF4-FFF2-40B4-BE49-F238E27FC236}">
                <a16:creationId xmlns:a16="http://schemas.microsoft.com/office/drawing/2014/main" id="{A966F399-F78D-1E21-7791-590EBE1FD5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86761" y="152491"/>
            <a:ext cx="666000" cy="66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470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7B2FBE-4124-3FEC-1DC1-E94ECBB50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3529" y="193237"/>
            <a:ext cx="10839600" cy="1286301"/>
          </a:xfrm>
        </p:spPr>
        <p:txBody>
          <a:bodyPr vert="horz" lIns="91440" tIns="0" rIns="91440" bIns="0" rtlCol="0" anchor="t">
            <a:noAutofit/>
          </a:bodyPr>
          <a:lstStyle/>
          <a:p>
            <a:r>
              <a:rPr lang="en-US">
                <a:solidFill>
                  <a:srgbClr val="002060"/>
                </a:solidFill>
                <a:latin typeface="Danone One Condensed"/>
              </a:rPr>
              <a:t>Pediatric landing page &amp; digital ads </a:t>
            </a:r>
          </a:p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E8A074-B715-D632-5E46-7EF3088BBC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12"/>
          <a:stretch/>
        </p:blipFill>
        <p:spPr>
          <a:xfrm>
            <a:off x="429863" y="1318381"/>
            <a:ext cx="5026390" cy="25323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C03F39-499D-1375-0044-04F94B6E8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466" y="4087976"/>
            <a:ext cx="1646989" cy="25323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0EE275-C8DF-00B5-5FDB-941A73EEBA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5687" y="4008536"/>
            <a:ext cx="1646989" cy="25869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E88487-3276-A1E4-799E-740C4CC868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8431" y="4164746"/>
            <a:ext cx="2212465" cy="25601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5825E85-EA50-3B2E-7F32-B32B7FD00A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4630" y="1794623"/>
            <a:ext cx="4155190" cy="44278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BC670A09-4B6A-4F35-EAC8-B52A23864C9E}"/>
              </a:ext>
            </a:extLst>
          </p:cNvPr>
          <p:cNvSpPr/>
          <p:nvPr/>
        </p:nvSpPr>
        <p:spPr>
          <a:xfrm>
            <a:off x="5582587" y="1069918"/>
            <a:ext cx="1666754" cy="1305236"/>
          </a:xfrm>
          <a:prstGeom prst="ellipse">
            <a:avLst/>
          </a:prstGeom>
          <a:solidFill>
            <a:srgbClr val="A965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Go Live </a:t>
            </a:r>
          </a:p>
          <a:p>
            <a:pPr algn="ctr"/>
            <a:r>
              <a:rPr lang="en-US" b="1"/>
              <a:t>October </a:t>
            </a:r>
          </a:p>
        </p:txBody>
      </p: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78BD304B-F255-4DE3-0B5E-30676629A69D}"/>
              </a:ext>
            </a:extLst>
          </p:cNvPr>
          <p:cNvSpPr/>
          <p:nvPr/>
        </p:nvSpPr>
        <p:spPr>
          <a:xfrm>
            <a:off x="557991" y="807588"/>
            <a:ext cx="4429937" cy="524661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A9658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Danone One Condensed" panose="020B0504030202020204" pitchFamily="34" charset="0"/>
              </a:rPr>
              <a:t>Digital Ads </a:t>
            </a:r>
            <a:endParaRPr lang="en-US" sz="1200">
              <a:latin typeface="Danone One Condensed" panose="020B0504030202020204" pitchFamily="34" charset="0"/>
            </a:endParaRPr>
          </a:p>
        </p:txBody>
      </p:sp>
      <p:sp>
        <p:nvSpPr>
          <p:cNvPr id="8" name="Rectangle: Diagonal Corners Rounded 7">
            <a:extLst>
              <a:ext uri="{FF2B5EF4-FFF2-40B4-BE49-F238E27FC236}">
                <a16:creationId xmlns:a16="http://schemas.microsoft.com/office/drawing/2014/main" id="{C6C4ACAE-A8A0-3F50-BEBF-0B870F6DB846}"/>
              </a:ext>
            </a:extLst>
          </p:cNvPr>
          <p:cNvSpPr/>
          <p:nvPr/>
        </p:nvSpPr>
        <p:spPr>
          <a:xfrm>
            <a:off x="7638704" y="928194"/>
            <a:ext cx="3707043" cy="524661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A9658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Danone One Condensed" panose="020B0504030202020204" pitchFamily="34" charset="0"/>
              </a:rPr>
              <a:t>Landing Page </a:t>
            </a:r>
            <a:endParaRPr lang="en-US" sz="1200">
              <a:latin typeface="Danone One Condensed" panose="020B0504030202020204" pitchFamily="34" charset="0"/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B810480A-E7E2-BDA4-FDEF-7BBEDC9FD8B2}"/>
              </a:ext>
            </a:extLst>
          </p:cNvPr>
          <p:cNvSpPr/>
          <p:nvPr/>
        </p:nvSpPr>
        <p:spPr>
          <a:xfrm rot="16200000">
            <a:off x="7058524" y="2625358"/>
            <a:ext cx="625032" cy="53532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5AB9F2-DE5D-A435-C51E-DDEE7110AC9F}"/>
              </a:ext>
            </a:extLst>
          </p:cNvPr>
          <p:cNvSpPr txBox="1"/>
          <p:nvPr/>
        </p:nvSpPr>
        <p:spPr>
          <a:xfrm>
            <a:off x="5433148" y="2431358"/>
            <a:ext cx="1780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Oswald" pitchFamily="2" charset="0"/>
              </a:rPr>
              <a:t>Activating new heritage claim to build credibility  </a:t>
            </a:r>
          </a:p>
        </p:txBody>
      </p:sp>
      <p:pic>
        <p:nvPicPr>
          <p:cNvPr id="4" name="Picture 3" descr="Logo, icon, company name&#10;&#10;Description automatically generated">
            <a:extLst>
              <a:ext uri="{FF2B5EF4-FFF2-40B4-BE49-F238E27FC236}">
                <a16:creationId xmlns:a16="http://schemas.microsoft.com/office/drawing/2014/main" id="{0EEC38F6-846D-D8A4-A772-9927E7DBA3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05324" y="141759"/>
            <a:ext cx="666000" cy="66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B94FDC-C8A0-F59C-484B-9FEFAAE2B2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486" y="188532"/>
            <a:ext cx="11698191" cy="564283"/>
          </a:xfrm>
        </p:spPr>
        <p:txBody>
          <a:bodyPr vert="horz" lIns="91440" tIns="0" rIns="91440" bIns="0" rtlCol="0" anchor="t">
            <a:noAutofit/>
          </a:bodyPr>
          <a:lstStyle/>
          <a:p>
            <a:r>
              <a:rPr lang="en-US" sz="2400" b="1">
                <a:solidFill>
                  <a:srgbClr val="002060"/>
                </a:solidFill>
                <a:latin typeface="Danone One Condensed"/>
              </a:rPr>
              <a:t>Consumer creative refresh in-progress– Early </a:t>
            </a:r>
            <a:r>
              <a:rPr lang="en-US" sz="2400" b="1" err="1">
                <a:solidFill>
                  <a:srgbClr val="002060"/>
                </a:solidFill>
                <a:latin typeface="Danone One Condensed"/>
              </a:rPr>
              <a:t>feb</a:t>
            </a:r>
            <a:r>
              <a:rPr lang="en-US" sz="2400" b="1">
                <a:solidFill>
                  <a:srgbClr val="002060"/>
                </a:solidFill>
                <a:latin typeface="Danone One Condensed"/>
              </a:rPr>
              <a:t> 2025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0138DD-D248-8FC2-A6B8-D83C658E373D}"/>
              </a:ext>
            </a:extLst>
          </p:cNvPr>
          <p:cNvSpPr txBox="1"/>
          <p:nvPr/>
        </p:nvSpPr>
        <p:spPr>
          <a:xfrm>
            <a:off x="601984" y="1691857"/>
            <a:ext cx="51265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Danone One Condensed" panose="020B0504030202020204" pitchFamily="34" charset="0"/>
              </a:rPr>
              <a:t>Consumer creative has not been updated since launch:</a:t>
            </a:r>
          </a:p>
          <a:p>
            <a:endParaRPr lang="en-US">
              <a:latin typeface="Danone One Condensed" panose="020B050403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Danone One Condensed" panose="020B0504030202020204" pitchFamily="34" charset="0"/>
              </a:rPr>
              <a:t>Adding Consumer sampling – NEW!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Danone One Condensed" panose="020B0504030202020204" pitchFamily="34" charset="0"/>
              </a:rPr>
              <a:t>Landing page draft complete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Danone One Condensed" panose="020B0504030202020204" pitchFamily="34" charset="0"/>
              </a:rPr>
              <a:t>New Ad statements tested with Consumers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Danone One Condensed" panose="020B0504030202020204" pitchFamily="34" charset="0"/>
              </a:rPr>
              <a:t>Final creative will also be tested with Consumers</a:t>
            </a:r>
          </a:p>
          <a:p>
            <a:pPr marL="285750" indent="-285750">
              <a:buFontTx/>
              <a:buChar char="-"/>
            </a:pPr>
            <a:endParaRPr lang="en-US">
              <a:latin typeface="Danone One Condensed" panose="020B050403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63BAE-6345-71B7-7E98-83B7E3AD6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391" y="1659981"/>
            <a:ext cx="4426611" cy="47679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C3E04522-F8BD-91E5-C76D-52A617C4C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60" y="4436844"/>
            <a:ext cx="6092128" cy="2046929"/>
          </a:xfrm>
          <a:prstGeom prst="rect">
            <a:avLst/>
          </a:prstGeom>
        </p:spPr>
      </p:pic>
      <p:pic>
        <p:nvPicPr>
          <p:cNvPr id="4" name="Picture 3" descr="Logo, icon, company name&#10;&#10;Description automatically generated">
            <a:extLst>
              <a:ext uri="{FF2B5EF4-FFF2-40B4-BE49-F238E27FC236}">
                <a16:creationId xmlns:a16="http://schemas.microsoft.com/office/drawing/2014/main" id="{036EFE34-81B0-7CF0-FF55-FDB04CCC09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4819" y="131026"/>
            <a:ext cx="666000" cy="66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79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65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8DD9EE-36F1-B96D-6201-8E4CDC0A4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2" r="20182"/>
          <a:stretch/>
        </p:blipFill>
        <p:spPr>
          <a:xfrm>
            <a:off x="4387065" y="10"/>
            <a:ext cx="7804935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2AE63E4-124E-88B0-B604-8C3BE5903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9640" y="6166183"/>
            <a:ext cx="1539422" cy="6918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59378E-A3A1-508D-39E7-8ADF751500D7}"/>
              </a:ext>
            </a:extLst>
          </p:cNvPr>
          <p:cNvSpPr txBox="1"/>
          <p:nvPr/>
        </p:nvSpPr>
        <p:spPr>
          <a:xfrm>
            <a:off x="461698" y="607332"/>
            <a:ext cx="407513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r>
              <a:rPr lang="en-GB" sz="4400" b="1">
                <a:solidFill>
                  <a:schemeClr val="bg1"/>
                </a:solidFill>
                <a:latin typeface="Danone One Condensed" panose="020B0504030202020204" pitchFamily="34" charset="0"/>
              </a:rPr>
              <a:t>Medical Activities</a:t>
            </a:r>
          </a:p>
          <a:p>
            <a:endParaRPr lang="en-GB" sz="4400" b="1">
              <a:solidFill>
                <a:schemeClr val="bg1"/>
              </a:solidFill>
              <a:latin typeface="Danone One Condensed" panose="020B0504030202020204" pitchFamily="34" charset="0"/>
            </a:endParaRPr>
          </a:p>
          <a:p>
            <a:r>
              <a:rPr lang="en-GB" sz="4400" b="1">
                <a:solidFill>
                  <a:schemeClr val="bg1"/>
                </a:solidFill>
                <a:latin typeface="Danone One Condensed" panose="020B0504030202020204" pitchFamily="34" charset="0"/>
              </a:rPr>
              <a:t>US Best Practices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51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E2BB89E-C548-ECC2-791C-79BA18AF3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6197" y="708832"/>
            <a:ext cx="2185465" cy="74461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CDD68B-5302-6DE6-A3A3-A4FF22918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4F6-7BA3-4126-88A5-A8B8CE7104E5}" type="slidenum">
              <a:rPr lang="en-GB" smtClean="0"/>
              <a:t>9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DEA21-822B-C4AF-B04A-8042BFC0C6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0608" y="191815"/>
            <a:ext cx="12353696" cy="1254105"/>
          </a:xfrm>
        </p:spPr>
        <p:txBody>
          <a:bodyPr vert="horz" lIns="91440" tIns="0" rIns="91440" bIns="0" rtlCol="0" anchor="t">
            <a:noAutofit/>
          </a:bodyPr>
          <a:lstStyle/>
          <a:p>
            <a:r>
              <a:rPr lang="en-US" sz="2400">
                <a:solidFill>
                  <a:srgbClr val="002060"/>
                </a:solidFill>
                <a:latin typeface="Danone One Condensed"/>
              </a:rPr>
              <a:t>Partnership with credible professional organization to</a:t>
            </a:r>
          </a:p>
          <a:p>
            <a:r>
              <a:rPr lang="en-US" sz="2400">
                <a:solidFill>
                  <a:srgbClr val="002060"/>
                </a:solidFill>
                <a:latin typeface="Danone One Condensed"/>
              </a:rPr>
              <a:t>achieve goals of educating on malnutrition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4284E3-E627-2D89-1659-CBDE4CA5DFB1}"/>
              </a:ext>
            </a:extLst>
          </p:cNvPr>
          <p:cNvSpPr/>
          <p:nvPr/>
        </p:nvSpPr>
        <p:spPr>
          <a:xfrm>
            <a:off x="313499" y="2260265"/>
            <a:ext cx="2737710" cy="400578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0070C0"/>
                </a:solidFill>
                <a:latin typeface="Danone One Condensed" panose="020B0504030202020204" pitchFamily="34" charset="0"/>
              </a:rPr>
              <a:t>Pediatric malnutrition underdiagnosed in US</a:t>
            </a:r>
          </a:p>
          <a:p>
            <a:pPr algn="ctr"/>
            <a:endParaRPr lang="en-US" sz="1600">
              <a:solidFill>
                <a:srgbClr val="0070C0"/>
              </a:solidFill>
              <a:latin typeface="Danone One Condensed" panose="020B0504030202020204" pitchFamily="34" charset="0"/>
            </a:endParaRPr>
          </a:p>
          <a:p>
            <a:pPr algn="ctr"/>
            <a:r>
              <a:rPr lang="en-US" sz="1600">
                <a:solidFill>
                  <a:srgbClr val="0070C0"/>
                </a:solidFill>
                <a:latin typeface="Danone One Condensed" panose="020B0504030202020204" pitchFamily="34" charset="0"/>
              </a:rPr>
              <a:t>Failure to thrive ~23.3.% in children</a:t>
            </a:r>
          </a:p>
          <a:p>
            <a:pPr algn="ctr"/>
            <a:endParaRPr lang="en-US" sz="1600">
              <a:solidFill>
                <a:srgbClr val="0070C0"/>
              </a:solidFill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Clinicians are hesitant in diagnosing malnutrition in infants due to lack of knowledge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>
              <a:solidFill>
                <a:srgbClr val="0070C0"/>
              </a:solidFill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Diagnosis of malnutrition is necessary when recommending Fortini</a:t>
            </a:r>
          </a:p>
          <a:p>
            <a:pPr algn="ctr"/>
            <a:endParaRPr lang="en-US" sz="1600">
              <a:solidFill>
                <a:srgbClr val="0070C0"/>
              </a:solidFill>
              <a:latin typeface="Danone One Condensed" panose="020B050403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7C128D-9024-E72A-E779-5342CB3DE4DC}"/>
              </a:ext>
            </a:extLst>
          </p:cNvPr>
          <p:cNvSpPr/>
          <p:nvPr/>
        </p:nvSpPr>
        <p:spPr>
          <a:xfrm>
            <a:off x="3307242" y="2260265"/>
            <a:ext cx="2806106" cy="40057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2"/>
              </a:solidFill>
              <a:latin typeface="Danone One Condensed" panose="020B0504030202020204" pitchFamily="34" charset="0"/>
            </a:endParaRPr>
          </a:p>
          <a:p>
            <a:pPr algn="ctr"/>
            <a:endParaRPr lang="en-US" sz="1600">
              <a:solidFill>
                <a:schemeClr val="tx2"/>
              </a:solidFill>
              <a:latin typeface="Danone One Condensed" panose="020B050403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A508F8-C38F-A379-5593-07011EEE505F}"/>
              </a:ext>
            </a:extLst>
          </p:cNvPr>
          <p:cNvSpPr/>
          <p:nvPr/>
        </p:nvSpPr>
        <p:spPr>
          <a:xfrm>
            <a:off x="274938" y="1634068"/>
            <a:ext cx="2737710" cy="46821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Danone One Condensed" panose="020B0504030202020204" pitchFamily="34" charset="0"/>
              </a:rPr>
              <a:t>Problem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A20D85-92A6-35F5-D783-E7EC5F4F84EC}"/>
              </a:ext>
            </a:extLst>
          </p:cNvPr>
          <p:cNvSpPr/>
          <p:nvPr/>
        </p:nvSpPr>
        <p:spPr>
          <a:xfrm>
            <a:off x="3375638" y="1643454"/>
            <a:ext cx="2737710" cy="46821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Danone One Condensed" panose="020B0504030202020204" pitchFamily="34" charset="0"/>
              </a:rPr>
              <a:t>Solution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532622-7228-7D88-92B2-2216A568FEC9}"/>
              </a:ext>
            </a:extLst>
          </p:cNvPr>
          <p:cNvSpPr txBox="1"/>
          <p:nvPr/>
        </p:nvSpPr>
        <p:spPr>
          <a:xfrm>
            <a:off x="3375638" y="2493440"/>
            <a:ext cx="26549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ASPEN is leading professional organization in malnutrition diagnosis guidelines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>
              <a:solidFill>
                <a:srgbClr val="0070C0"/>
              </a:solidFill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Nutricia partnered with ASPEN to  develop a solution to educate clinicians on diagnosing malnutrition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>
              <a:solidFill>
                <a:srgbClr val="0070C0"/>
              </a:solidFill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Nutricia and ASPEN have common goals of providing quality, credible education for HCPs.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7AFD077-2D72-BC71-6FA9-6AB07FCBE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69" y="5560483"/>
            <a:ext cx="740782" cy="116099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5ABE643-AFD0-ED35-F6E0-08446909E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319" y="1447677"/>
            <a:ext cx="3168947" cy="3726533"/>
          </a:xfrm>
          <a:prstGeom prst="rect">
            <a:avLst/>
          </a:prstGeom>
        </p:spPr>
      </p:pic>
      <p:sp>
        <p:nvSpPr>
          <p:cNvPr id="19" name="Arrow: Right 18">
            <a:extLst>
              <a:ext uri="{FF2B5EF4-FFF2-40B4-BE49-F238E27FC236}">
                <a16:creationId xmlns:a16="http://schemas.microsoft.com/office/drawing/2014/main" id="{ABA7AAD8-B901-F8A2-343A-CD4E7E3E1EEE}"/>
              </a:ext>
            </a:extLst>
          </p:cNvPr>
          <p:cNvSpPr/>
          <p:nvPr/>
        </p:nvSpPr>
        <p:spPr>
          <a:xfrm>
            <a:off x="6343053" y="3495675"/>
            <a:ext cx="743547" cy="69532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BF5F25-2AF0-EE94-327A-7BB6C3413561}"/>
              </a:ext>
            </a:extLst>
          </p:cNvPr>
          <p:cNvSpPr txBox="1"/>
          <p:nvPr/>
        </p:nvSpPr>
        <p:spPr>
          <a:xfrm>
            <a:off x="6612587" y="5217139"/>
            <a:ext cx="505641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7030A0"/>
                </a:solidFill>
                <a:latin typeface="Danone One Condensed" panose="020B0504030202020204" pitchFamily="34" charset="0"/>
              </a:rPr>
              <a:t>6 Months to develop workshop with ASPEN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7030A0"/>
                </a:solidFill>
                <a:latin typeface="Danone One Condensed" panose="020B0504030202020204" pitchFamily="34" charset="0"/>
              </a:rPr>
              <a:t>4 Top experts from aspen created content &amp; presenters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7030A0"/>
                </a:solidFill>
                <a:latin typeface="Danone One Condensed" panose="020B0504030202020204" pitchFamily="34" charset="0"/>
              </a:rPr>
              <a:t>5 hour educational course including hands-on sessions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en-US" sz="1600" i="0" u="none" strike="noStrike" kern="1200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Hands-on equipment provided by perspective equipment</a:t>
            </a:r>
            <a:endParaRPr lang="en-US" sz="1600">
              <a:solidFill>
                <a:srgbClr val="7030A0"/>
              </a:solidFill>
              <a:latin typeface="Danone One Condensed" panose="020B050403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7030A0"/>
                </a:solidFill>
                <a:latin typeface="Danone One Condensed" panose="020B0504030202020204" pitchFamily="34" charset="0"/>
              </a:rPr>
              <a:t>Recording of session on ASPEN’s website –December 2025</a:t>
            </a:r>
          </a:p>
        </p:txBody>
      </p:sp>
      <p:pic>
        <p:nvPicPr>
          <p:cNvPr id="22" name="Picture 21" descr="Logo, icon, company name&#10;&#10;Description automatically generated">
            <a:extLst>
              <a:ext uri="{FF2B5EF4-FFF2-40B4-BE49-F238E27FC236}">
                <a16:creationId xmlns:a16="http://schemas.microsoft.com/office/drawing/2014/main" id="{1C88B5D9-6C93-BAC8-BEDB-0E53C6BCB2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6057" y="152491"/>
            <a:ext cx="666000" cy="66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55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72E54CFF-B457-5F3E-16D5-FB336BC28931}"/>
              </a:ext>
            </a:extLst>
          </p:cNvPr>
          <p:cNvSpPr/>
          <p:nvPr/>
        </p:nvSpPr>
        <p:spPr>
          <a:xfrm>
            <a:off x="3764868" y="1251596"/>
            <a:ext cx="3766527" cy="32879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Danone One Condensed" panose="020B050403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>
              <a:solidFill>
                <a:srgbClr val="002677"/>
              </a:solidFill>
              <a:latin typeface="Danone One Condensed" panose="020B050403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Danone One Condensed" panose="020B050403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>
              <a:solidFill>
                <a:srgbClr val="002677"/>
              </a:solidFill>
              <a:latin typeface="Danone One Condensed" panose="020B050403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Danone One Condensed" panose="020B050403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673058FB-178D-78BF-6553-7FDF6FC65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Us best practice medical education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070FF9-D6FD-4488-A512-9535A9EF4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4F6-7BA3-4126-88A5-A8B8CE7104E5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BE4F6A5-D153-43C0-8E00-5CDF3D229E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4525" y="195487"/>
            <a:ext cx="8646286" cy="1232640"/>
          </a:xfrm>
        </p:spPr>
        <p:txBody>
          <a:bodyPr vert="horz" lIns="91440" tIns="0" rIns="91440" bIns="0" rtlCol="0" anchor="t">
            <a:noAutofit/>
          </a:bodyPr>
          <a:lstStyle/>
          <a:p>
            <a:r>
              <a:rPr lang="en-US" sz="2400">
                <a:solidFill>
                  <a:srgbClr val="002060"/>
                </a:solidFill>
                <a:latin typeface="Danone One Condensed"/>
              </a:rPr>
              <a:t>Positive Outcomes from collaborative</a:t>
            </a:r>
          </a:p>
          <a:p>
            <a:r>
              <a:rPr lang="en-US" sz="2400">
                <a:solidFill>
                  <a:srgbClr val="002060"/>
                </a:solidFill>
                <a:latin typeface="Danone One Condensed"/>
              </a:rPr>
              <a:t>educational event from aspen &amp; </a:t>
            </a:r>
            <a:r>
              <a:rPr lang="en-US" sz="2400" err="1">
                <a:solidFill>
                  <a:srgbClr val="002060"/>
                </a:solidFill>
                <a:latin typeface="Danone One Condensed"/>
              </a:rPr>
              <a:t>nutricia</a:t>
            </a:r>
            <a:endParaRPr lang="en-US" sz="2400">
              <a:solidFill>
                <a:srgbClr val="002060"/>
              </a:solidFill>
              <a:latin typeface="Danone One Condensed"/>
            </a:endParaRPr>
          </a:p>
        </p:txBody>
      </p:sp>
      <p:pic>
        <p:nvPicPr>
          <p:cNvPr id="4" name="Content Placeholder 13" descr="A person standing next to a baby&#10;&#10;Description automatically generated">
            <a:extLst>
              <a:ext uri="{FF2B5EF4-FFF2-40B4-BE49-F238E27FC236}">
                <a16:creationId xmlns:a16="http://schemas.microsoft.com/office/drawing/2014/main" id="{CA6EC2F8-017F-468E-6E5A-C315147C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72"/>
          <a:stretch/>
        </p:blipFill>
        <p:spPr>
          <a:xfrm>
            <a:off x="7956506" y="3714887"/>
            <a:ext cx="3740985" cy="3140025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1"/>
            </a:bgClr>
          </a:pattFill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A50064-5EC9-3AF2-F441-35A49E73D1B7}"/>
              </a:ext>
            </a:extLst>
          </p:cNvPr>
          <p:cNvSpPr/>
          <p:nvPr/>
        </p:nvSpPr>
        <p:spPr>
          <a:xfrm>
            <a:off x="319652" y="1251596"/>
            <a:ext cx="3061501" cy="540018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>
                <a:solidFill>
                  <a:srgbClr val="002060"/>
                </a:solidFill>
                <a:latin typeface="Danone One Condensed" panose="020B0504030202020204" pitchFamily="34" charset="0"/>
              </a:rPr>
              <a:t>ASPEN &amp; Nutricia  hosted  workshops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at most prestigious hospitals across US to educate providers on diagnosing malnutrition.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>
              <a:solidFill>
                <a:srgbClr val="002060"/>
              </a:solidFill>
              <a:latin typeface="Danone One Condensed" panose="020B050403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>
                <a:solidFill>
                  <a:srgbClr val="002060"/>
                </a:solidFill>
                <a:latin typeface="Danone One Condensed" panose="020B0504030202020204" pitchFamily="34" charset="0"/>
              </a:rPr>
              <a:t>Cincinnati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>
                <a:solidFill>
                  <a:srgbClr val="002060"/>
                </a:solidFill>
                <a:latin typeface="Danone One Condensed" panose="020B0504030202020204" pitchFamily="34" charset="0"/>
              </a:rPr>
              <a:t>Dallas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>
                <a:solidFill>
                  <a:srgbClr val="002060"/>
                </a:solidFill>
                <a:latin typeface="Danone One Condensed" panose="020B0504030202020204" pitchFamily="34" charset="0"/>
              </a:rPr>
              <a:t>Los Angeles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>
                <a:solidFill>
                  <a:srgbClr val="002060"/>
                </a:solidFill>
                <a:latin typeface="Danone One Condensed" panose="020B0504030202020204" pitchFamily="34" charset="0"/>
              </a:rPr>
              <a:t>Atlanta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>
                <a:solidFill>
                  <a:srgbClr val="002060"/>
                </a:solidFill>
                <a:latin typeface="Danone One Condensed" panose="020B0504030202020204" pitchFamily="34" charset="0"/>
              </a:rPr>
              <a:t>Children’s National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>
              <a:solidFill>
                <a:srgbClr val="002060"/>
              </a:solidFill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Educated 219 HCPs from 47 hospitals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>
              <a:solidFill>
                <a:srgbClr val="002060"/>
              </a:solidFill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5 Star rating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srgbClr val="002060"/>
                </a:solidFill>
                <a:latin typeface="Danone One Condensed" panose="020B0504030202020204" pitchFamily="34" charset="0"/>
              </a:rPr>
              <a:t>95% will implement changes in practice</a:t>
            </a:r>
            <a:endParaRPr kumimoji="0" lang="en-US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algn="ctr"/>
            <a:endParaRPr lang="en-US" sz="1600" b="1">
              <a:solidFill>
                <a:srgbClr val="002060"/>
              </a:solidFill>
              <a:latin typeface="Danone One Condensed" panose="020B0504030202020204" pitchFamily="34" charset="0"/>
            </a:endParaRPr>
          </a:p>
        </p:txBody>
      </p:sp>
      <p:pic>
        <p:nvPicPr>
          <p:cNvPr id="16" name="Picture 15" descr="A group of women measuring a baby&#10;&#10;Description automatically generated">
            <a:extLst>
              <a:ext uri="{FF2B5EF4-FFF2-40B4-BE49-F238E27FC236}">
                <a16:creationId xmlns:a16="http://schemas.microsoft.com/office/drawing/2014/main" id="{D780DFA9-4749-AD94-41AA-1FE8FD671A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13"/>
          <a:stretch/>
        </p:blipFill>
        <p:spPr>
          <a:xfrm>
            <a:off x="7947767" y="0"/>
            <a:ext cx="3662689" cy="3691872"/>
          </a:xfrm>
          <a:prstGeom prst="rect">
            <a:avLst/>
          </a:prstGeom>
        </p:spPr>
      </p:pic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82D6C7A4-FE25-12B4-CAA9-7818FA359316}"/>
              </a:ext>
            </a:extLst>
          </p:cNvPr>
          <p:cNvSpPr/>
          <p:nvPr/>
        </p:nvSpPr>
        <p:spPr>
          <a:xfrm>
            <a:off x="548252" y="5943513"/>
            <a:ext cx="756673" cy="777962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268FA3-DF64-92D9-5D14-FA9F8B2BFE6F}"/>
              </a:ext>
            </a:extLst>
          </p:cNvPr>
          <p:cNvSpPr txBox="1"/>
          <p:nvPr/>
        </p:nvSpPr>
        <p:spPr>
          <a:xfrm>
            <a:off x="3979185" y="1379902"/>
            <a:ext cx="3492795" cy="30469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>
                <a:solidFill>
                  <a:srgbClr val="002060"/>
                </a:solidFill>
                <a:latin typeface="Danone One Condensed" panose="020B0504030202020204" pitchFamily="34" charset="0"/>
              </a:rPr>
              <a:t>Virtual follow-up event for attendees:</a:t>
            </a:r>
          </a:p>
          <a:p>
            <a:endParaRPr lang="en-US" sz="1600" b="1">
              <a:solidFill>
                <a:srgbClr val="002060"/>
              </a:solidFill>
              <a:latin typeface="Danone One Condensed" panose="020B0504030202020204" pitchFamily="34" charset="0"/>
            </a:endParaRPr>
          </a:p>
          <a:p>
            <a:r>
              <a:rPr lang="en-US" sz="1600" b="1">
                <a:solidFill>
                  <a:srgbClr val="002060"/>
                </a:solidFill>
                <a:latin typeface="Danone One Condensed" panose="020B0504030202020204" pitchFamily="34" charset="0"/>
              </a:rPr>
              <a:t>ASPEN &amp; Nutricia to host 1-hour session</a:t>
            </a:r>
          </a:p>
          <a:p>
            <a:r>
              <a:rPr lang="en-US" sz="1600" b="1">
                <a:solidFill>
                  <a:srgbClr val="002060"/>
                </a:solidFill>
                <a:latin typeface="Danone One Condensed" panose="020B0504030202020204" pitchFamily="34" charset="0"/>
              </a:rPr>
              <a:t>Provide education on how to use ASPEN’s malnutrition tools which were sponsored by Nutricia</a:t>
            </a:r>
          </a:p>
          <a:p>
            <a:endParaRPr lang="en-US" sz="1600" b="1">
              <a:solidFill>
                <a:srgbClr val="002060"/>
              </a:solidFill>
              <a:latin typeface="Danone One Condensed" panose="020B0504030202020204" pitchFamily="34" charset="0"/>
            </a:endParaRPr>
          </a:p>
          <a:p>
            <a:r>
              <a:rPr lang="en-US" sz="1600" b="1">
                <a:solidFill>
                  <a:srgbClr val="002060"/>
                </a:solidFill>
                <a:latin typeface="Danone One Condensed" panose="020B0504030202020204" pitchFamily="34" charset="0"/>
              </a:rPr>
              <a:t>Nutricia to provide education on ENDF  </a:t>
            </a:r>
          </a:p>
          <a:p>
            <a:r>
              <a:rPr lang="en-US" sz="1600" b="1">
                <a:solidFill>
                  <a:srgbClr val="002060"/>
                </a:solidFill>
                <a:latin typeface="Danone One Condensed" panose="020B0504030202020204" pitchFamily="34" charset="0"/>
              </a:rPr>
              <a:t>ASPEN to address questions now that clinicians are implementing nutrition focused physical exam January 2025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B504C5D-4EC3-800C-FA62-A041C9E5B791}"/>
              </a:ext>
            </a:extLst>
          </p:cNvPr>
          <p:cNvSpPr/>
          <p:nvPr/>
        </p:nvSpPr>
        <p:spPr>
          <a:xfrm>
            <a:off x="3838353" y="5069427"/>
            <a:ext cx="3774461" cy="158235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Danone One Condensed" panose="020B050403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>
              <a:solidFill>
                <a:srgbClr val="002677"/>
              </a:solidFill>
              <a:latin typeface="Danone One Condensed" panose="020B050403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Danone One Condensed" panose="020B050403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>
              <a:solidFill>
                <a:srgbClr val="002677"/>
              </a:solidFill>
              <a:latin typeface="Danone One Condensed" panose="020B050403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Danone One Condensed" panose="020B050403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A5A992C-6C1B-D616-1504-9E3851F66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2234" y="5697788"/>
            <a:ext cx="1173522" cy="34515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8E282DA-2CAE-DF92-395A-DC10C06798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7222" y="6176377"/>
            <a:ext cx="1597568" cy="35994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61A5EB7-2394-4E75-94CB-3563DE590B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6722" y="6011687"/>
            <a:ext cx="1484160" cy="55717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CC78C73-1AAE-4D79-98A9-3C056EC3A3AB}"/>
              </a:ext>
            </a:extLst>
          </p:cNvPr>
          <p:cNvSpPr txBox="1"/>
          <p:nvPr/>
        </p:nvSpPr>
        <p:spPr>
          <a:xfrm>
            <a:off x="4038600" y="5186903"/>
            <a:ext cx="34927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solidFill>
                  <a:srgbClr val="002060"/>
                </a:solidFill>
                <a:latin typeface="Danone One Condensed" panose="020B0504030202020204" pitchFamily="34" charset="0"/>
              </a:rPr>
              <a:t>(3) Events tentatively planned for 2025!</a:t>
            </a:r>
          </a:p>
        </p:txBody>
      </p:sp>
    </p:spTree>
    <p:extLst>
      <p:ext uri="{BB962C8B-B14F-4D97-AF65-F5344CB8AC3E}">
        <p14:creationId xmlns:p14="http://schemas.microsoft.com/office/powerpoint/2010/main" val="11533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4ABA090-AC1F-057B-78D7-5BF32ABD7AB7}"/>
              </a:ext>
            </a:extLst>
          </p:cNvPr>
          <p:cNvSpPr/>
          <p:nvPr/>
        </p:nvSpPr>
        <p:spPr>
          <a:xfrm>
            <a:off x="342060" y="1236616"/>
            <a:ext cx="3091542" cy="52251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>
              <a:solidFill>
                <a:schemeClr val="tx2"/>
              </a:solidFill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>
              <a:solidFill>
                <a:schemeClr val="tx2"/>
              </a:solidFill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22FC9CC6-A4C4-97D4-D6FD-418004772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 pitchFamily="2" charset="0"/>
                <a:ea typeface="+mn-ea"/>
                <a:cs typeface="Aharoni" panose="02010803020104030203" pitchFamily="2" charset="-79"/>
              </a:rPr>
              <a:t>Medical affairs – SN</a:t>
            </a:r>
            <a:endParaRPr kumimoji="0" lang="en-GB" sz="1400" b="0" i="0" u="none" strike="noStrike" kern="1200" cap="all" spc="0" normalizeH="0" baseline="0" noProof="0">
              <a:ln>
                <a:noFill/>
              </a:ln>
              <a:solidFill>
                <a:srgbClr val="FF66FF"/>
              </a:solidFill>
              <a:effectLst/>
              <a:uLnTx/>
              <a:uFillTx/>
              <a:latin typeface="Oswald SemiBol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D5A796-F8B2-4765-82F4-1D13B0CF8B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747" y="-3967"/>
            <a:ext cx="12098555" cy="1242129"/>
          </a:xfrm>
        </p:spPr>
        <p:txBody>
          <a:bodyPr vert="horz" lIns="0" tIns="0" rIns="0" bIns="0" rtlCol="0" anchor="t">
            <a:noAutofit/>
          </a:bodyPr>
          <a:lstStyle/>
          <a:p>
            <a:endParaRPr lang="en-US" sz="2000" b="1">
              <a:solidFill>
                <a:srgbClr val="002060"/>
              </a:solidFill>
              <a:latin typeface="Danone One Condensed" panose="020B0804030202020204" pitchFamily="34" charset="0"/>
            </a:endParaRPr>
          </a:p>
          <a:p>
            <a:r>
              <a:rPr lang="en-US" sz="1800" b="1">
                <a:solidFill>
                  <a:srgbClr val="002060"/>
                </a:solidFill>
                <a:latin typeface="Danone One Condensed"/>
              </a:rPr>
              <a:t>Third annual Pediatric Nutrition Masterclass: exceeding expectations through </a:t>
            </a:r>
          </a:p>
          <a:p>
            <a:r>
              <a:rPr lang="en-US" sz="1800" b="1">
                <a:solidFill>
                  <a:srgbClr val="002060"/>
                </a:solidFill>
                <a:latin typeface="Danone One Condensed"/>
              </a:rPr>
              <a:t>medical education 5-Hour course focusing on Allergy and Challenged growth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FC202E-CA04-1F9E-7804-02DDE255B4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84" t="8419" r="17516" b="7833"/>
          <a:stretch/>
        </p:blipFill>
        <p:spPr>
          <a:xfrm>
            <a:off x="649383" y="2186529"/>
            <a:ext cx="1166949" cy="11507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93FDC6-ED73-4CF9-FC0E-2679BDDCE11D}"/>
              </a:ext>
            </a:extLst>
          </p:cNvPr>
          <p:cNvSpPr txBox="1"/>
          <p:nvPr/>
        </p:nvSpPr>
        <p:spPr>
          <a:xfrm>
            <a:off x="535303" y="3399865"/>
            <a:ext cx="287795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Dr. Rubin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Digital Opinion Leader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1.5 M Social Media Followers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0FE9F3-EF7F-AEF8-7855-22D9EA08CB8E}"/>
              </a:ext>
            </a:extLst>
          </p:cNvPr>
          <p:cNvSpPr txBox="1"/>
          <p:nvPr/>
        </p:nvSpPr>
        <p:spPr>
          <a:xfrm>
            <a:off x="512721" y="1409614"/>
            <a:ext cx="2462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Opening Session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AC799D-38EF-16F2-B9F4-9D40934CE6AE}"/>
              </a:ext>
            </a:extLst>
          </p:cNvPr>
          <p:cNvSpPr/>
          <p:nvPr/>
        </p:nvSpPr>
        <p:spPr>
          <a:xfrm>
            <a:off x="3971109" y="1236617"/>
            <a:ext cx="3091542" cy="52251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>
              <a:solidFill>
                <a:schemeClr val="tx2"/>
              </a:solidFill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>
              <a:solidFill>
                <a:schemeClr val="tx2"/>
              </a:solidFill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>
              <a:solidFill>
                <a:schemeClr val="tx2"/>
              </a:solidFill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100% of participants stated: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Met learning objectives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Valid content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Free of commercial bias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Satisfied with program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600">
              <a:solidFill>
                <a:schemeClr val="tx2"/>
              </a:solidFill>
              <a:latin typeface="Danone One Condensed" panose="020B050403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600">
              <a:solidFill>
                <a:schemeClr val="tx2"/>
              </a:solidFill>
              <a:latin typeface="Danone One Condensed" panose="020B050403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600">
              <a:solidFill>
                <a:schemeClr val="tx2"/>
              </a:solidFill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96% of participants: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Program influenced understanding of allergy &amp; growth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1C81AA-8311-3346-99F8-0238E9EB7F4F}"/>
              </a:ext>
            </a:extLst>
          </p:cNvPr>
          <p:cNvSpPr txBox="1"/>
          <p:nvPr/>
        </p:nvSpPr>
        <p:spPr>
          <a:xfrm>
            <a:off x="4293009" y="1471749"/>
            <a:ext cx="24477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>
                <a:solidFill>
                  <a:schemeClr val="tx2"/>
                </a:solidFill>
                <a:latin typeface="Danone One Condensed" panose="020B0504030202020204" pitchFamily="34" charset="0"/>
              </a:rPr>
              <a:t>Results</a:t>
            </a:r>
          </a:p>
          <a:p>
            <a:pPr algn="ctr"/>
            <a:endParaRPr lang="en-US" b="1">
              <a:solidFill>
                <a:schemeClr val="tx2"/>
              </a:solidFill>
              <a:latin typeface="Danone One Condensed" panose="020B0504030202020204" pitchFamily="34" charset="0"/>
            </a:endParaRPr>
          </a:p>
          <a:p>
            <a:pPr algn="ctr"/>
            <a:r>
              <a:rPr lang="en-US" sz="1600">
                <a:solidFill>
                  <a:schemeClr val="tx2"/>
                </a:solidFill>
                <a:latin typeface="Danone One Condensed" panose="020B0504030202020204" pitchFamily="34" charset="0"/>
              </a:rPr>
              <a:t>647 attendees</a:t>
            </a:r>
          </a:p>
          <a:p>
            <a:pPr algn="ctr"/>
            <a:r>
              <a:rPr lang="en-US" sz="1600">
                <a:solidFill>
                  <a:schemeClr val="tx2"/>
                </a:solidFill>
                <a:latin typeface="Danone One Condensed" panose="020B0504030202020204" pitchFamily="34" charset="0"/>
              </a:rPr>
              <a:t>15 countries</a:t>
            </a:r>
          </a:p>
          <a:p>
            <a:pPr algn="ctr"/>
            <a:r>
              <a:rPr lang="en-US" sz="1600">
                <a:solidFill>
                  <a:schemeClr val="tx2"/>
                </a:solidFill>
                <a:latin typeface="Danone One Condensed" panose="020B0504030202020204" pitchFamily="34" charset="0"/>
              </a:rPr>
              <a:t>150+ sample requests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BB2AE8-6261-38FA-9475-B4D773DDF0D6}"/>
              </a:ext>
            </a:extLst>
          </p:cNvPr>
          <p:cNvSpPr/>
          <p:nvPr/>
        </p:nvSpPr>
        <p:spPr>
          <a:xfrm>
            <a:off x="7543933" y="1236617"/>
            <a:ext cx="3091542" cy="52251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>
              <a:solidFill>
                <a:schemeClr val="tx2"/>
              </a:solidFill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>
              <a:solidFill>
                <a:schemeClr val="tx2"/>
              </a:solidFill>
              <a:latin typeface="Danone One Condensed" panose="020B050403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  <a:p>
            <a:pPr algn="l"/>
            <a:endParaRPr lang="en-US" sz="1600">
              <a:solidFill>
                <a:schemeClr val="tx2"/>
              </a:solidFill>
              <a:latin typeface="Danone One Condensed" panose="020B0504030202020204" pitchFamily="34" charset="0"/>
            </a:endParaRPr>
          </a:p>
          <a:p>
            <a:pPr algn="l"/>
            <a:endParaRPr lang="en-US" sz="1600">
              <a:solidFill>
                <a:schemeClr val="tx2"/>
              </a:solidFill>
              <a:latin typeface="Danone One Condensed" panose="020B0504030202020204" pitchFamily="34" charset="0"/>
            </a:endParaRPr>
          </a:p>
          <a:p>
            <a:pPr algn="l"/>
            <a:r>
              <a:rPr lang="en-US" sz="1600">
                <a:solidFill>
                  <a:schemeClr val="tx2"/>
                </a:solidFill>
                <a:latin typeface="Danone One Condensed" panose="020B0504030202020204" pitchFamily="34" charset="0"/>
              </a:rPr>
              <a:t>2,281 QR code downloads in 24 </a:t>
            </a:r>
            <a:r>
              <a:rPr lang="en-US" sz="1600" err="1">
                <a:solidFill>
                  <a:schemeClr val="tx2"/>
                </a:solidFill>
                <a:latin typeface="Danone One Condensed" panose="020B0504030202020204" pitchFamily="34" charset="0"/>
              </a:rPr>
              <a:t>hrs</a:t>
            </a:r>
            <a:endParaRPr lang="en-US" sz="1600">
              <a:solidFill>
                <a:schemeClr val="tx2"/>
              </a:solidFill>
              <a:latin typeface="Danone One Condensed" panose="020B0504030202020204" pitchFamily="34" charset="0"/>
            </a:endParaRPr>
          </a:p>
          <a:p>
            <a:pPr algn="l"/>
            <a:endParaRPr lang="en-US" sz="1600">
              <a:solidFill>
                <a:schemeClr val="tx2"/>
              </a:solidFill>
              <a:latin typeface="Danone One Condensed" panose="020B0504030202020204" pitchFamily="34" charset="0"/>
            </a:endParaRPr>
          </a:p>
          <a:p>
            <a:pPr algn="l"/>
            <a:r>
              <a:rPr lang="en-US" sz="1600" b="1">
                <a:solidFill>
                  <a:schemeClr val="tx2"/>
                </a:solidFill>
                <a:latin typeface="Danone One Condensed" panose="020B0504030202020204" pitchFamily="34" charset="0"/>
              </a:rPr>
              <a:t>Top downloads:</a:t>
            </a:r>
          </a:p>
          <a:p>
            <a:pPr algn="l"/>
            <a:r>
              <a:rPr lang="en-US" sz="1600">
                <a:solidFill>
                  <a:schemeClr val="tx2"/>
                </a:solidFill>
                <a:latin typeface="Danone One Condensed" panose="020B0504030202020204" pitchFamily="34" charset="0"/>
              </a:rPr>
              <a:t>#1 Sorensen et al 2021 -Highlighting </a:t>
            </a:r>
            <a:r>
              <a:rPr lang="en-US" sz="1600" err="1">
                <a:solidFill>
                  <a:schemeClr val="tx2"/>
                </a:solidFill>
                <a:latin typeface="Danone One Condensed" panose="020B0504030202020204" pitchFamily="34" charset="0"/>
              </a:rPr>
              <a:t>Neocate</a:t>
            </a:r>
            <a:r>
              <a:rPr lang="en-US" sz="1600">
                <a:solidFill>
                  <a:schemeClr val="tx2"/>
                </a:solidFill>
                <a:latin typeface="Danone One Condensed" panose="020B0504030202020204" pitchFamily="34" charset="0"/>
              </a:rPr>
              <a:t> </a:t>
            </a:r>
            <a:r>
              <a:rPr lang="en-US" sz="1600" err="1">
                <a:solidFill>
                  <a:schemeClr val="tx2"/>
                </a:solidFill>
                <a:latin typeface="Danone One Condensed" panose="020B0504030202020204" pitchFamily="34" charset="0"/>
              </a:rPr>
              <a:t>Syneo</a:t>
            </a:r>
            <a:r>
              <a:rPr lang="en-US" sz="1600">
                <a:solidFill>
                  <a:schemeClr val="tx2"/>
                </a:solidFill>
                <a:latin typeface="Danone One Condensed" panose="020B0504030202020204" pitchFamily="34" charset="0"/>
              </a:rPr>
              <a:t> data </a:t>
            </a:r>
          </a:p>
          <a:p>
            <a:pPr algn="l"/>
            <a:r>
              <a:rPr lang="en-US" sz="1600">
                <a:solidFill>
                  <a:schemeClr val="tx2"/>
                </a:solidFill>
                <a:latin typeface="Danone One Condensed" panose="020B0504030202020204" pitchFamily="34" charset="0"/>
              </a:rPr>
              <a:t>#2 CMA Flow chart</a:t>
            </a:r>
          </a:p>
          <a:p>
            <a:pPr algn="l"/>
            <a:r>
              <a:rPr lang="en-US" sz="1600" b="1">
                <a:solidFill>
                  <a:schemeClr val="tx2"/>
                </a:solidFill>
                <a:latin typeface="Danone One Condensed" panose="020B0504030202020204" pitchFamily="34" charset="0"/>
              </a:rPr>
              <a:t>#3 Supplementation Guide to mix </a:t>
            </a:r>
            <a:r>
              <a:rPr lang="en-US" sz="1600" b="1" err="1">
                <a:solidFill>
                  <a:schemeClr val="tx2"/>
                </a:solidFill>
                <a:latin typeface="Danone One Condensed" panose="020B0504030202020204" pitchFamily="34" charset="0"/>
              </a:rPr>
              <a:t>Fortini</a:t>
            </a:r>
            <a:r>
              <a:rPr lang="en-US" sz="1600" b="1">
                <a:solidFill>
                  <a:schemeClr val="tx2"/>
                </a:solidFill>
                <a:latin typeface="Danone One Condensed" panose="020B0504030202020204" pitchFamily="34" charset="0"/>
              </a:rPr>
              <a:t> with Human Milk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5BD654-363F-E669-7583-FF09F32FF058}"/>
              </a:ext>
            </a:extLst>
          </p:cNvPr>
          <p:cNvSpPr txBox="1"/>
          <p:nvPr/>
        </p:nvSpPr>
        <p:spPr>
          <a:xfrm>
            <a:off x="7930089" y="1471749"/>
            <a:ext cx="2319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u="sng">
                <a:solidFill>
                  <a:schemeClr val="tx2"/>
                </a:solidFill>
                <a:latin typeface="Danone One Condensed" panose="020B0504030202020204" pitchFamily="34" charset="0"/>
              </a:rPr>
              <a:t>Continued Follow-up</a:t>
            </a:r>
            <a:endParaRPr lang="en-US" u="sng">
              <a:solidFill>
                <a:schemeClr val="tx2"/>
              </a:solidFill>
              <a:latin typeface="Danone One Condensed" panose="020B050403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71D720-F286-F60F-922C-9B0259E3E587}"/>
              </a:ext>
            </a:extLst>
          </p:cNvPr>
          <p:cNvSpPr txBox="1"/>
          <p:nvPr/>
        </p:nvSpPr>
        <p:spPr>
          <a:xfrm>
            <a:off x="7543934" y="2290354"/>
            <a:ext cx="296731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>
                <a:solidFill>
                  <a:schemeClr val="tx2"/>
                </a:solidFill>
                <a:latin typeface="Danone One Condensed" panose="020B0504030202020204" pitchFamily="34" charset="0"/>
              </a:rPr>
              <a:t>Email to attendees: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2"/>
                </a:solidFill>
                <a:latin typeface="Danone One Condensed" panose="020B0504030202020204" pitchFamily="34" charset="0"/>
              </a:rPr>
              <a:t>Medical Resource guide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2"/>
                </a:solidFill>
                <a:latin typeface="Danone One Condensed" panose="020B0504030202020204" pitchFamily="34" charset="0"/>
              </a:rPr>
              <a:t>QR codes linking to published data and medical tools</a:t>
            </a:r>
          </a:p>
          <a:p>
            <a:pPr algn="l"/>
            <a:endParaRPr lang="en-US">
              <a:solidFill>
                <a:schemeClr val="tx2"/>
              </a:solidFill>
              <a:latin typeface="Danone One Condensed" panose="020B0504030202020204" pitchFamily="34" charset="0"/>
            </a:endParaRPr>
          </a:p>
          <a:p>
            <a:pPr algn="l"/>
            <a:endParaRPr lang="en-US">
              <a:solidFill>
                <a:schemeClr val="tx2"/>
              </a:solidFill>
              <a:latin typeface="Danone One Condensed" panose="020B050403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72F3385-891A-FA04-9412-D7AEC3768B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7614" y="2256389"/>
            <a:ext cx="391561" cy="36933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3A0A131-8B3F-ABD3-7D7B-137A19ADA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4910" y="2675962"/>
            <a:ext cx="345973" cy="3183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FE8FE84-CB8D-628A-AB43-046549ED26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0755" y="2988239"/>
            <a:ext cx="385560" cy="3761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700E6B4-F903-AD12-0715-8D6B2CA312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955" y="5007882"/>
            <a:ext cx="768237" cy="80163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F2349FB-F934-7A46-13BC-7F22A08B311F}"/>
              </a:ext>
            </a:extLst>
          </p:cNvPr>
          <p:cNvSpPr txBox="1"/>
          <p:nvPr/>
        </p:nvSpPr>
        <p:spPr>
          <a:xfrm>
            <a:off x="444809" y="5923647"/>
            <a:ext cx="1043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>
                <a:solidFill>
                  <a:schemeClr val="tx2"/>
                </a:solidFill>
                <a:latin typeface="Danone One Condensed" panose="020B0504030202020204" pitchFamily="34" charset="0"/>
              </a:rPr>
              <a:t>Yvan Vandenplas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6EBD05-1000-13EB-0A76-D3F87910A5D5}"/>
              </a:ext>
            </a:extLst>
          </p:cNvPr>
          <p:cNvSpPr txBox="1"/>
          <p:nvPr/>
        </p:nvSpPr>
        <p:spPr>
          <a:xfrm>
            <a:off x="1440514" y="5923647"/>
            <a:ext cx="10438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>
                <a:solidFill>
                  <a:schemeClr val="tx2"/>
                </a:solidFill>
                <a:latin typeface="Danone One Condensed" panose="020B0504030202020204" pitchFamily="34" charset="0"/>
              </a:rPr>
              <a:t>Caitlyn Stewart</a:t>
            </a:r>
          </a:p>
          <a:p>
            <a:pPr algn="l"/>
            <a:r>
              <a:rPr lang="en-US" sz="1100">
                <a:solidFill>
                  <a:schemeClr val="tx2"/>
                </a:solidFill>
                <a:latin typeface="Danone One Condensed" panose="020B0504030202020204" pitchFamily="34" charset="0"/>
              </a:rPr>
              <a:t>ASPEN Speaker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F00BFC2-EAFD-9F51-BB94-D7DAA234A022}"/>
              </a:ext>
            </a:extLst>
          </p:cNvPr>
          <p:cNvSpPr txBox="1"/>
          <p:nvPr/>
        </p:nvSpPr>
        <p:spPr>
          <a:xfrm>
            <a:off x="2369453" y="5923646"/>
            <a:ext cx="10438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>
                <a:solidFill>
                  <a:schemeClr val="tx2"/>
                </a:solidFill>
                <a:latin typeface="Danone One Condensed" panose="020B0504030202020204" pitchFamily="34" charset="0"/>
              </a:rPr>
              <a:t>Maggie Jerome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6BAD36F-F52C-BD6B-B635-75F418EF65E6}"/>
              </a:ext>
            </a:extLst>
          </p:cNvPr>
          <p:cNvSpPr txBox="1"/>
          <p:nvPr/>
        </p:nvSpPr>
        <p:spPr>
          <a:xfrm>
            <a:off x="300873" y="4625160"/>
            <a:ext cx="2632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>
                <a:solidFill>
                  <a:schemeClr val="tx2"/>
                </a:solidFill>
                <a:latin typeface="Danone One Condensed" panose="020B0504030202020204" pitchFamily="34" charset="0"/>
              </a:rPr>
              <a:t>Other influential speakers:</a:t>
            </a:r>
          </a:p>
        </p:txBody>
      </p:sp>
      <p:pic>
        <p:nvPicPr>
          <p:cNvPr id="34" name="Picture 33" descr="Logo, icon, company name&#10;&#10;Description automatically generated">
            <a:extLst>
              <a:ext uri="{FF2B5EF4-FFF2-40B4-BE49-F238E27FC236}">
                <a16:creationId xmlns:a16="http://schemas.microsoft.com/office/drawing/2014/main" id="{626D5F1B-0C09-5470-5D06-5BCB5AF929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54421" y="132867"/>
            <a:ext cx="666000" cy="66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F045CF-00B7-8241-D116-0550F20989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69068" y="4958164"/>
            <a:ext cx="790432" cy="9654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EDA42E7-6382-5696-9E04-5B206BEA57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62267" y="4948112"/>
            <a:ext cx="790432" cy="100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70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LkYq4f9gutdBDfHK5oVp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BhrOeJMsq4nLijujJOa_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LkYq4f9gutdBDfHK5oVp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BhrOeJMsq4nLijujJOa_g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BEST PRACTICE: US  Fortini activations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8</cp:revision>
  <dcterms:created xsi:type="dcterms:W3CDTF">2025-06-24T11:46:18Z</dcterms:created>
  <dcterms:modified xsi:type="dcterms:W3CDTF">2025-07-09T13:50:32Z</dcterms:modified>
</cp:coreProperties>
</file>