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147483148" r:id="rId2"/>
    <p:sldId id="2147482481" r:id="rId3"/>
    <p:sldId id="2147482482" r:id="rId4"/>
    <p:sldId id="2147482483" r:id="rId5"/>
    <p:sldId id="2147482478" r:id="rId6"/>
    <p:sldId id="2147482479" r:id="rId7"/>
    <p:sldId id="2147482480" r:id="rId8"/>
    <p:sldId id="21474824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48302F-CDAD-40BA-AD86-A6D05C1AC70C}" v="1" dt="2024-03-07T16:03:24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O Tao" userId="50e13620-d9b7-4797-b29c-a4beb9d18f0e" providerId="ADAL" clId="{C648302F-CDAD-40BA-AD86-A6D05C1AC70C}"/>
    <pc:docChg chg="addSld modSld">
      <pc:chgData name="LIAO Tao" userId="50e13620-d9b7-4797-b29c-a4beb9d18f0e" providerId="ADAL" clId="{C648302F-CDAD-40BA-AD86-A6D05C1AC70C}" dt="2024-03-07T16:03:24.537" v="0"/>
      <pc:docMkLst>
        <pc:docMk/>
      </pc:docMkLst>
      <pc:sldChg chg="add">
        <pc:chgData name="LIAO Tao" userId="50e13620-d9b7-4797-b29c-a4beb9d18f0e" providerId="ADAL" clId="{C648302F-CDAD-40BA-AD86-A6D05C1AC70C}" dt="2024-03-07T16:03:24.537" v="0"/>
        <pc:sldMkLst>
          <pc:docMk/>
          <pc:sldMk cId="1939872164" sldId="2147471758"/>
        </pc:sldMkLst>
      </pc:sldChg>
      <pc:sldChg chg="add">
        <pc:chgData name="LIAO Tao" userId="50e13620-d9b7-4797-b29c-a4beb9d18f0e" providerId="ADAL" clId="{C648302F-CDAD-40BA-AD86-A6D05C1AC70C}" dt="2024-03-07T16:03:24.537" v="0"/>
        <pc:sldMkLst>
          <pc:docMk/>
          <pc:sldMk cId="1363160857" sldId="214748314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RTCL\Downloads\data%20(3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Feuil1!$A$55</c:f>
              <c:strCache>
                <c:ptCount val="1"/>
                <c:pt idx="0">
                  <c:v>INFATRINI BOUTEILLES 200ML</c:v>
                </c:pt>
              </c:strCache>
            </c:strRef>
          </c:tx>
          <c:spPr>
            <a:ln w="28575" cap="rnd">
              <a:solidFill>
                <a:srgbClr val="B37D92"/>
              </a:solidFill>
              <a:round/>
            </a:ln>
            <a:effectLst/>
          </c:spPr>
          <c:marker>
            <c:symbol val="none"/>
          </c:marker>
          <c:cat>
            <c:numRef>
              <c:f>Feuil1!$B$54:$AG$54</c:f>
              <c:numCache>
                <c:formatCode>mmm\-yy</c:formatCode>
                <c:ptCount val="3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</c:numCache>
            </c:numRef>
          </c:cat>
          <c:val>
            <c:numRef>
              <c:f>Feuil1!$B$55:$AG$55</c:f>
              <c:numCache>
                <c:formatCode>General</c:formatCode>
                <c:ptCount val="32"/>
                <c:pt idx="18" formatCode="#,##0">
                  <c:v>152.84</c:v>
                </c:pt>
                <c:pt idx="19" formatCode="#,##0">
                  <c:v>2255.41</c:v>
                </c:pt>
                <c:pt idx="20" formatCode="#,##0">
                  <c:v>16704.189999999999</c:v>
                </c:pt>
                <c:pt idx="21" formatCode="#,##0">
                  <c:v>17210.3</c:v>
                </c:pt>
                <c:pt idx="22" formatCode="#,##0">
                  <c:v>17826.240000000002</c:v>
                </c:pt>
                <c:pt idx="23" formatCode="#,##0">
                  <c:v>18264.419999999998</c:v>
                </c:pt>
                <c:pt idx="24" formatCode="#,##0">
                  <c:v>19037.34</c:v>
                </c:pt>
                <c:pt idx="25" formatCode="#,##0">
                  <c:v>17645.47</c:v>
                </c:pt>
                <c:pt idx="26" formatCode="#,##0">
                  <c:v>18794.95</c:v>
                </c:pt>
                <c:pt idx="27" formatCode="#,##0">
                  <c:v>19242.22</c:v>
                </c:pt>
                <c:pt idx="28" formatCode="#,##0">
                  <c:v>20004.45</c:v>
                </c:pt>
                <c:pt idx="29" formatCode="#,##0">
                  <c:v>19709.73</c:v>
                </c:pt>
                <c:pt idx="30" formatCode="#,##0">
                  <c:v>22147.17</c:v>
                </c:pt>
                <c:pt idx="31" formatCode="#,##0">
                  <c:v>17236.849999999999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DA-47FE-BF4B-294EA43F1AE1}"/>
            </c:ext>
          </c:extLst>
        </c:ser>
        <c:ser>
          <c:idx val="2"/>
          <c:order val="1"/>
          <c:tx>
            <c:strRef>
              <c:f>Feuil1!$A$57</c:f>
              <c:strCache>
                <c:ptCount val="1"/>
                <c:pt idx="0">
                  <c:v>INFATRINI PREBIOT. BOUTEILLE 200ML</c:v>
                </c:pt>
              </c:strCache>
            </c:strRef>
          </c:tx>
          <c:spPr>
            <a:ln w="28575" cap="rnd">
              <a:solidFill>
                <a:srgbClr val="F1C2C7"/>
              </a:solidFill>
              <a:round/>
            </a:ln>
            <a:effectLst/>
          </c:spPr>
          <c:marker>
            <c:symbol val="none"/>
          </c:marker>
          <c:cat>
            <c:numRef>
              <c:f>Feuil1!$B$54:$AG$54</c:f>
              <c:numCache>
                <c:formatCode>mmm\-yy</c:formatCode>
                <c:ptCount val="3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</c:numCache>
            </c:numRef>
          </c:cat>
          <c:val>
            <c:numRef>
              <c:f>Feuil1!$B$57:$AF$57</c:f>
              <c:numCache>
                <c:formatCode>#,##0</c:formatCode>
                <c:ptCount val="31"/>
                <c:pt idx="0">
                  <c:v>15728.27</c:v>
                </c:pt>
                <c:pt idx="1">
                  <c:v>15987.27</c:v>
                </c:pt>
                <c:pt idx="2">
                  <c:v>18068.97</c:v>
                </c:pt>
                <c:pt idx="3">
                  <c:v>16449.47</c:v>
                </c:pt>
                <c:pt idx="4">
                  <c:v>17166.21</c:v>
                </c:pt>
                <c:pt idx="5">
                  <c:v>16219.53</c:v>
                </c:pt>
                <c:pt idx="6">
                  <c:v>16972.5</c:v>
                </c:pt>
                <c:pt idx="7">
                  <c:v>15706.86</c:v>
                </c:pt>
                <c:pt idx="8">
                  <c:v>16062.16</c:v>
                </c:pt>
                <c:pt idx="9">
                  <c:v>16768.02</c:v>
                </c:pt>
                <c:pt idx="10">
                  <c:v>17305.57</c:v>
                </c:pt>
                <c:pt idx="11">
                  <c:v>19008.330000000002</c:v>
                </c:pt>
                <c:pt idx="12">
                  <c:v>19243.759999999998</c:v>
                </c:pt>
                <c:pt idx="13">
                  <c:v>19452.82</c:v>
                </c:pt>
                <c:pt idx="14">
                  <c:v>20149.48</c:v>
                </c:pt>
                <c:pt idx="15">
                  <c:v>19405.87</c:v>
                </c:pt>
                <c:pt idx="16">
                  <c:v>19756.64</c:v>
                </c:pt>
                <c:pt idx="17">
                  <c:v>18612.739999999998</c:v>
                </c:pt>
                <c:pt idx="18">
                  <c:v>19682.12</c:v>
                </c:pt>
                <c:pt idx="19">
                  <c:v>13737.15</c:v>
                </c:pt>
                <c:pt idx="20">
                  <c:v>715.85</c:v>
                </c:pt>
                <c:pt idx="21">
                  <c:v>489.79</c:v>
                </c:pt>
                <c:pt idx="22">
                  <c:v>375.62</c:v>
                </c:pt>
                <c:pt idx="23">
                  <c:v>308.87</c:v>
                </c:pt>
                <c:pt idx="24">
                  <c:v>242.12</c:v>
                </c:pt>
                <c:pt idx="25">
                  <c:v>264.64</c:v>
                </c:pt>
                <c:pt idx="26">
                  <c:v>220.46</c:v>
                </c:pt>
                <c:pt idx="27">
                  <c:v>188.77</c:v>
                </c:pt>
                <c:pt idx="28">
                  <c:v>306.63</c:v>
                </c:pt>
                <c:pt idx="29">
                  <c:v>300.54000000000002</c:v>
                </c:pt>
                <c:pt idx="30">
                  <c:v>181.91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DA-47FE-BF4B-294EA43F1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9084640"/>
        <c:axId val="649081280"/>
      </c:lineChart>
      <c:dateAx>
        <c:axId val="6490846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49081280"/>
        <c:crosses val="autoZero"/>
        <c:auto val="1"/>
        <c:lblOffset val="100"/>
        <c:baseTimeUnit val="months"/>
      </c:dateAx>
      <c:valAx>
        <c:axId val="649081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4908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D89C9-061F-49AC-A89F-944962E780C6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17EC6-0E79-432D-A8EE-CE1865CD6F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88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60D368-6E6D-45CF-8B94-43569E42AB7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91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ABF46-96B7-6B07-53F7-E3B8BDF14E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8B2AFF-1A3F-14EA-ACF7-8DD0331AE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F024B-CB18-05BF-34DB-FAD42D76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716BA-5F79-15A5-658D-AD77C641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39D0F-250E-AAAE-A651-7A863BFFB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4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DF5C-B143-F305-B59A-3058EE2A9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9D2E4-A871-8FB3-1E7F-88984D4E8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CCAF6-FD07-C208-1B1C-653A0EA00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96EBE-800A-45FC-9B5A-F8518400D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8AA22-CE4D-DFD5-B79D-6BF17690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8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2479C-58DF-432B-BAE7-AC5B486F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DB311-499F-C934-9F8A-754BD5A90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94F7D-7006-B5BE-AEDE-74490EC3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9AF05-47A4-3F32-A1D1-D489C787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1A545-D7D1-3DFA-89EB-90A0602C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58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3BD5A-D1C4-BF11-0D45-611B584C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86C51-8889-734C-5A38-32D57AB46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7A98E-4AAB-8B6F-5EAB-8AF10F69B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16F66-AE01-025F-D9F1-2FB9B3554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7BD6C-EE91-30C0-A02C-33665DCE2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A9005-3442-C063-8EDF-A8A2F0B9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B2BB1-E5AD-BF53-E35A-7647DE1DC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9C035-68E5-4F8E-7F5F-CFD34AB3D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104A3-24F6-5AA8-F7B3-E932DBC9B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44BBD-2857-15BA-01D2-3DEFD63594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DF040A-BB3A-E8EC-6F3A-560DD9889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382BD5-25B4-345F-2562-57021ACFD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E3B1BF-AEE7-8262-DD57-8E8BB1D6E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308CBC-9343-0EA6-3131-60D96E767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71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C4D56-8811-2DC8-D2F1-392266A51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0B412B-D07B-B896-1DF2-96F3F788B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10899-7C2D-C45C-D6B5-921F2B3C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305BB3-877B-FF5A-BAB0-AECF98A2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2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599F96-E979-E688-A9AC-32AA6C6A3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34E783-6D29-5FEA-5FBD-13B9CEAF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CD198-5951-8897-FBEE-9422F1E3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7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08D4-EAA2-D4CF-EBE2-03244C64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10434-BC84-301B-F4A5-9776E8359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1068C-4FA8-75D3-7DDB-4691C95E8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A6F88-C4F1-E17A-1C46-409ABD09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87FAB-693F-01D8-BD76-B4673FC3F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0CC96-F4D7-02FE-B9AB-A5388918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3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48BA4-16A1-4576-DDCB-BACB1453B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D4A431-9ADC-118F-4510-329912D559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0BCBB-0E83-8D8D-51C9-A0D777DFB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A1DD7-A088-633B-FFDF-CDD4DF86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46944-8142-919D-3968-A2FAA560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FB450-EB08-40BD-BF26-26A70A4B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2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8ED28-8416-D737-7852-5CC60D6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4F9F71-71C9-A081-0E65-91622FD57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2B205-41BF-6931-67A6-380CAC669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A32C5-D3B9-3137-AF9F-EAF776F9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6D8E5-586D-2E4F-6156-F6988454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65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9D601F-66CC-DFB3-34AC-297404F21D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620C48-DDC5-8F1A-855E-32F1A8A86E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05D60-3088-4CE3-D8CA-7DA459C87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68955-88F8-A9DF-1792-EEFF8823C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84973-EBD6-E943-621B-F0B65F87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12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BE49A2-B124-A167-3CB2-579C40859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4C9DD-47AD-E887-24D0-85E6E8BA9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B88CF-9254-C01F-AACB-6D44237EA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321D5-DAD2-4C7B-A49C-D2CE3CF404AF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39425-21E6-C9C3-EF32-1F5F69189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5BE0A-E751-2275-A396-BC20674C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836B5-61A1-4EFD-8016-5AEC37E89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0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4.jpeg"/><Relationship Id="rId7" Type="http://schemas.openxmlformats.org/officeDocument/2006/relationships/image" Target="../media/image4.png"/><Relationship Id="rId12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16.jpeg"/><Relationship Id="rId10" Type="http://schemas.openxmlformats.org/officeDocument/2006/relationships/image" Target="../media/image9.png"/><Relationship Id="rId4" Type="http://schemas.openxmlformats.org/officeDocument/2006/relationships/image" Target="../media/image15.jpe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2.png"/><Relationship Id="rId18" Type="http://schemas.openxmlformats.org/officeDocument/2006/relationships/image" Target="../media/image27.jpe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image" Target="../media/image21.png"/><Relationship Id="rId1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0.jpeg"/><Relationship Id="rId5" Type="http://schemas.openxmlformats.org/officeDocument/2006/relationships/image" Target="../media/image8.png"/><Relationship Id="rId15" Type="http://schemas.openxmlformats.org/officeDocument/2006/relationships/image" Target="../media/image24.png"/><Relationship Id="rId10" Type="http://schemas.openxmlformats.org/officeDocument/2006/relationships/image" Target="../media/image10.png"/><Relationship Id="rId19" Type="http://schemas.openxmlformats.org/officeDocument/2006/relationships/image" Target="../media/image28.png"/><Relationship Id="rId4" Type="http://schemas.openxmlformats.org/officeDocument/2006/relationships/image" Target="../media/image19.png"/><Relationship Id="rId9" Type="http://schemas.openxmlformats.org/officeDocument/2006/relationships/image" Target="../media/image9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12" Type="http://schemas.openxmlformats.org/officeDocument/2006/relationships/image" Target="../media/image36.jpe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3.png"/><Relationship Id="rId1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39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6" y="2020204"/>
            <a:ext cx="10812219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BEST PRACTICE: FRANCE</a:t>
            </a: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 err="1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Infatrini</a:t>
            </a:r>
            <a: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  <a:t> HMO launch</a:t>
            </a: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solidFill>
                  <a:prstClr val="white"/>
                </a:solidFill>
                <a:latin typeface="Danone One" panose="020B0504030202020204" pitchFamily="34" charset="0"/>
                <a:ea typeface="+mn-ea"/>
                <a:cs typeface="+mn-cs"/>
              </a:rPr>
            </a:br>
            <a:endParaRPr lang="en-GB" sz="4000" b="1" dirty="0">
              <a:solidFill>
                <a:prstClr val="white"/>
              </a:solidFill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177" y="4086535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 panose="020B0803030202060203" pitchFamily="34" charset="0"/>
              </a:rPr>
              <a:t>Sep</a:t>
            </a:r>
            <a:r>
              <a:rPr lang="en-NL" dirty="0">
                <a:solidFill>
                  <a:srgbClr val="FFFFFF"/>
                </a:solidFill>
                <a:latin typeface="Founders Grotesk Bold" panose="020B0803030202060203" pitchFamily="34" charset="0"/>
              </a:rPr>
              <a:t> </a:t>
            </a:r>
            <a:r>
              <a:rPr lang="en-GB" dirty="0">
                <a:solidFill>
                  <a:srgbClr val="FFFFFF"/>
                </a:solidFill>
                <a:latin typeface="Founders Grotesk Bold" panose="020B0803030202060203" pitchFamily="34" charset="0"/>
              </a:rPr>
              <a:t>’25</a:t>
            </a: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6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6D77AE1-4F21-B516-CE05-8E9B1BCE7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rPr>
              <a:t>Insert Section title here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48474E1-E86B-EA25-2629-A35D1A66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9A4F6-7BA3-4126-88A5-A8B8CE7104E5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SemiBold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6" name="Image 5" descr="Une image contenant texte, bouteille, Bouteille en plastique, boisson&#10;&#10;Le contenu généré par l’IA peut être incorrect.">
            <a:extLst>
              <a:ext uri="{FF2B5EF4-FFF2-40B4-BE49-F238E27FC236}">
                <a16:creationId xmlns:a16="http://schemas.microsoft.com/office/drawing/2014/main" id="{58D51FAD-B305-72CB-0BDB-9AE209A21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148D18D8-230E-E09F-88B4-C5058AE1DF96}"/>
              </a:ext>
            </a:extLst>
          </p:cNvPr>
          <p:cNvSpPr txBox="1">
            <a:spLocks/>
          </p:cNvSpPr>
          <p:nvPr/>
        </p:nvSpPr>
        <p:spPr>
          <a:xfrm>
            <a:off x="3476112" y="1052018"/>
            <a:ext cx="5559031" cy="342201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8000" b="0" i="0" u="none" strike="noStrike" kern="1200" cap="all" spc="0" normalizeH="0" baseline="0" noProof="0">
                <a:ln>
                  <a:noFill/>
                </a:ln>
                <a:solidFill>
                  <a:srgbClr val="512383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INFATRINI HMO LAUNCH IN FRANCE</a:t>
            </a:r>
          </a:p>
        </p:txBody>
      </p:sp>
    </p:spTree>
    <p:extLst>
      <p:ext uri="{BB962C8B-B14F-4D97-AF65-F5344CB8AC3E}">
        <p14:creationId xmlns:p14="http://schemas.microsoft.com/office/powerpoint/2010/main" val="5478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34907A6-A63F-CA14-3F09-DBAF85980077}"/>
              </a:ext>
            </a:extLst>
          </p:cNvPr>
          <p:cNvSpPr/>
          <p:nvPr/>
        </p:nvSpPr>
        <p:spPr>
          <a:xfrm>
            <a:off x="6328984" y="1823343"/>
            <a:ext cx="4702629" cy="20363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35F17B-3EE4-6524-B30B-9CA3CBDD95A3}"/>
              </a:ext>
            </a:extLst>
          </p:cNvPr>
          <p:cNvSpPr/>
          <p:nvPr/>
        </p:nvSpPr>
        <p:spPr>
          <a:xfrm>
            <a:off x="975631" y="1823343"/>
            <a:ext cx="4356400" cy="2036351"/>
          </a:xfrm>
          <a:prstGeom prst="rect">
            <a:avLst/>
          </a:prstGeom>
          <a:solidFill>
            <a:srgbClr val="B37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1AF690-83E1-81ED-C2B9-C7D86CA3B737}"/>
              </a:ext>
            </a:extLst>
          </p:cNvPr>
          <p:cNvSpPr txBox="1">
            <a:spLocks/>
          </p:cNvSpPr>
          <p:nvPr/>
        </p:nvSpPr>
        <p:spPr>
          <a:xfrm>
            <a:off x="324905" y="258637"/>
            <a:ext cx="11232091" cy="101499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FR BUSINESS CONTEXT BEFORE RENO : 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INFATRINI IS THE PIONEERING LEADER, CHALLENGED BY </a:t>
            </a:r>
            <a:r>
              <a:rPr kumimoji="0" lang="fr-FR" sz="2800" b="0" i="0" u="none" strike="noStrike" kern="1200" cap="all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nestlé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INFASOURCE SINCE 2020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DA2D503-99F8-8CC4-F13E-59C156F8831B}"/>
              </a:ext>
            </a:extLst>
          </p:cNvPr>
          <p:cNvGrpSpPr/>
          <p:nvPr/>
        </p:nvGrpSpPr>
        <p:grpSpPr>
          <a:xfrm>
            <a:off x="324905" y="1197428"/>
            <a:ext cx="2490942" cy="3029241"/>
            <a:chOff x="4348711" y="2397101"/>
            <a:chExt cx="2122765" cy="2581499"/>
          </a:xfrm>
        </p:grpSpPr>
        <p:pic>
          <p:nvPicPr>
            <p:cNvPr id="7" name="Image 6" descr="Une image contenant texte, Bouteille en plastique, bouteille, Solvant&#10;&#10;Description générée automatiquement">
              <a:extLst>
                <a:ext uri="{FF2B5EF4-FFF2-40B4-BE49-F238E27FC236}">
                  <a16:creationId xmlns:a16="http://schemas.microsoft.com/office/drawing/2014/main" id="{474043DE-8EF7-AA47-237A-E74EB63151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7" t="21289" r="17728" b="8409"/>
            <a:stretch/>
          </p:blipFill>
          <p:spPr>
            <a:xfrm>
              <a:off x="4348711" y="2397101"/>
              <a:ext cx="1362967" cy="240453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 descr="Une image contenant texte, bouteille, poudre&#10;&#10;Description générée automatiquement">
              <a:extLst>
                <a:ext uri="{FF2B5EF4-FFF2-40B4-BE49-F238E27FC236}">
                  <a16:creationId xmlns:a16="http://schemas.microsoft.com/office/drawing/2014/main" id="{B56CD682-D423-1910-CDED-888182BBD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461" y="3395333"/>
              <a:ext cx="632015" cy="126403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 descr="Une image contenant texte, bouteille&#10;&#10;Description générée automatiquement">
              <a:extLst>
                <a:ext uri="{FF2B5EF4-FFF2-40B4-BE49-F238E27FC236}">
                  <a16:creationId xmlns:a16="http://schemas.microsoft.com/office/drawing/2014/main" id="{CF6226C7-C977-D55E-D206-955DA5924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1420" y="2930502"/>
              <a:ext cx="1024049" cy="204809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26" name="Picture 2" descr="INFASOURCE® : Nutrition clinique | Nestlé Health Science">
            <a:extLst>
              <a:ext uri="{FF2B5EF4-FFF2-40B4-BE49-F238E27FC236}">
                <a16:creationId xmlns:a16="http://schemas.microsoft.com/office/drawing/2014/main" id="{F2EFB48D-8F29-6A02-3C07-9334BD121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180" y="2226475"/>
            <a:ext cx="1230086" cy="123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A21BA61-DE83-AF66-B78F-07037EC74E98}"/>
              </a:ext>
            </a:extLst>
          </p:cNvPr>
          <p:cNvSpPr txBox="1"/>
          <p:nvPr/>
        </p:nvSpPr>
        <p:spPr>
          <a:xfrm>
            <a:off x="7325462" y="2086418"/>
            <a:ext cx="3691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Nestlé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Infasource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: 6% 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 high </a:t>
            </a:r>
            <a:r>
              <a:rPr kumimoji="0" lang="fr-FR" sz="20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defense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plan </a:t>
            </a:r>
            <a:r>
              <a:rPr kumimoji="0" lang="fr-FR" sz="20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since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2020 to </a:t>
            </a:r>
            <a:r>
              <a:rPr kumimoji="0" lang="fr-FR" sz="20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refine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20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its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20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positioning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20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between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Infatrini &amp; Infatrini </a:t>
            </a:r>
            <a:r>
              <a:rPr kumimoji="0" lang="fr-FR" sz="20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Peptisorb</a:t>
            </a: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BB0996-15C6-397E-85BD-0C2A4FD05BBD}"/>
              </a:ext>
            </a:extLst>
          </p:cNvPr>
          <p:cNvSpPr txBox="1"/>
          <p:nvPr/>
        </p:nvSpPr>
        <p:spPr>
          <a:xfrm>
            <a:off x="3041649" y="1964355"/>
            <a:ext cx="21699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2023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94% 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2,8 M€ NS</a:t>
            </a: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0FB17DE-A3B3-9756-3E9F-A6DB8ADB92F0}"/>
              </a:ext>
            </a:extLst>
          </p:cNvPr>
          <p:cNvSpPr/>
          <p:nvPr/>
        </p:nvSpPr>
        <p:spPr>
          <a:xfrm rot="10800000">
            <a:off x="3671278" y="4495439"/>
            <a:ext cx="4517571" cy="500742"/>
          </a:xfrm>
          <a:prstGeom prst="triangle">
            <a:avLst/>
          </a:prstGeom>
          <a:solidFill>
            <a:srgbClr val="F1C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5B962D7-86AA-C87E-C219-110C8A659FB3}"/>
              </a:ext>
            </a:extLst>
          </p:cNvPr>
          <p:cNvSpPr txBox="1"/>
          <p:nvPr/>
        </p:nvSpPr>
        <p:spPr>
          <a:xfrm>
            <a:off x="686101" y="5142245"/>
            <a:ext cx="10345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BUSINESS OBJECTIVE WITH HMO RENOVATION =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Drive 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category</a:t>
            </a: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steady</a:t>
            </a: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growth</a:t>
            </a: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, 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supporting</a:t>
            </a: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infant malnutrition 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diagnosis</a:t>
            </a: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&amp; 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maintain</a:t>
            </a: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Infatrini 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undisputed</a:t>
            </a: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leadership</a:t>
            </a: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</a:t>
            </a: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60B9AB-668B-1AAC-2072-64EDECD02FBE}"/>
              </a:ext>
            </a:extLst>
          </p:cNvPr>
          <p:cNvSpPr txBox="1"/>
          <p:nvPr/>
        </p:nvSpPr>
        <p:spPr>
          <a:xfrm>
            <a:off x="3153831" y="4040076"/>
            <a:ext cx="5188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Market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growth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23 vs 22 = +4%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71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F7F31DD-AA85-F392-BE53-656A87B22901}"/>
              </a:ext>
            </a:extLst>
          </p:cNvPr>
          <p:cNvSpPr/>
          <p:nvPr/>
        </p:nvSpPr>
        <p:spPr>
          <a:xfrm>
            <a:off x="500711" y="1878896"/>
            <a:ext cx="6183118" cy="44371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F788B6-5C94-AC0D-3EED-6872F95DAE11}"/>
              </a:ext>
            </a:extLst>
          </p:cNvPr>
          <p:cNvSpPr txBox="1">
            <a:spLocks/>
          </p:cNvSpPr>
          <p:nvPr/>
        </p:nvSpPr>
        <p:spPr>
          <a:xfrm>
            <a:off x="324905" y="258637"/>
            <a:ext cx="11232091" cy="101499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RENOVATION LAUNCH PLAN: 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SHOWCASE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INFATRINI high expertise &amp; LEGACY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792CE09-F096-C222-02BF-C821867D6E2E}"/>
              </a:ext>
            </a:extLst>
          </p:cNvPr>
          <p:cNvGrpSpPr/>
          <p:nvPr/>
        </p:nvGrpSpPr>
        <p:grpSpPr>
          <a:xfrm>
            <a:off x="1921281" y="494647"/>
            <a:ext cx="2977696" cy="3369121"/>
            <a:chOff x="3991131" y="1665194"/>
            <a:chExt cx="3134973" cy="3547073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732A9F19-3C04-350D-B18A-1FDCDEFAF9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519" t="20170" r="17214" b="28349"/>
            <a:stretch/>
          </p:blipFill>
          <p:spPr>
            <a:xfrm>
              <a:off x="3991131" y="2156720"/>
              <a:ext cx="3055679" cy="3055547"/>
            </a:xfrm>
            <a:prstGeom prst="ellipse">
              <a:avLst/>
            </a:prstGeom>
          </p:spPr>
        </p:pic>
        <p:pic>
          <p:nvPicPr>
            <p:cNvPr id="9" name="Image 8" descr="Une image contenant texte, Bouteille en plastique, bouteille, Solvant&#10;&#10;Description générée automatiquement">
              <a:extLst>
                <a:ext uri="{FF2B5EF4-FFF2-40B4-BE49-F238E27FC236}">
                  <a16:creationId xmlns:a16="http://schemas.microsoft.com/office/drawing/2014/main" id="{619EB8E8-55F5-C7DD-7BC8-88472941C3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7" t="21289" r="17728" b="8409"/>
            <a:stretch/>
          </p:blipFill>
          <p:spPr>
            <a:xfrm>
              <a:off x="4348711" y="2397101"/>
              <a:ext cx="1362967" cy="240453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Image 9" descr="Une image contenant texte, bouteille, poudre&#10;&#10;Description générée automatiquement">
              <a:extLst>
                <a:ext uri="{FF2B5EF4-FFF2-40B4-BE49-F238E27FC236}">
                  <a16:creationId xmlns:a16="http://schemas.microsoft.com/office/drawing/2014/main" id="{AF09034E-8C2A-5A12-7B05-19FE74FAC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461" y="3395333"/>
              <a:ext cx="632015" cy="126403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Image 10" descr="Une image contenant texte, bouteille&#10;&#10;Description générée automatiquement">
              <a:extLst>
                <a:ext uri="{FF2B5EF4-FFF2-40B4-BE49-F238E27FC236}">
                  <a16:creationId xmlns:a16="http://schemas.microsoft.com/office/drawing/2014/main" id="{5599A104-FE3D-6177-04BE-3F205F45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1420" y="2930502"/>
              <a:ext cx="1024049" cy="204809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">
              <a:extLst>
                <a:ext uri="{FF2B5EF4-FFF2-40B4-BE49-F238E27FC236}">
                  <a16:creationId xmlns:a16="http://schemas.microsoft.com/office/drawing/2014/main" id="{C7C5B658-BE29-3A70-13CD-26C41D7D5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47118" y="2583023"/>
              <a:ext cx="628393" cy="628393"/>
            </a:xfrm>
            <a:prstGeom prst="rect">
              <a:avLst/>
            </a:prstGeom>
          </p:spPr>
        </p:pic>
        <p:pic>
          <p:nvPicPr>
            <p:cNvPr id="13" name="Image 12" descr="Une image contenant texte, Police, logo, Graphique&#10;&#10;Description générée automatiquement">
              <a:extLst>
                <a:ext uri="{FF2B5EF4-FFF2-40B4-BE49-F238E27FC236}">
                  <a16:creationId xmlns:a16="http://schemas.microsoft.com/office/drawing/2014/main" id="{63545F5A-1525-CEB2-4D52-09B1E46AA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9000" y="1665194"/>
              <a:ext cx="1377104" cy="1546222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DFEC6766-F314-8155-8E2B-BFB0211710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135" y="4114878"/>
            <a:ext cx="1253146" cy="17778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6A84533-2F09-4C15-4121-295D9F2419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00105">
            <a:off x="1380585" y="4165315"/>
            <a:ext cx="1253145" cy="17715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E476019-FE72-4E8B-D745-3172BF8FBC19}"/>
              </a:ext>
            </a:extLst>
          </p:cNvPr>
          <p:cNvSpPr txBox="1"/>
          <p:nvPr/>
        </p:nvSpPr>
        <p:spPr>
          <a:xfrm>
            <a:off x="2666309" y="4004423"/>
            <a:ext cx="40175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We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capitalized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on Global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campain</a:t>
            </a:r>
            <a:endParaRPr kumimoji="0" lang="fr-FR" sz="2000" b="1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K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ey messages 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Strong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legacy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,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years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 of expertise &amp; formula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improvements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 for infant care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Clinically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proven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efficacy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 &amp;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 pitchFamily="2" charset="0"/>
                <a:ea typeface="+mn-ea"/>
                <a:cs typeface="+mn-cs"/>
                <a:sym typeface="Wingdings" panose="05000000000000000000" pitchFamily="2" charset="2"/>
              </a:rPr>
              <a:t>tolerance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FEFAABD-A0B4-9FCA-048B-67197711DB20}"/>
              </a:ext>
            </a:extLst>
          </p:cNvPr>
          <p:cNvSpPr txBox="1"/>
          <p:nvPr/>
        </p:nvSpPr>
        <p:spPr>
          <a:xfrm>
            <a:off x="7254978" y="1782898"/>
            <a:ext cx="425847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ACTIVATION PLAN 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Sept 24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Internal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birthday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party animation at SN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field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force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seminary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Q4 2024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Field force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+ MCE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activat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FY 2025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MCE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campain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joint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with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NutriniDrinks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6DE3F3B6-7969-F312-0D65-FE7166F3D7C9}"/>
              </a:ext>
            </a:extLst>
          </p:cNvPr>
          <p:cNvSpPr/>
          <p:nvPr/>
        </p:nvSpPr>
        <p:spPr>
          <a:xfrm rot="5400000">
            <a:off x="4886101" y="3892745"/>
            <a:ext cx="4489897" cy="437316"/>
          </a:xfrm>
          <a:prstGeom prst="triangle">
            <a:avLst/>
          </a:prstGeom>
          <a:solidFill>
            <a:srgbClr val="F1C2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55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6A388A-D112-1659-846F-E0D513998F2A}"/>
              </a:ext>
            </a:extLst>
          </p:cNvPr>
          <p:cNvSpPr txBox="1">
            <a:spLocks/>
          </p:cNvSpPr>
          <p:nvPr/>
        </p:nvSpPr>
        <p:spPr>
          <a:xfrm>
            <a:off x="324905" y="258638"/>
            <a:ext cx="11232091" cy="7352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SEPT 24 : 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B</a:t>
            </a:r>
            <a:r>
              <a:rPr kumimoji="0" lang="fr-FR" sz="2800" b="0" i="0" u="none" strike="noStrike" kern="1200" cap="all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irthDay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party FOR INFATRINI at SN SALES FORCE SEMINAR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92DB6-7A02-6411-5D49-283201F1C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0" t="32504"/>
          <a:stretch/>
        </p:blipFill>
        <p:spPr bwMode="auto">
          <a:xfrm>
            <a:off x="413013" y="887693"/>
            <a:ext cx="5693929" cy="339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7A116BDA-748D-41BA-B8E2-E7C42BB35103" descr="IMG_1514.jpg">
            <a:extLst>
              <a:ext uri="{FF2B5EF4-FFF2-40B4-BE49-F238E27FC236}">
                <a16:creationId xmlns:a16="http://schemas.microsoft.com/office/drawing/2014/main" id="{FD5F7F1C-AE20-8EDB-CA14-9EB3FA8AC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" t="47045" r="5284" b="8212"/>
          <a:stretch/>
        </p:blipFill>
        <p:spPr bwMode="auto">
          <a:xfrm>
            <a:off x="2697638" y="4522838"/>
            <a:ext cx="3398362" cy="23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2ECE1A57-F898-4CED-B8BB-1AE1AEFED125" descr="IMG_7971.jpg">
            <a:extLst>
              <a:ext uri="{FF2B5EF4-FFF2-40B4-BE49-F238E27FC236}">
                <a16:creationId xmlns:a16="http://schemas.microsoft.com/office/drawing/2014/main" id="{60DF5B8F-9E8B-1EF1-D876-B98D9F6B09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7" t="8904" r="8197" b="4627"/>
          <a:stretch/>
        </p:blipFill>
        <p:spPr bwMode="auto">
          <a:xfrm>
            <a:off x="6442497" y="887693"/>
            <a:ext cx="4583889" cy="363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1FC0BBD4-4B8C-49EA-BDDB-FA60F1068BB1" descr="66e113cb-6488-49b7-9523-ddbf683bb1fe.JPG">
            <a:extLst>
              <a:ext uri="{FF2B5EF4-FFF2-40B4-BE49-F238E27FC236}">
                <a16:creationId xmlns:a16="http://schemas.microsoft.com/office/drawing/2014/main" id="{0143D947-2E81-B5EF-0ADA-4137872D4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40" b="7462"/>
          <a:stretch/>
        </p:blipFill>
        <p:spPr bwMode="auto">
          <a:xfrm rot="16200000">
            <a:off x="236318" y="4732235"/>
            <a:ext cx="2335161" cy="1916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65AC841-B69C-596D-AFB0-9389AC3F40F0}"/>
              </a:ext>
            </a:extLst>
          </p:cNvPr>
          <p:cNvGrpSpPr/>
          <p:nvPr/>
        </p:nvGrpSpPr>
        <p:grpSpPr>
          <a:xfrm>
            <a:off x="8648699" y="4522838"/>
            <a:ext cx="1971472" cy="2230626"/>
            <a:chOff x="3991131" y="1665194"/>
            <a:chExt cx="3134973" cy="3547073"/>
          </a:xfrm>
        </p:grpSpPr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8B43E442-E635-97E5-70D8-3EC910F48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519" t="20170" r="17214" b="28349"/>
            <a:stretch/>
          </p:blipFill>
          <p:spPr>
            <a:xfrm>
              <a:off x="3991131" y="2156720"/>
              <a:ext cx="3055679" cy="3055547"/>
            </a:xfrm>
            <a:prstGeom prst="ellipse">
              <a:avLst/>
            </a:prstGeom>
          </p:spPr>
        </p:pic>
        <p:pic>
          <p:nvPicPr>
            <p:cNvPr id="16" name="Image 15" descr="Une image contenant texte, Bouteille en plastique, bouteille, Solvant&#10;&#10;Description générée automatiquement">
              <a:extLst>
                <a:ext uri="{FF2B5EF4-FFF2-40B4-BE49-F238E27FC236}">
                  <a16:creationId xmlns:a16="http://schemas.microsoft.com/office/drawing/2014/main" id="{8C476BD6-2062-3BD1-E0CE-7DCE286E66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7" t="21289" r="17728" b="8409"/>
            <a:stretch/>
          </p:blipFill>
          <p:spPr>
            <a:xfrm>
              <a:off x="4348711" y="2397101"/>
              <a:ext cx="1362967" cy="240453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Image 16" descr="Une image contenant texte, bouteille, poudre&#10;&#10;Description générée automatiquement">
              <a:extLst>
                <a:ext uri="{FF2B5EF4-FFF2-40B4-BE49-F238E27FC236}">
                  <a16:creationId xmlns:a16="http://schemas.microsoft.com/office/drawing/2014/main" id="{AE1220F9-6585-1121-9164-7D533D97A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461" y="3395333"/>
              <a:ext cx="632015" cy="126403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Image 17" descr="Une image contenant texte, bouteille&#10;&#10;Description générée automatiquement">
              <a:extLst>
                <a:ext uri="{FF2B5EF4-FFF2-40B4-BE49-F238E27FC236}">
                  <a16:creationId xmlns:a16="http://schemas.microsoft.com/office/drawing/2014/main" id="{CC94EB5C-1FAF-1195-8FFA-5E5FD5A8E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1420" y="2930502"/>
              <a:ext cx="1024049" cy="204809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Picture 1">
              <a:extLst>
                <a:ext uri="{FF2B5EF4-FFF2-40B4-BE49-F238E27FC236}">
                  <a16:creationId xmlns:a16="http://schemas.microsoft.com/office/drawing/2014/main" id="{03A4D259-65AF-E0A8-ED48-F5D237C45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47118" y="2583023"/>
              <a:ext cx="628393" cy="628393"/>
            </a:xfrm>
            <a:prstGeom prst="rect">
              <a:avLst/>
            </a:prstGeom>
          </p:spPr>
        </p:pic>
        <p:pic>
          <p:nvPicPr>
            <p:cNvPr id="20" name="Image 19" descr="Une image contenant texte, Police, logo, Graphique&#10;&#10;Description générée automatiquement">
              <a:extLst>
                <a:ext uri="{FF2B5EF4-FFF2-40B4-BE49-F238E27FC236}">
                  <a16:creationId xmlns:a16="http://schemas.microsoft.com/office/drawing/2014/main" id="{1D00793E-A32D-DD81-370A-1C43935EB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9000" y="1665194"/>
              <a:ext cx="1377104" cy="1546222"/>
            </a:xfrm>
            <a:prstGeom prst="rect">
              <a:avLst/>
            </a:prstGeom>
          </p:spPr>
        </p:pic>
      </p:grpSp>
      <p:pic>
        <p:nvPicPr>
          <p:cNvPr id="24" name="Image 23" descr="Une image contenant habits, personne, Visage humain, sourire&#10;&#10;Description générée automatiquement">
            <a:extLst>
              <a:ext uri="{FF2B5EF4-FFF2-40B4-BE49-F238E27FC236}">
                <a16:creationId xmlns:a16="http://schemas.microsoft.com/office/drawing/2014/main" id="{ADA0F925-BB70-6856-E3B1-6BF861840B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497" y="4762961"/>
            <a:ext cx="1571280" cy="209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342504-7925-F0E2-DA1A-0768DFFF2759}"/>
              </a:ext>
            </a:extLst>
          </p:cNvPr>
          <p:cNvSpPr txBox="1">
            <a:spLocks/>
          </p:cNvSpPr>
          <p:nvPr/>
        </p:nvSpPr>
        <p:spPr>
          <a:xfrm>
            <a:off x="324905" y="258638"/>
            <a:ext cx="11232091" cy="7352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Q4 24 : 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RELAUNCH CAMPAIN FOR INFATRINI + 2 ’FL HMO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D01F2C9-6171-41C8-B7CA-0E7F6C3F6829}"/>
              </a:ext>
            </a:extLst>
          </p:cNvPr>
          <p:cNvCxnSpPr>
            <a:cxnSpLocks/>
          </p:cNvCxnSpPr>
          <p:nvPr/>
        </p:nvCxnSpPr>
        <p:spPr>
          <a:xfrm>
            <a:off x="4192837" y="1984260"/>
            <a:ext cx="652614" cy="656258"/>
          </a:xfrm>
          <a:prstGeom prst="line">
            <a:avLst/>
          </a:prstGeom>
          <a:ln w="28575">
            <a:solidFill>
              <a:srgbClr val="FAC9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99BA334-1EEE-17EE-5664-E666DDE665BD}"/>
              </a:ext>
            </a:extLst>
          </p:cNvPr>
          <p:cNvCxnSpPr>
            <a:cxnSpLocks/>
          </p:cNvCxnSpPr>
          <p:nvPr/>
        </p:nvCxnSpPr>
        <p:spPr>
          <a:xfrm>
            <a:off x="3567538" y="1984260"/>
            <a:ext cx="625299" cy="0"/>
          </a:xfrm>
          <a:prstGeom prst="line">
            <a:avLst/>
          </a:prstGeom>
          <a:ln w="28575">
            <a:solidFill>
              <a:srgbClr val="FAC9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62CF65A-CA5C-EB69-2F30-3986CD99EF37}"/>
              </a:ext>
            </a:extLst>
          </p:cNvPr>
          <p:cNvSpPr/>
          <p:nvPr/>
        </p:nvSpPr>
        <p:spPr>
          <a:xfrm>
            <a:off x="1059173" y="1734920"/>
            <a:ext cx="2527947" cy="547326"/>
          </a:xfrm>
          <a:prstGeom prst="rect">
            <a:avLst/>
          </a:prstGeom>
          <a:solidFill>
            <a:srgbClr val="F7E1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45720" rIns="91440" bIns="45720" rtlCol="0" anchor="ctr"/>
          <a:lstStyle/>
          <a:p>
            <a:pPr marL="0" marR="0" lvl="0" indent="0" algn="l" defTabSz="1078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72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endParaRPr kumimoji="0" lang="nl-NL" sz="4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Oswald SemiBold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A4FACA3-E22D-6DF0-3D54-3B3B5F651DAD}"/>
              </a:ext>
            </a:extLst>
          </p:cNvPr>
          <p:cNvSpPr txBox="1"/>
          <p:nvPr/>
        </p:nvSpPr>
        <p:spPr>
          <a:xfrm>
            <a:off x="1170507" y="1734920"/>
            <a:ext cx="2169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SALESFORCE TOOLS FOR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HCPs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VISITS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7D02972-EE51-61BD-0692-F9E1FE7B8F8A}"/>
              </a:ext>
            </a:extLst>
          </p:cNvPr>
          <p:cNvSpPr/>
          <p:nvPr/>
        </p:nvSpPr>
        <p:spPr>
          <a:xfrm>
            <a:off x="3468521" y="1897822"/>
            <a:ext cx="229497" cy="229497"/>
          </a:xfrm>
          <a:prstGeom prst="ellipse">
            <a:avLst/>
          </a:prstGeom>
          <a:solidFill>
            <a:srgbClr val="AB6691"/>
          </a:solidFill>
          <a:ln w="38100">
            <a:solidFill>
              <a:srgbClr val="FAC9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6EBBEFD-B466-7B32-2C68-AC8E2010B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56" y="2802304"/>
            <a:ext cx="2216391" cy="16547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EC7A7F8-4BCD-1BCF-C09A-F156EB690E91}"/>
              </a:ext>
            </a:extLst>
          </p:cNvPr>
          <p:cNvSpPr/>
          <p:nvPr/>
        </p:nvSpPr>
        <p:spPr>
          <a:xfrm>
            <a:off x="324905" y="6434270"/>
            <a:ext cx="2211883" cy="3651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63D6172-91BA-A50E-04A8-3F27F425D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69" y="4738823"/>
            <a:ext cx="1023797" cy="14513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B70CDF5-1FA5-4035-4B67-A4BF62362492}"/>
              </a:ext>
            </a:extLst>
          </p:cNvPr>
          <p:cNvSpPr txBox="1"/>
          <p:nvPr/>
        </p:nvSpPr>
        <p:spPr>
          <a:xfrm>
            <a:off x="599398" y="2467846"/>
            <a:ext cx="1987134" cy="2769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eDetailer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F1A6012-E7E8-7CB9-4BA0-55E550755028}"/>
              </a:ext>
            </a:extLst>
          </p:cNvPr>
          <p:cNvSpPr txBox="1"/>
          <p:nvPr/>
        </p:nvSpPr>
        <p:spPr>
          <a:xfrm rot="1107087">
            <a:off x="2383885" y="6330506"/>
            <a:ext cx="1058496" cy="2769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Leaflet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F104AED-1EF4-C964-9177-DB9819831565}"/>
              </a:ext>
            </a:extLst>
          </p:cNvPr>
          <p:cNvSpPr txBox="1"/>
          <p:nvPr/>
        </p:nvSpPr>
        <p:spPr>
          <a:xfrm>
            <a:off x="0" y="6220757"/>
            <a:ext cx="2051631" cy="46166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Booklet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of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evidence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(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updated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with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Delsoglio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study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)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FC1B32C-A631-0EFA-B393-FB41D35B958D}"/>
              </a:ext>
            </a:extLst>
          </p:cNvPr>
          <p:cNvCxnSpPr>
            <a:cxnSpLocks/>
          </p:cNvCxnSpPr>
          <p:nvPr/>
        </p:nvCxnSpPr>
        <p:spPr>
          <a:xfrm flipH="1">
            <a:off x="6688940" y="1997163"/>
            <a:ext cx="1008540" cy="1632518"/>
          </a:xfrm>
          <a:prstGeom prst="line">
            <a:avLst/>
          </a:prstGeom>
          <a:ln w="28575">
            <a:solidFill>
              <a:srgbClr val="FAC9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58E956C-F7FA-D7DD-3DDF-B5360E83B442}"/>
              </a:ext>
            </a:extLst>
          </p:cNvPr>
          <p:cNvCxnSpPr>
            <a:cxnSpLocks/>
          </p:cNvCxnSpPr>
          <p:nvPr/>
        </p:nvCxnSpPr>
        <p:spPr>
          <a:xfrm>
            <a:off x="7687648" y="1997478"/>
            <a:ext cx="874200" cy="0"/>
          </a:xfrm>
          <a:prstGeom prst="line">
            <a:avLst/>
          </a:prstGeom>
          <a:ln w="28575">
            <a:solidFill>
              <a:srgbClr val="FAC9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BE7981B5-1086-0502-0F65-45F50AE37A61}"/>
              </a:ext>
            </a:extLst>
          </p:cNvPr>
          <p:cNvSpPr/>
          <p:nvPr/>
        </p:nvSpPr>
        <p:spPr>
          <a:xfrm>
            <a:off x="8223547" y="1812642"/>
            <a:ext cx="2527947" cy="547326"/>
          </a:xfrm>
          <a:prstGeom prst="rect">
            <a:avLst/>
          </a:prstGeom>
          <a:solidFill>
            <a:srgbClr val="F7E1E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45720" rIns="91440" bIns="45720" rtlCol="0" anchor="ctr"/>
          <a:lstStyle/>
          <a:p>
            <a:pPr marL="0" marR="0" lvl="0" indent="0" algn="l" defTabSz="1078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72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endParaRPr kumimoji="0" lang="nl-NL" sz="4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Oswald SemiBold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DBF845-985D-3C55-8E35-AEF65A4CFC79}"/>
              </a:ext>
            </a:extLst>
          </p:cNvPr>
          <p:cNvSpPr txBox="1"/>
          <p:nvPr/>
        </p:nvSpPr>
        <p:spPr>
          <a:xfrm>
            <a:off x="8335735" y="1812642"/>
            <a:ext cx="2397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MCE ACTIVATION WITH PAID MEDIA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4C9C8EF5-78D8-2757-83D9-71EEC9E3539C}"/>
              </a:ext>
            </a:extLst>
          </p:cNvPr>
          <p:cNvSpPr/>
          <p:nvPr/>
        </p:nvSpPr>
        <p:spPr>
          <a:xfrm>
            <a:off x="8107021" y="1888979"/>
            <a:ext cx="229497" cy="229497"/>
          </a:xfrm>
          <a:prstGeom prst="ellipse">
            <a:avLst/>
          </a:prstGeom>
          <a:solidFill>
            <a:srgbClr val="AB6691"/>
          </a:solidFill>
          <a:ln w="38100">
            <a:solidFill>
              <a:srgbClr val="FAC9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D154941-3185-C564-C43F-75D85A1C607A}"/>
              </a:ext>
            </a:extLst>
          </p:cNvPr>
          <p:cNvGrpSpPr/>
          <p:nvPr/>
        </p:nvGrpSpPr>
        <p:grpSpPr>
          <a:xfrm>
            <a:off x="3991131" y="1489616"/>
            <a:ext cx="3134973" cy="3547073"/>
            <a:chOff x="3991131" y="1665194"/>
            <a:chExt cx="3134973" cy="3547073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C0FD699E-F0D3-81A7-3176-21FE4E3CF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519" t="20170" r="17214" b="28349"/>
            <a:stretch/>
          </p:blipFill>
          <p:spPr>
            <a:xfrm>
              <a:off x="3991131" y="2156720"/>
              <a:ext cx="3055679" cy="3055547"/>
            </a:xfrm>
            <a:prstGeom prst="ellipse">
              <a:avLst/>
            </a:prstGeom>
          </p:spPr>
        </p:pic>
        <p:pic>
          <p:nvPicPr>
            <p:cNvPr id="7" name="Image 6" descr="Une image contenant texte, Bouteille en plastique, bouteille, Solvant&#10;&#10;Description générée automatiquement">
              <a:extLst>
                <a:ext uri="{FF2B5EF4-FFF2-40B4-BE49-F238E27FC236}">
                  <a16:creationId xmlns:a16="http://schemas.microsoft.com/office/drawing/2014/main" id="{D43D779D-34CE-C153-9996-A86985E306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7" t="21289" r="17728" b="8409"/>
            <a:stretch/>
          </p:blipFill>
          <p:spPr>
            <a:xfrm>
              <a:off x="4348711" y="2397101"/>
              <a:ext cx="1362967" cy="240453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 descr="Une image contenant texte, bouteille, poudre&#10;&#10;Description générée automatiquement">
              <a:extLst>
                <a:ext uri="{FF2B5EF4-FFF2-40B4-BE49-F238E27FC236}">
                  <a16:creationId xmlns:a16="http://schemas.microsoft.com/office/drawing/2014/main" id="{4A01E352-CC75-C747-97A5-D560F6AB3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461" y="3395333"/>
              <a:ext cx="632015" cy="126403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 descr="Une image contenant texte, bouteille&#10;&#10;Description générée automatiquement">
              <a:extLst>
                <a:ext uri="{FF2B5EF4-FFF2-40B4-BE49-F238E27FC236}">
                  <a16:creationId xmlns:a16="http://schemas.microsoft.com/office/drawing/2014/main" id="{4A8DE388-AC2C-7D8D-0690-1F9F84357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1420" y="2930502"/>
              <a:ext cx="1024049" cy="204809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Picture 1">
              <a:extLst>
                <a:ext uri="{FF2B5EF4-FFF2-40B4-BE49-F238E27FC236}">
                  <a16:creationId xmlns:a16="http://schemas.microsoft.com/office/drawing/2014/main" id="{2EC7D9E6-8FFE-E6CA-E35B-D66023923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47118" y="2583023"/>
              <a:ext cx="628393" cy="628393"/>
            </a:xfrm>
            <a:prstGeom prst="rect">
              <a:avLst/>
            </a:prstGeom>
          </p:spPr>
        </p:pic>
        <p:pic>
          <p:nvPicPr>
            <p:cNvPr id="11" name="Image 10" descr="Une image contenant texte, Police, logo, Graphique&#10;&#10;Description générée automatiquement">
              <a:extLst>
                <a:ext uri="{FF2B5EF4-FFF2-40B4-BE49-F238E27FC236}">
                  <a16:creationId xmlns:a16="http://schemas.microsoft.com/office/drawing/2014/main" id="{007B0AA8-99F2-B39A-0A2A-DEA828B1D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9000" y="1665194"/>
              <a:ext cx="1377104" cy="1546222"/>
            </a:xfrm>
            <a:prstGeom prst="rect">
              <a:avLst/>
            </a:prstGeom>
          </p:spPr>
        </p:pic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CFB6EC33-099D-5D33-2303-892EAB3A453E}"/>
              </a:ext>
            </a:extLst>
          </p:cNvPr>
          <p:cNvSpPr txBox="1"/>
          <p:nvPr/>
        </p:nvSpPr>
        <p:spPr>
          <a:xfrm>
            <a:off x="324905" y="748028"/>
            <a:ext cx="11133137" cy="36933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Targets</a:t>
            </a: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: </a:t>
            </a:r>
            <a:r>
              <a:rPr kumimoji="0" lang="fr-FR" sz="1800" b="0" i="0" u="none" strike="noStrike" kern="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Paediatricians</a:t>
            </a: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(Community + Hospital) &amp; </a:t>
            </a:r>
            <a:r>
              <a:rPr kumimoji="0" lang="fr-FR" sz="1800" b="0" i="0" u="none" strike="noStrike" kern="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dieticians</a:t>
            </a: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(Hospital)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1C2859"/>
              </a:solidFill>
              <a:effectLst/>
              <a:uLnTx/>
              <a:uFillTx/>
              <a:latin typeface="Oswald Light"/>
              <a:ea typeface="+mn-ea"/>
              <a:cs typeface="+mn-cs"/>
              <a:sym typeface="Wingdings" panose="05000000000000000000" pitchFamily="2" charset="2"/>
            </a:endParaRPr>
          </a:p>
        </p:txBody>
      </p:sp>
      <p:pic>
        <p:nvPicPr>
          <p:cNvPr id="36" name="Image 35" descr="Une image contenant texte, capture d’écran, soins de santé&#10;&#10;Description générée automatiquement">
            <a:extLst>
              <a:ext uri="{FF2B5EF4-FFF2-40B4-BE49-F238E27FC236}">
                <a16:creationId xmlns:a16="http://schemas.microsoft.com/office/drawing/2014/main" id="{B7A80150-A5EB-6353-764F-06B5912621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263" y="3317088"/>
            <a:ext cx="1916775" cy="11500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82F9842B-17DF-B2AD-113A-449D14625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3558" y="2999297"/>
            <a:ext cx="1359627" cy="33066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68F530CF-EE7B-3E91-EE9C-6EAE0F15C694}"/>
              </a:ext>
            </a:extLst>
          </p:cNvPr>
          <p:cNvSpPr txBox="1"/>
          <p:nvPr/>
        </p:nvSpPr>
        <p:spPr>
          <a:xfrm>
            <a:off x="9748651" y="2898563"/>
            <a:ext cx="1039069" cy="276006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Web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banners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B37D92"/>
              </a:solidFill>
              <a:effectLst/>
              <a:uLnTx/>
              <a:uFillTx/>
              <a:latin typeface="Oswald SemiBold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46443C1-43B9-C34F-74FC-95E23E9CBF10}"/>
              </a:ext>
            </a:extLst>
          </p:cNvPr>
          <p:cNvSpPr txBox="1"/>
          <p:nvPr/>
        </p:nvSpPr>
        <p:spPr>
          <a:xfrm>
            <a:off x="7896700" y="2614348"/>
            <a:ext cx="1316478" cy="2769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HCPs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newsletter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D6728D4-B9E8-848B-591A-F5E85C0BC8C9}"/>
              </a:ext>
            </a:extLst>
          </p:cNvPr>
          <p:cNvSpPr txBox="1"/>
          <p:nvPr/>
        </p:nvSpPr>
        <p:spPr>
          <a:xfrm>
            <a:off x="4579140" y="5263959"/>
            <a:ext cx="1396626" cy="46166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Salesforce CRM emailing</a:t>
            </a:r>
          </a:p>
        </p:txBody>
      </p:sp>
      <p:pic>
        <p:nvPicPr>
          <p:cNvPr id="42" name="Picture 16" descr="Email marketing - Free marketing icons">
            <a:extLst>
              <a:ext uri="{FF2B5EF4-FFF2-40B4-BE49-F238E27FC236}">
                <a16:creationId xmlns:a16="http://schemas.microsoft.com/office/drawing/2014/main" id="{74C42000-B278-0B95-4351-412F878DF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042" y="5725624"/>
            <a:ext cx="517706" cy="51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8" descr="Pitcher Home">
            <a:extLst>
              <a:ext uri="{FF2B5EF4-FFF2-40B4-BE49-F238E27FC236}">
                <a16:creationId xmlns:a16="http://schemas.microsoft.com/office/drawing/2014/main" id="{E812CE6C-E2C1-E504-F69E-281BBB772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221" y="6218762"/>
            <a:ext cx="663533" cy="14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271BBA59-C115-9C0F-E688-C8BBFAAAF72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19757"/>
          <a:stretch/>
        </p:blipFill>
        <p:spPr>
          <a:xfrm>
            <a:off x="5928639" y="5015609"/>
            <a:ext cx="925724" cy="16323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DD9E17-3FA2-DEEC-4F2F-FDC2661C05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903922">
            <a:off x="2640607" y="4381224"/>
            <a:ext cx="1362461" cy="19509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2" descr="A propos de VIDAL France">
            <a:extLst>
              <a:ext uri="{FF2B5EF4-FFF2-40B4-BE49-F238E27FC236}">
                <a16:creationId xmlns:a16="http://schemas.microsoft.com/office/drawing/2014/main" id="{11828E6B-F65D-985C-1DA0-3A5E8E660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531" y="5325275"/>
            <a:ext cx="594260" cy="69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 descr="Médecine &amp; enfance | N° 7 septembre 2011">
            <a:extLst>
              <a:ext uri="{FF2B5EF4-FFF2-40B4-BE49-F238E27FC236}">
                <a16:creationId xmlns:a16="http://schemas.microsoft.com/office/drawing/2014/main" id="{807DA977-7888-6BBE-553D-668DF233D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08"/>
          <a:stretch/>
        </p:blipFill>
        <p:spPr bwMode="auto">
          <a:xfrm>
            <a:off x="10322052" y="5446873"/>
            <a:ext cx="968367" cy="41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Réalités Pédiatriques">
            <a:extLst>
              <a:ext uri="{FF2B5EF4-FFF2-40B4-BE49-F238E27FC236}">
                <a16:creationId xmlns:a16="http://schemas.microsoft.com/office/drawing/2014/main" id="{1A56417F-6B0C-F4BB-C6AC-6E7D488D6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352" y="4759735"/>
            <a:ext cx="1102395" cy="41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89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5F1C6B-894C-B46C-9732-7F92FE66C3CE}"/>
              </a:ext>
            </a:extLst>
          </p:cNvPr>
          <p:cNvSpPr txBox="1">
            <a:spLocks/>
          </p:cNvSpPr>
          <p:nvPr/>
        </p:nvSpPr>
        <p:spPr>
          <a:xfrm>
            <a:off x="324905" y="258638"/>
            <a:ext cx="11232091" cy="7352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FY 25 : 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ONS PEADS MCE CAMPAIN FOCUS ON AWARENESS &amp; CONSIDERATION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B6E9A9-3E5F-7B83-77DD-03970EDF465D}"/>
              </a:ext>
            </a:extLst>
          </p:cNvPr>
          <p:cNvSpPr txBox="1"/>
          <p:nvPr/>
        </p:nvSpPr>
        <p:spPr>
          <a:xfrm>
            <a:off x="324906" y="748028"/>
            <a:ext cx="3887866" cy="369332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Targets</a:t>
            </a: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: </a:t>
            </a:r>
            <a:r>
              <a:rPr kumimoji="0" lang="fr-FR" sz="1800" b="0" i="0" u="none" strike="noStrike" kern="0" cap="none" spc="0" normalizeH="0" baseline="0" noProof="0" err="1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Paediatricians</a:t>
            </a:r>
            <a:r>
              <a: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1C2859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(Community)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1C2859"/>
              </a:solidFill>
              <a:effectLst/>
              <a:uLnTx/>
              <a:uFillTx/>
              <a:latin typeface="Oswald Light"/>
              <a:ea typeface="+mn-ea"/>
              <a:cs typeface="+mn-cs"/>
              <a:sym typeface="Wingdings" panose="05000000000000000000" pitchFamily="2" charset="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823539E-7BD3-6B6D-8B3C-CE0C45FC55DF}"/>
              </a:ext>
            </a:extLst>
          </p:cNvPr>
          <p:cNvGrpSpPr/>
          <p:nvPr/>
        </p:nvGrpSpPr>
        <p:grpSpPr>
          <a:xfrm>
            <a:off x="1453119" y="1446768"/>
            <a:ext cx="4123859" cy="4776922"/>
            <a:chOff x="208656" y="2173211"/>
            <a:chExt cx="2132858" cy="2470622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74B431C-DD19-1EC5-06F2-8DB09BE3E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8656" y="4093040"/>
              <a:ext cx="2132857" cy="55079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82AC0AF-A583-4E37-0B90-E7FD11AD8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1829" y="2173211"/>
              <a:ext cx="750621" cy="146438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1DE5B23-D4D3-14C9-0ACF-BF36B6EDC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3974" y="2424326"/>
              <a:ext cx="1237876" cy="104722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E565A6F-A88A-AA5B-694C-115F78DF9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0582" y="3738672"/>
              <a:ext cx="2100932" cy="257571"/>
            </a:xfrm>
            <a:prstGeom prst="rect">
              <a:avLst/>
            </a:prstGeom>
          </p:spPr>
        </p:pic>
      </p:grpSp>
      <p:pic>
        <p:nvPicPr>
          <p:cNvPr id="19" name="Enregistrement de l'écran 2025-08-22 101503">
            <a:hlinkClick r:id="" action="ppaction://media"/>
            <a:extLst>
              <a:ext uri="{FF2B5EF4-FFF2-40B4-BE49-F238E27FC236}">
                <a16:creationId xmlns:a16="http://schemas.microsoft.com/office/drawing/2014/main" id="{CE57A172-DF7C-FE23-F1D2-D1161EF0AF7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4" end="545.3124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74304" y="1322895"/>
            <a:ext cx="1497418" cy="2988210"/>
          </a:xfrm>
          <a:prstGeom prst="rect">
            <a:avLst/>
          </a:prstGeom>
        </p:spPr>
      </p:pic>
      <p:pic>
        <p:nvPicPr>
          <p:cNvPr id="20" name="Enregistrement de l'écran 2025-08-22 102049">
            <a:hlinkClick r:id="" action="ppaction://media"/>
            <a:extLst>
              <a:ext uri="{FF2B5EF4-FFF2-40B4-BE49-F238E27FC236}">
                <a16:creationId xmlns:a16="http://schemas.microsoft.com/office/drawing/2014/main" id="{637B6B5A-A29C-C9D4-EC92-7F18E633B60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523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66099" y="1306739"/>
            <a:ext cx="1497418" cy="2994836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64081E6E-81DE-7D06-8606-96FB7B2C9D0B}"/>
              </a:ext>
            </a:extLst>
          </p:cNvPr>
          <p:cNvGrpSpPr/>
          <p:nvPr/>
        </p:nvGrpSpPr>
        <p:grpSpPr>
          <a:xfrm>
            <a:off x="6343239" y="4614410"/>
            <a:ext cx="4062130" cy="1593168"/>
            <a:chOff x="446291" y="1495023"/>
            <a:chExt cx="10306310" cy="4042135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991D796-3772-131B-E995-F0703009B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291" y="4907444"/>
              <a:ext cx="5093677" cy="629713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969DB85-D0E1-63AF-1727-3D84BE8C4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8924" y="4907445"/>
              <a:ext cx="5093677" cy="629713"/>
            </a:xfrm>
            <a:prstGeom prst="rect">
              <a:avLst/>
            </a:prstGeom>
          </p:spPr>
        </p:pic>
        <p:pic>
          <p:nvPicPr>
            <p:cNvPr id="23" name="Image 22" descr="Une image contenant texte, Visage humain, capture d’écran, intérieur&#10;&#10;Le contenu généré par l’IA peut être incorrect.">
              <a:extLst>
                <a:ext uri="{FF2B5EF4-FFF2-40B4-BE49-F238E27FC236}">
                  <a16:creationId xmlns:a16="http://schemas.microsoft.com/office/drawing/2014/main" id="{9EA5885B-3715-B0E2-45CD-901DAAF6E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292" y="1495023"/>
              <a:ext cx="5093677" cy="3056206"/>
            </a:xfrm>
            <a:prstGeom prst="rect">
              <a:avLst/>
            </a:prstGeom>
          </p:spPr>
        </p:pic>
        <p:pic>
          <p:nvPicPr>
            <p:cNvPr id="24" name="Image 23" descr="Une image contenant texte, capture d’écran, Police, affiche&#10;&#10;Le contenu généré par l’IA peut être incorrect.">
              <a:extLst>
                <a:ext uri="{FF2B5EF4-FFF2-40B4-BE49-F238E27FC236}">
                  <a16:creationId xmlns:a16="http://schemas.microsoft.com/office/drawing/2014/main" id="{6D2C824C-D62E-9041-C5E8-61DD10186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8924" y="1495023"/>
              <a:ext cx="5093677" cy="30562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576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47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F097B-C1C2-01EA-789C-6D1690FC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D6D8E44-242E-D382-36F0-51FFA4E8986B}"/>
              </a:ext>
            </a:extLst>
          </p:cNvPr>
          <p:cNvSpPr/>
          <p:nvPr/>
        </p:nvSpPr>
        <p:spPr>
          <a:xfrm>
            <a:off x="549766" y="1823342"/>
            <a:ext cx="6110969" cy="4359743"/>
          </a:xfrm>
          <a:prstGeom prst="rect">
            <a:avLst/>
          </a:prstGeom>
          <a:solidFill>
            <a:srgbClr val="B37D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DCD6C0-FE81-BD1E-F0FD-B40C1A72DC0C}"/>
              </a:ext>
            </a:extLst>
          </p:cNvPr>
          <p:cNvSpPr txBox="1">
            <a:spLocks/>
          </p:cNvSpPr>
          <p:nvPr/>
        </p:nvSpPr>
        <p:spPr>
          <a:xfrm>
            <a:off x="324905" y="258637"/>
            <a:ext cx="11542190" cy="101499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2025 ACTUAL SITUATION : 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WE SUCEED TO MAINTAIN OUR MS &amp; DRIVE GROWTH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800" b="0" i="0" u="none" strike="noStrike" kern="1200" cap="all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Thanks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to halo </a:t>
            </a:r>
            <a:r>
              <a:rPr kumimoji="0" lang="fr-FR" sz="2800" b="0" i="0" u="none" strike="noStrike" kern="1200" cap="all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effect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of </a:t>
            </a:r>
            <a:r>
              <a:rPr kumimoji="0" lang="fr-FR" sz="2800" b="0" i="0" u="none" strike="noStrike" kern="1200" cap="all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NutriniDrink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all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Rx</a:t>
            </a:r>
            <a:r>
              <a:rPr kumimoji="0" lang="fr-FR" sz="2800" b="0" i="0" u="none" strike="noStrike" kern="1200" cap="all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 on 2024 and HMO activation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00CF371-BE04-781D-341D-68E9910750DB}"/>
              </a:ext>
            </a:extLst>
          </p:cNvPr>
          <p:cNvGrpSpPr/>
          <p:nvPr/>
        </p:nvGrpSpPr>
        <p:grpSpPr>
          <a:xfrm>
            <a:off x="0" y="2099110"/>
            <a:ext cx="2490942" cy="3029241"/>
            <a:chOff x="4348711" y="2397101"/>
            <a:chExt cx="2122765" cy="2581499"/>
          </a:xfrm>
        </p:grpSpPr>
        <p:pic>
          <p:nvPicPr>
            <p:cNvPr id="7" name="Image 6" descr="Une image contenant texte, Bouteille en plastique, bouteille, Solvant&#10;&#10;Description générée automatiquement">
              <a:extLst>
                <a:ext uri="{FF2B5EF4-FFF2-40B4-BE49-F238E27FC236}">
                  <a16:creationId xmlns:a16="http://schemas.microsoft.com/office/drawing/2014/main" id="{41BFA459-E1CB-B5AC-1F2D-D6E9D8DC78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7" t="21289" r="17728" b="8409"/>
            <a:stretch/>
          </p:blipFill>
          <p:spPr>
            <a:xfrm>
              <a:off x="4348711" y="2397101"/>
              <a:ext cx="1362967" cy="240453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 7" descr="Une image contenant texte, bouteille, poudre&#10;&#10;Description générée automatiquement">
              <a:extLst>
                <a:ext uri="{FF2B5EF4-FFF2-40B4-BE49-F238E27FC236}">
                  <a16:creationId xmlns:a16="http://schemas.microsoft.com/office/drawing/2014/main" id="{D5341FC3-7B2F-77D6-57D8-6D43876D7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461" y="3395333"/>
              <a:ext cx="632015" cy="126403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 descr="Une image contenant texte, bouteille&#10;&#10;Description générée automatiquement">
              <a:extLst>
                <a:ext uri="{FF2B5EF4-FFF2-40B4-BE49-F238E27FC236}">
                  <a16:creationId xmlns:a16="http://schemas.microsoft.com/office/drawing/2014/main" id="{FEF7E765-9231-6311-FA30-82010D03D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1420" y="2930502"/>
              <a:ext cx="1024049" cy="204809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A3F183A2-2819-3431-97C2-DBBA971EEE07}"/>
              </a:ext>
            </a:extLst>
          </p:cNvPr>
          <p:cNvSpPr txBox="1"/>
          <p:nvPr/>
        </p:nvSpPr>
        <p:spPr>
          <a:xfrm>
            <a:off x="2539928" y="2033852"/>
            <a:ext cx="4218779" cy="37240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2024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94% MS</a:t>
            </a:r>
            <a:endParaRPr lang="fr-FR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3,5 M€ NS (</a:t>
            </a: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+28% </a:t>
            </a: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vs </a:t>
            </a:r>
            <a:r>
              <a:rPr lang="fr-FR" sz="3200">
                <a:solidFill>
                  <a:srgbClr val="FFFFFF"/>
                </a:solidFill>
                <a:latin typeface="Oswald SemiBold"/>
              </a:rPr>
              <a:t>23</a:t>
            </a: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YTD 2025 :</a:t>
            </a:r>
            <a:endParaRPr lang="fr-F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94% MS</a:t>
            </a:r>
            <a:endParaRPr lang="fr-FR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2,5 M€ NS (</a:t>
            </a: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+7% </a:t>
            </a:r>
            <a:r>
              <a:rPr kumimoji="0" lang="fr-FR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vs 24)</a:t>
            </a:r>
            <a:endParaRPr lang="fr-FR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SemiBold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D757B9-9852-AEDC-F8B5-E954AE7FBF29}"/>
              </a:ext>
            </a:extLst>
          </p:cNvPr>
          <p:cNvSpPr txBox="1"/>
          <p:nvPr/>
        </p:nvSpPr>
        <p:spPr>
          <a:xfrm>
            <a:off x="6989769" y="5293123"/>
            <a:ext cx="4652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Great switch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execution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on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each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channels,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but warnings on CSL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since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july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 to </a:t>
            </a:r>
            <a:r>
              <a:rPr kumimoji="0" lang="fr-FR" sz="1800" b="0" i="0" u="none" strike="noStrike" kern="1200" cap="none" spc="0" normalizeH="0" baseline="0" noProof="0" err="1">
                <a:ln>
                  <a:noFill/>
                </a:ln>
                <a:solidFill>
                  <a:srgbClr val="B37D92"/>
                </a:solidFill>
                <a:effectLst/>
                <a:uLnTx/>
                <a:uFillTx/>
                <a:latin typeface="Oswald SemiBold"/>
                <a:ea typeface="+mn-ea"/>
                <a:cs typeface="+mn-cs"/>
                <a:sym typeface="Wingdings" panose="05000000000000000000" pitchFamily="2" charset="2"/>
              </a:rPr>
              <a:t>secure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10" name="Picture 2" descr="Fusée - Icônes transport gratuites">
            <a:extLst>
              <a:ext uri="{FF2B5EF4-FFF2-40B4-BE49-F238E27FC236}">
                <a16:creationId xmlns:a16="http://schemas.microsoft.com/office/drawing/2014/main" id="{D37F89A4-280E-3853-DC3E-2FB00E58B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778" y="2033852"/>
            <a:ext cx="662205" cy="66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Graphique 18">
            <a:extLst>
              <a:ext uri="{FF2B5EF4-FFF2-40B4-BE49-F238E27FC236}">
                <a16:creationId xmlns:a16="http://schemas.microsoft.com/office/drawing/2014/main" id="{5816CE87-2D43-5A28-1C44-E0154D41356D}"/>
              </a:ext>
            </a:extLst>
          </p:cNvPr>
          <p:cNvGraphicFramePr>
            <a:graphicFrameLocks/>
          </p:cNvGraphicFramePr>
          <p:nvPr/>
        </p:nvGraphicFramePr>
        <p:xfrm>
          <a:off x="6709721" y="2205793"/>
          <a:ext cx="4801922" cy="3087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0664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322</Words>
  <Application>Microsoft Office PowerPoint</Application>
  <PresentationFormat>Widescreen</PresentationFormat>
  <Paragraphs>58</Paragraphs>
  <Slides>8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Danone One</vt:lpstr>
      <vt:lpstr>Founders Grotesk Bold</vt:lpstr>
      <vt:lpstr>Oswald Light</vt:lpstr>
      <vt:lpstr>Oswald SemiBold</vt:lpstr>
      <vt:lpstr>Wingdings</vt:lpstr>
      <vt:lpstr>Office Theme</vt:lpstr>
      <vt:lpstr>BEST PRACTICE: FRANCE  Infatrini HMO launch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PRACTICE: Netherlands  Discharge Toolkit  </dc:title>
  <dc:creator>LIAO Tao</dc:creator>
  <cp:lastModifiedBy>Aleksandra Naydenova</cp:lastModifiedBy>
  <cp:revision>5</cp:revision>
  <dcterms:created xsi:type="dcterms:W3CDTF">2024-03-07T16:03:16Z</dcterms:created>
  <dcterms:modified xsi:type="dcterms:W3CDTF">2025-11-18T15:01:57Z</dcterms:modified>
</cp:coreProperties>
</file>